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080" cy="6825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960" cy="2766960"/>
          </a:xfrm>
          <a:prstGeom prst="rect">
            <a:avLst/>
          </a:prstGeom>
          <a:ln w="0">
            <a:noFill/>
          </a:ln>
        </p:spPr>
      </p:pic>
      <p:sp>
        <p:nvSpPr>
          <p:cNvPr id="2" name="Rectangle 5"/>
          <p:cNvSpPr/>
          <p:nvPr/>
        </p:nvSpPr>
        <p:spPr>
          <a:xfrm>
            <a:off x="3487320" y="1475280"/>
            <a:ext cx="8672400" cy="3830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400" cy="3520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080" cy="603000"/>
          </a:xfrm>
          <a:prstGeom prst="rect">
            <a:avLst/>
          </a:prstGeom>
          <a:ln w="0">
            <a:noFill/>
          </a:ln>
        </p:spPr>
      </p:pic>
      <p:sp>
        <p:nvSpPr>
          <p:cNvPr id="43" name="Rectangle 7"/>
          <p:cNvSpPr/>
          <p:nvPr/>
        </p:nvSpPr>
        <p:spPr>
          <a:xfrm>
            <a:off x="10868760" y="0"/>
            <a:ext cx="938520" cy="938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600" cy="1002600"/>
          </a:xfrm>
          <a:prstGeom prst="rect">
            <a:avLst/>
          </a:prstGeom>
          <a:ln w="0">
            <a:noFill/>
          </a:ln>
        </p:spPr>
      </p:pic>
      <p:sp>
        <p:nvSpPr>
          <p:cNvPr id="45"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0080" cy="603000"/>
          </a:xfrm>
          <a:prstGeom prst="rect">
            <a:avLst/>
          </a:prstGeom>
          <a:ln w="0">
            <a:noFill/>
          </a:ln>
        </p:spPr>
      </p:pic>
      <p:sp>
        <p:nvSpPr>
          <p:cNvPr id="86" name="Rectangle 7"/>
          <p:cNvSpPr/>
          <p:nvPr/>
        </p:nvSpPr>
        <p:spPr>
          <a:xfrm>
            <a:off x="10868760" y="0"/>
            <a:ext cx="938520" cy="938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2600" cy="1002600"/>
          </a:xfrm>
          <a:prstGeom prst="rect">
            <a:avLst/>
          </a:prstGeom>
          <a:ln w="0">
            <a:noFill/>
          </a:ln>
        </p:spPr>
      </p:pic>
      <p:sp>
        <p:nvSpPr>
          <p:cNvPr id="88"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60080" cy="603000"/>
          </a:xfrm>
          <a:prstGeom prst="rect">
            <a:avLst/>
          </a:prstGeom>
          <a:ln w="0">
            <a:noFill/>
          </a:ln>
        </p:spPr>
      </p:pic>
      <p:sp>
        <p:nvSpPr>
          <p:cNvPr id="129" name="Rectangle 7"/>
          <p:cNvSpPr/>
          <p:nvPr/>
        </p:nvSpPr>
        <p:spPr>
          <a:xfrm>
            <a:off x="10868760" y="0"/>
            <a:ext cx="938520" cy="938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2600" cy="1002600"/>
          </a:xfrm>
          <a:prstGeom prst="rect">
            <a:avLst/>
          </a:prstGeom>
          <a:ln w="0">
            <a:noFill/>
          </a:ln>
        </p:spPr>
      </p:pic>
      <p:sp>
        <p:nvSpPr>
          <p:cNvPr id="131"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4400" cy="335268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868840"/>
            <a:ext cx="746316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Mga Dahilan at Implikasyon ng Unemployment sa Ekonomiya</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21"/>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pic>
        <p:nvPicPr>
          <p:cNvPr id="235" name="" descr=""/>
          <p:cNvPicPr/>
          <p:nvPr/>
        </p:nvPicPr>
        <p:blipFill>
          <a:blip r:embed="rId1"/>
          <a:stretch/>
        </p:blipFill>
        <p:spPr>
          <a:xfrm>
            <a:off x="1789560" y="1415880"/>
            <a:ext cx="8613000" cy="4458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p:nvPr>
        </p:nvSpPr>
        <p:spPr>
          <a:xfrm>
            <a:off x="609480" y="1332000"/>
            <a:ext cx="10957680" cy="4860000"/>
          </a:xfrm>
          <a:prstGeom prst="rect">
            <a:avLst/>
          </a:prstGeom>
          <a:noFill/>
          <a:ln w="76320">
            <a:noFill/>
          </a:ln>
        </p:spPr>
        <p:txBody>
          <a:bodyPr lIns="38160" rIns="38160" tIns="38160" bIns="38160" anchor="t">
            <a:normAutofit fontScale="91000"/>
          </a:bodyPr>
          <a:p>
            <a:pPr algn="just">
              <a:buNone/>
            </a:pPr>
            <a:r>
              <a:rPr b="0" lang="en-PH" sz="1800" spc="-1" strike="noStrike">
                <a:latin typeface="Lato"/>
                <a:ea typeface="AppleSystemUIFont"/>
              </a:rPr>
              <a:t>Narito ang ilan sa mga dahilan kung bakit nagiging suliranin ang kawalan ng trabaho sa ating bansa:</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1. </a:t>
            </a:r>
            <a:r>
              <a:rPr b="1" lang="en-PH" sz="1800" spc="-1" strike="noStrike">
                <a:latin typeface="Lato"/>
                <a:ea typeface="AppleSystemUIFont"/>
              </a:rPr>
              <a:t>Hindi tugmang trabaho</a:t>
            </a:r>
            <a:r>
              <a:rPr b="0" lang="en-PH" sz="1800" spc="-1" strike="noStrike">
                <a:latin typeface="Lato"/>
                <a:ea typeface="AppleSystemUIFont"/>
              </a:rPr>
              <a:t> ‒ Ito ang konsepto na tinatalakay ng talahanayan sa itaas. Ito ay ang kondisyon kung saan ang mga kuwalipikasyon na hinahanap ng mga negosyo, korporasyon, at iba pa ay hindi tumutugma sa mga natapos na edukasyon at pagsasanay ng mga manggagawa.</a:t>
            </a:r>
            <a:endParaRPr b="0" lang="en-PH" sz="1800" spc="-1" strike="noStrike">
              <a:latin typeface="Lato"/>
              <a:ea typeface="AppleSystemUIFont"/>
            </a:endParaRPr>
          </a:p>
          <a:p>
            <a:pPr algn="just">
              <a:buNone/>
            </a:pPr>
            <a:r>
              <a:rPr b="0" lang="en-PH" sz="1800" spc="-1" strike="noStrike">
                <a:latin typeface="Lato"/>
                <a:ea typeface="AppleSystemUIFont"/>
              </a:rPr>
              <a:t>2. </a:t>
            </a:r>
            <a:r>
              <a:rPr b="1" lang="en-PH" sz="1800" spc="-1" strike="noStrike">
                <a:latin typeface="Lato"/>
                <a:ea typeface="AppleSystemUIFont"/>
              </a:rPr>
              <a:t>Ekonomikong implasyon</a:t>
            </a:r>
            <a:r>
              <a:rPr b="0" lang="en-PH" sz="1800" spc="-1" strike="noStrike">
                <a:latin typeface="Lato"/>
                <a:ea typeface="AppleSystemUIFont"/>
              </a:rPr>
              <a:t> ‒ Ang inflation ay pagbaba ng kapangyarihan sa pagbili ng pera (currency) ng isang bansa. Sa pagtaas ng presyo at pagbaba ng purchasing power ng isang currency, ang mga lokal na kompanya ay nabibigo rin sa pag-export o pagluluwas ng kalakal sapagkat hindi kinakayang makipagsabayan o makipagkompetensiya. Ang resulta, nagbabawas ng mga manggagawa ang mga kompanya upang hindi lubusang malugi. Ito ay nagpapahina ng loob sa mga kompanya na mamuhunan kaya kaunti ang nalilikhang trabaho.</a:t>
            </a:r>
            <a:endParaRPr b="0" lang="en-PH" sz="1800" spc="-1" strike="noStrike">
              <a:latin typeface="Lato"/>
              <a:ea typeface="AppleSystemUIFont"/>
            </a:endParaRPr>
          </a:p>
          <a:p>
            <a:pPr algn="just">
              <a:buNone/>
            </a:pPr>
            <a:r>
              <a:rPr b="0" lang="en-PH" sz="1800" spc="-1" strike="noStrike">
                <a:latin typeface="Lato"/>
                <a:ea typeface="AppleSystemUIFont"/>
              </a:rPr>
              <a:t>3. </a:t>
            </a:r>
            <a:r>
              <a:rPr b="1" lang="en-PH" sz="1800" spc="-1" strike="noStrike">
                <a:latin typeface="Lato"/>
                <a:ea typeface="AppleSystemUIFont"/>
              </a:rPr>
              <a:t>Kakulangan ng oportunidad para makapagtrabaho</a:t>
            </a:r>
            <a:r>
              <a:rPr b="0" lang="en-PH" sz="1800" spc="-1" strike="noStrike">
                <a:latin typeface="Lato"/>
                <a:ea typeface="AppleSystemUIFont"/>
              </a:rPr>
              <a:t> ‒ Likas na masipag ang mga Pilipino ngunit dahil sa hindi pantay na oportunidad at pribilehiyo ay hindi tuluyang maibsan ang lumolobong bahagdan ng mga walang trabaho.</a:t>
            </a:r>
            <a:endParaRPr b="0" lang="en-PH" sz="1800" spc="-1" strike="noStrike">
              <a:latin typeface="Lato"/>
              <a:ea typeface="AppleSystemUIFont"/>
            </a:endParaRPr>
          </a:p>
          <a:p>
            <a:pPr algn="just">
              <a:buNone/>
            </a:pPr>
            <a:r>
              <a:rPr b="0" lang="en-PH" sz="1800" spc="-1" strike="noStrike">
                <a:latin typeface="Lato"/>
                <a:ea typeface="AppleSystemUIFont"/>
              </a:rPr>
              <a:t>4. </a:t>
            </a:r>
            <a:r>
              <a:rPr b="1" lang="en-PH" sz="1800" spc="-1" strike="noStrike">
                <a:latin typeface="Lato"/>
                <a:ea typeface="AppleSystemUIFont"/>
              </a:rPr>
              <a:t>Kakulangan sa edukasyon</a:t>
            </a:r>
            <a:r>
              <a:rPr b="0" lang="en-PH" sz="1800" spc="-1" strike="noStrike">
                <a:latin typeface="Lato"/>
                <a:ea typeface="AppleSystemUIFont"/>
              </a:rPr>
              <a:t> ‒ Dahilan din ng kawalan ng trabaho ang kakulangan sa akademikong paghahanda. May mga kompanyang nangangailangan ng mga manggagawang nakapagtapos ng sekundarya, bokasyonal, at apat na taong kurso sa kolehiyo. Sa kabila nito, may mga mamamayan pa ring hindi naabot ang ganitong kuwalipikasyon ng mga kompanya.</a:t>
            </a:r>
            <a:endParaRPr b="0" lang="en-PH" sz="1800" spc="-1" strike="noStrike">
              <a:latin typeface="Lato"/>
              <a:ea typeface="AppleSystemUIFont"/>
            </a:endParaRPr>
          </a:p>
          <a:p>
            <a:pPr algn="just">
              <a:buNone/>
            </a:pPr>
            <a:r>
              <a:rPr b="0" lang="en-PH" sz="1800" spc="-1" strike="noStrike">
                <a:latin typeface="Lato"/>
                <a:ea typeface="AppleSystemUIFont"/>
              </a:rPr>
              <a:t>5. </a:t>
            </a:r>
            <a:r>
              <a:rPr b="1" lang="en-PH" sz="1800" spc="-1" strike="noStrike">
                <a:latin typeface="Lato"/>
                <a:ea typeface="AppleSystemUIFont"/>
              </a:rPr>
              <a:t>Paglaki ng populasyon</a:t>
            </a:r>
            <a:r>
              <a:rPr b="0" lang="en-PH" sz="1800" spc="-1" strike="noStrike">
                <a:latin typeface="Lato"/>
                <a:ea typeface="AppleSystemUIFont"/>
              </a:rPr>
              <a:t> ‒ Ang populasyon ng Pilipinas ay patuloy na nadaragdagan taon-taon na nagreresulta sa hindi matumbasang bilang ng mga manggagawa na handang magtrabaho. Nagkakaroon ng unemployment kapag hindi matapatan ng mga kompanya ang dami ng mga gustong magtrabaho.</a:t>
            </a:r>
            <a:endParaRPr b="0" lang="en-PH" sz="1800" spc="-1" strike="noStrike">
              <a:latin typeface="Lato"/>
              <a:ea typeface="AppleSystemUIFont"/>
            </a:endParaRPr>
          </a:p>
        </p:txBody>
      </p:sp>
      <p:sp>
        <p:nvSpPr>
          <p:cNvPr id="237" name="PlaceHolder 22"/>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ppleSystemUIFont"/>
              </a:rPr>
              <a:t>Sanhi ng Unemployment</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p:nvPr>
        </p:nvSpPr>
        <p:spPr>
          <a:xfrm>
            <a:off x="609480" y="1332000"/>
            <a:ext cx="10957680" cy="4860000"/>
          </a:xfrm>
          <a:prstGeom prst="rect">
            <a:avLst/>
          </a:prstGeom>
          <a:noFill/>
          <a:ln w="76320">
            <a:noFill/>
          </a:ln>
        </p:spPr>
        <p:txBody>
          <a:bodyPr lIns="38160" rIns="38160" tIns="38160" bIns="38160" anchor="t">
            <a:normAutofit fontScale="98000"/>
          </a:bodyPr>
          <a:p>
            <a:pPr algn="just">
              <a:buNone/>
            </a:pPr>
            <a:r>
              <a:rPr b="0" lang="en-PH" sz="2000" spc="-1" strike="noStrike">
                <a:latin typeface="Lato"/>
                <a:ea typeface="AppleSystemUIFont"/>
              </a:rPr>
              <a:t>Ang suliranin sa unemployment ay may matinding implikasyon hindi lamang sa indibidwal na mamamayan kundi pati na rin sa katayuang pang-ekonomiya ng bansa. Habang patuloy na nilulutas ng gobyerno, pati na rin ng mga mamamayan, ang dagok ng unemployment ay sinosolusyonan din ang mga implikasyon na dala nito.</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Narito ang ilang implikasyon ng unemployment sa pamumuhay ng tao:</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1. Lalong tumitindi ang kahirapan.</a:t>
            </a:r>
            <a:endParaRPr b="0" lang="en-PH" sz="2000" spc="-1" strike="noStrike">
              <a:latin typeface="Lato"/>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Naghihikahos ang nakararaming mamamayan dahil wala silang mapagkakakitaan o kaya ay maliit ang natatanggap nilang suweldo sa kanilang pinapasukang trabaho.</a:t>
            </a:r>
            <a:endParaRPr b="0" lang="en-PH" sz="2000" spc="-1" strike="noStrike">
              <a:latin typeface="Lato"/>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Nagkakaroon ng malnutrisyon ang mga tao dahil wala silang pambili ng sapat at masustansiyang pagkain kaya’t madali rin silang magkasakit.</a:t>
            </a:r>
            <a:endParaRPr b="0" lang="en-PH" sz="2000" spc="-1" strike="noStrike">
              <a:latin typeface="Lato"/>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Dumarami ang mga informal settler o mga taong nag-ookupa ng isang lugar na pagmamay-ari ng private entity o ng gobyerno.</a:t>
            </a:r>
            <a:endParaRPr b="0" lang="en-PH" sz="2000" spc="-1" strike="noStrike">
              <a:latin typeface="Lato"/>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Hindi makapag-aral ang mga bata dahil hindi matustusan ng kanilang mga magulang ang kanilang pangangailangan sa paaralan.</a:t>
            </a:r>
            <a:endParaRPr b="0" lang="en-PH" sz="2000" spc="-1" strike="noStrike">
              <a:latin typeface="Lato"/>
              <a:ea typeface="AppleSystemUIFont"/>
            </a:endParaRPr>
          </a:p>
        </p:txBody>
      </p:sp>
      <p:sp>
        <p:nvSpPr>
          <p:cNvPr id="239" name="PlaceHolder 24"/>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ppleSystemUIFont"/>
              </a:rPr>
              <a:t>Implikasyon ng Unemployment</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p:nvPr>
        </p:nvSpPr>
        <p:spPr>
          <a:xfrm>
            <a:off x="609480" y="1332000"/>
            <a:ext cx="10957680" cy="4860000"/>
          </a:xfrm>
          <a:prstGeom prst="rect">
            <a:avLst/>
          </a:prstGeom>
          <a:noFill/>
          <a:ln w="76320">
            <a:noFill/>
          </a:ln>
        </p:spPr>
        <p:txBody>
          <a:bodyPr lIns="38160" rIns="38160" tIns="38160" bIns="38160" anchor="t">
            <a:normAutofit/>
          </a:bodyPr>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2. Naaapektuhan ang mental health o kalusugan ng pag-iisip ng mga tao.</a:t>
            </a:r>
            <a:endParaRPr b="0" lang="en-PH" sz="2000" spc="-1" strike="noStrike">
              <a:latin typeface="AppleSystemUIFont"/>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Bumababa ang tiwala at pagtingin nila sa sarili.</a:t>
            </a:r>
            <a:endParaRPr b="0" lang="en-PH" sz="2000" spc="-1" strike="noStrike">
              <a:latin typeface="AppleSystemUIFont"/>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Dumaranas sila ng depresyon at pagkawala ng pag-asa sa buhay.</a:t>
            </a:r>
            <a:endParaRPr b="0" lang="en-PH" sz="2000" spc="-1" strike="noStrike">
              <a:latin typeface="AppleSystemUIFont"/>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Tumataas ang bilang ng nagpapakamatay.</a:t>
            </a:r>
            <a:endParaRPr b="0" lang="en-PH" sz="2000" spc="-1" strike="noStrike">
              <a:latin typeface="AppleSystemUIFont"/>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Nagkakaroon ng stigma o masamang tingin mula sa kapuwa.</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3. Nagpupunta sa ibang bansa ang mga manggagawa upang maghanapbuhay at iniiwan nila ang kanilang pamilya.</a:t>
            </a:r>
            <a:endParaRPr b="0" lang="en-PH" sz="2000" spc="-1" strike="noStrike">
              <a:latin typeface="AppleSystemUIFont"/>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Nagkakaroon ng brain drain dahil nagpupunta ang magagaling na manggagawa sa ibang bansa at kaunti na lamang ang natitira sa ating bansa na makatutulong sa pagpapaunlad nito.</a:t>
            </a:r>
            <a:endParaRPr b="0" lang="en-PH" sz="2000" spc="-1" strike="noStrike">
              <a:latin typeface="AppleSystemUIFont"/>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May mga napapariwarang anak dahil walang gumagabay nang maayos sa kanila.</a:t>
            </a:r>
            <a:endParaRPr b="0" lang="en-PH" sz="2000" spc="-1" strike="noStrike">
              <a:latin typeface="AppleSystemUIFont"/>
              <a:ea typeface="AppleSystemUIFont"/>
            </a:endParaRPr>
          </a:p>
        </p:txBody>
      </p:sp>
      <p:sp>
        <p:nvSpPr>
          <p:cNvPr id="241" name="PlaceHolder 26"/>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ppleSystemUIFont"/>
              </a:rPr>
              <a:t>Implikasyon ng Unemployment</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p:nvPr>
        </p:nvSpPr>
        <p:spPr>
          <a:xfrm>
            <a:off x="609480" y="1332000"/>
            <a:ext cx="10957680" cy="4860000"/>
          </a:xfrm>
          <a:prstGeom prst="rect">
            <a:avLst/>
          </a:prstGeom>
          <a:noFill/>
          <a:ln w="76320">
            <a:noFill/>
          </a:ln>
        </p:spPr>
        <p:txBody>
          <a:bodyPr lIns="38160" rIns="38160" tIns="38160" bIns="38160" anchor="t">
            <a:normAutofit/>
          </a:bodyPr>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4. Dumarami ang mga dayuhan at dambuhalang lokal na negosyante kaya’t nalulugi ang napakaraming maliliit na negosyo na nakapagbibigay ng trabaho sa mga Pilipino.</a:t>
            </a:r>
            <a:endParaRPr b="0" lang="en-PH" sz="2000" spc="-1" strike="noStrike">
              <a:latin typeface="Lato"/>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Temporary o contractual employment lamang ang inaalok ng mga dayuhan at malalaking lokal na negosyante upang hindi na magbigay ng mga benepisyo sa mga manggagawa.</a:t>
            </a:r>
            <a:endParaRPr b="0" lang="en-PH" sz="2000" spc="-1" strike="noStrike">
              <a:latin typeface="Lato"/>
              <a:ea typeface="AppleSystemUIFont"/>
            </a:endParaRPr>
          </a:p>
          <a:p>
            <a:pPr marL="360000" algn="just">
              <a:buClr>
                <a:srgbClr val="000000"/>
              </a:buClr>
              <a:buSzPct val="45000"/>
              <a:buFont typeface="Wingdings" charset="2"/>
              <a:buChar char=""/>
            </a:pPr>
            <a:r>
              <a:rPr b="0" lang="en-PH" sz="2000" spc="-1" strike="noStrike">
                <a:latin typeface="Lato"/>
                <a:ea typeface="AppleSystemUIFont"/>
              </a:rPr>
              <a:t>Maliit ang suweldong ibinibigay ng malalaking lokal na negosyante kaya’t nananatiling kapos sa salapi ang mga manggagawa upang matustusan ang kanilang pangangailangan.</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5. Humihina ang ekonomiya ng bansa dahil sa mas mahina ang produksiyon ng bansa at marami ang mahihirap.</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2000" spc="-1" strike="noStrike">
                <a:latin typeface="Lato"/>
                <a:ea typeface="AppleSystemUIFont"/>
              </a:rPr>
              <a:t>6. Mabagal ang pag-unlad ng bansa dahil mahina ang ekonomiya nito.</a:t>
            </a:r>
            <a:endParaRPr b="0" lang="en-PH" sz="2000" spc="-1" strike="noStrike">
              <a:latin typeface="Lato"/>
              <a:ea typeface="AppleSystemUIFont"/>
            </a:endParaRPr>
          </a:p>
        </p:txBody>
      </p:sp>
      <p:sp>
        <p:nvSpPr>
          <p:cNvPr id="243" name="PlaceHolder 28"/>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spcAft>
                <a:spcPts val="201"/>
              </a:spcAft>
              <a:buNone/>
            </a:pPr>
            <a:r>
              <a:rPr b="1" lang="en-US" sz="4000" spc="-1" strike="noStrike">
                <a:solidFill>
                  <a:srgbClr val="ffffff"/>
                </a:solidFill>
                <a:latin typeface="Lato"/>
                <a:ea typeface="AppleSystemUIFont"/>
              </a:rPr>
              <a:t>Implikasyon ng Unemployment</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0280" cy="11426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45" name="PlaceHolder 9"/>
          <p:cNvSpPr/>
          <p:nvPr/>
        </p:nvSpPr>
        <p:spPr>
          <a:xfrm>
            <a:off x="609480" y="1604880"/>
            <a:ext cx="10956960" cy="3961800"/>
          </a:xfrm>
          <a:prstGeom prst="rect">
            <a:avLst/>
          </a:prstGeom>
          <a:noFill/>
          <a:ln w="0">
            <a:noFill/>
          </a:ln>
        </p:spPr>
        <p:style>
          <a:lnRef idx="0"/>
          <a:fillRef idx="0"/>
          <a:effectRef idx="0"/>
          <a:fontRef idx="minor"/>
        </p:style>
      </p:sp>
      <p:sp>
        <p:nvSpPr>
          <p:cNvPr id="246" name="PlaceHolder 11"/>
          <p:cNvSpPr/>
          <p:nvPr/>
        </p:nvSpPr>
        <p:spPr>
          <a:xfrm>
            <a:off x="609840" y="1604520"/>
            <a:ext cx="10956960" cy="3961800"/>
          </a:xfrm>
          <a:prstGeom prst="rect">
            <a:avLst/>
          </a:prstGeom>
          <a:noFill/>
          <a:ln w="0">
            <a:noFill/>
          </a:ln>
        </p:spPr>
        <p:style>
          <a:lnRef idx="0"/>
          <a:fillRef idx="0"/>
          <a:effectRef idx="0"/>
          <a:fontRef idx="minor"/>
        </p:style>
      </p:sp>
      <p:sp>
        <p:nvSpPr>
          <p:cNvPr id="247" name="PlaceHolder 2"/>
          <p:cNvSpPr>
            <a:spLocks noGrp="1"/>
          </p:cNvSpPr>
          <p:nvPr>
            <p:ph/>
          </p:nvPr>
        </p:nvSpPr>
        <p:spPr>
          <a:xfrm>
            <a:off x="609480" y="1604520"/>
            <a:ext cx="10970280" cy="735480"/>
          </a:xfrm>
          <a:prstGeom prst="rect">
            <a:avLst/>
          </a:prstGeom>
          <a:noFill/>
          <a:ln w="0">
            <a:noFill/>
          </a:ln>
        </p:spPr>
        <p:txBody>
          <a:bodyPr lIns="0" rIns="0" tIns="0" bIns="0" anchor="t">
            <a:normAutofit/>
          </a:bodyPr>
          <a:p>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Ano ang sanhi at maaaring bunga ng unemployment sa pamumuhay ng mga Pilipino at ekonomiya ng bansa? Tukuyin ito gamit ang cause and effect chart sa ibaba.</a:t>
            </a:r>
            <a:endParaRPr b="0" lang="en-PH" sz="1800" spc="-1" strike="noStrike">
              <a:latin typeface="Arial"/>
              <a:ea typeface="PingFang SC"/>
            </a:endParaRPr>
          </a:p>
          <a:p>
            <a:endParaRPr b="0" lang="en-PH" sz="1800" spc="-1" strike="noStrike">
              <a:latin typeface="Arial"/>
              <a:ea typeface="PingFang SC"/>
            </a:endParaRPr>
          </a:p>
          <a:p>
            <a:endParaRPr b="0" lang="en-PH" sz="1800" spc="-1" strike="noStrike">
              <a:latin typeface="Arial"/>
              <a:ea typeface="PingFang SC"/>
            </a:endParaRPr>
          </a:p>
          <a:p>
            <a:endParaRPr b="0" lang="en-PH" sz="1800" spc="-1" strike="noStrike">
              <a:latin typeface="Arial"/>
              <a:ea typeface="PingFang SC"/>
            </a:endParaRPr>
          </a:p>
        </p:txBody>
      </p:sp>
      <p:sp>
        <p:nvSpPr>
          <p:cNvPr id="248" name=""/>
          <p:cNvSpPr/>
          <p:nvPr/>
        </p:nvSpPr>
        <p:spPr>
          <a:xfrm>
            <a:off x="720000" y="2880000"/>
            <a:ext cx="2880000" cy="2880000"/>
          </a:xfrm>
          <a:custGeom>
            <a:avLst/>
            <a:gdLst/>
            <a:ahLst/>
            <a:rect l="0" t="0" r="r" b="b"/>
            <a:pathLst>
              <a:path w="80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6667" y="8001"/>
                </a:lnTo>
                <a:lnTo>
                  <a:pt x="6668" y="8001"/>
                </a:lnTo>
                <a:cubicBezTo>
                  <a:pt x="6902" y="8001"/>
                  <a:pt x="7132" y="7939"/>
                  <a:pt x="7334" y="7822"/>
                </a:cubicBezTo>
                <a:cubicBezTo>
                  <a:pt x="7537" y="7705"/>
                  <a:pt x="7705" y="7537"/>
                  <a:pt x="7822" y="7334"/>
                </a:cubicBezTo>
                <a:cubicBezTo>
                  <a:pt x="7939" y="7132"/>
                  <a:pt x="8001" y="6902"/>
                  <a:pt x="8001" y="6668"/>
                </a:cubicBezTo>
                <a:lnTo>
                  <a:pt x="8001" y="1333"/>
                </a:lnTo>
                <a:lnTo>
                  <a:pt x="8001" y="1334"/>
                </a:lnTo>
                <a:lnTo>
                  <a:pt x="8001" y="1334"/>
                </a:lnTo>
                <a:cubicBezTo>
                  <a:pt x="8001" y="1099"/>
                  <a:pt x="7939" y="869"/>
                  <a:pt x="7822" y="667"/>
                </a:cubicBezTo>
                <a:cubicBezTo>
                  <a:pt x="7705" y="464"/>
                  <a:pt x="7537" y="296"/>
                  <a:pt x="7334" y="179"/>
                </a:cubicBezTo>
                <a:cubicBezTo>
                  <a:pt x="7132" y="62"/>
                  <a:pt x="6902" y="0"/>
                  <a:pt x="6668" y="0"/>
                </a:cubicBezTo>
                <a:lnTo>
                  <a:pt x="1333" y="0"/>
                </a:lnTo>
              </a:path>
            </a:pathLst>
          </a:custGeom>
          <a:solidFill>
            <a:srgbClr val="000000"/>
          </a:solidFill>
          <a:ln w="57240">
            <a:solidFill>
              <a:srgbClr val="ffbf00"/>
            </a:solidFill>
            <a:round/>
          </a:ln>
        </p:spPr>
        <p:style>
          <a:lnRef idx="0"/>
          <a:fillRef idx="0"/>
          <a:effectRef idx="0"/>
          <a:fontRef idx="minor"/>
        </p:style>
        <p:txBody>
          <a:bodyPr lIns="118440" rIns="118440" tIns="73440" bIns="73440" anchor="ctr">
            <a:noAutofit/>
          </a:bodyPr>
          <a:p>
            <a:r>
              <a:rPr b="0" lang="en-PH" sz="1800" spc="-1" strike="noStrike">
                <a:solidFill>
                  <a:srgbClr val="ffffff"/>
                </a:solidFill>
                <a:latin typeface="Lato"/>
              </a:rPr>
              <a:t>1.</a:t>
            </a:r>
            <a:endParaRPr b="0" lang="en-PH" sz="1800" spc="-1" strike="noStrike">
              <a:latin typeface="Arial"/>
            </a:endParaRPr>
          </a:p>
          <a:p>
            <a:r>
              <a:rPr b="0" lang="en-PH" sz="1800" spc="-1" strike="noStrike">
                <a:solidFill>
                  <a:srgbClr val="ffffff"/>
                </a:solidFill>
                <a:latin typeface="Lato"/>
              </a:rPr>
              <a:t>2.</a:t>
            </a:r>
            <a:endParaRPr b="0" lang="en-PH" sz="1800" spc="-1" strike="noStrike">
              <a:latin typeface="Arial"/>
            </a:endParaRPr>
          </a:p>
          <a:p>
            <a:r>
              <a:rPr b="0" lang="en-PH" sz="1800" spc="-1" strike="noStrike">
                <a:solidFill>
                  <a:srgbClr val="ffffff"/>
                </a:solidFill>
                <a:latin typeface="Lato"/>
              </a:rPr>
              <a:t>3.</a:t>
            </a:r>
            <a:endParaRPr b="0" lang="en-PH" sz="1800" spc="-1" strike="noStrike">
              <a:latin typeface="Arial"/>
            </a:endParaRPr>
          </a:p>
        </p:txBody>
      </p:sp>
      <p:sp>
        <p:nvSpPr>
          <p:cNvPr id="249" name=""/>
          <p:cNvSpPr/>
          <p:nvPr/>
        </p:nvSpPr>
        <p:spPr>
          <a:xfrm>
            <a:off x="8640360" y="2880360"/>
            <a:ext cx="2880000" cy="2880000"/>
          </a:xfrm>
          <a:custGeom>
            <a:avLst/>
            <a:gdLst/>
            <a:ahLst/>
            <a:rect l="0" t="0" r="r" b="b"/>
            <a:pathLst>
              <a:path w="80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6667" y="8001"/>
                </a:lnTo>
                <a:lnTo>
                  <a:pt x="6668" y="8001"/>
                </a:lnTo>
                <a:cubicBezTo>
                  <a:pt x="6902" y="8001"/>
                  <a:pt x="7132" y="7939"/>
                  <a:pt x="7334" y="7822"/>
                </a:cubicBezTo>
                <a:cubicBezTo>
                  <a:pt x="7537" y="7705"/>
                  <a:pt x="7705" y="7537"/>
                  <a:pt x="7822" y="7334"/>
                </a:cubicBezTo>
                <a:cubicBezTo>
                  <a:pt x="7939" y="7132"/>
                  <a:pt x="8001" y="6902"/>
                  <a:pt x="8001" y="6668"/>
                </a:cubicBezTo>
                <a:lnTo>
                  <a:pt x="8001" y="1333"/>
                </a:lnTo>
                <a:lnTo>
                  <a:pt x="8001" y="1334"/>
                </a:lnTo>
                <a:lnTo>
                  <a:pt x="8001" y="1334"/>
                </a:lnTo>
                <a:cubicBezTo>
                  <a:pt x="8001" y="1099"/>
                  <a:pt x="7939" y="869"/>
                  <a:pt x="7822" y="667"/>
                </a:cubicBezTo>
                <a:cubicBezTo>
                  <a:pt x="7705" y="464"/>
                  <a:pt x="7537" y="296"/>
                  <a:pt x="7334" y="179"/>
                </a:cubicBezTo>
                <a:cubicBezTo>
                  <a:pt x="7132" y="62"/>
                  <a:pt x="6902" y="0"/>
                  <a:pt x="6668" y="0"/>
                </a:cubicBezTo>
                <a:lnTo>
                  <a:pt x="1333" y="0"/>
                </a:lnTo>
              </a:path>
            </a:pathLst>
          </a:custGeom>
          <a:solidFill>
            <a:srgbClr val="000000"/>
          </a:solidFill>
          <a:ln w="57240">
            <a:solidFill>
              <a:srgbClr val="ffbf00"/>
            </a:solidFill>
            <a:round/>
          </a:ln>
        </p:spPr>
        <p:style>
          <a:lnRef idx="0"/>
          <a:fillRef idx="0"/>
          <a:effectRef idx="0"/>
          <a:fontRef idx="minor"/>
        </p:style>
        <p:txBody>
          <a:bodyPr lIns="118440" rIns="118440" tIns="73440" bIns="73440" anchor="ctr">
            <a:noAutofit/>
          </a:bodyPr>
          <a:p>
            <a:r>
              <a:rPr b="0" lang="en-PH" sz="1800" spc="-1" strike="noStrike">
                <a:solidFill>
                  <a:srgbClr val="ffffff"/>
                </a:solidFill>
                <a:latin typeface="Lato"/>
              </a:rPr>
              <a:t>1.</a:t>
            </a:r>
            <a:endParaRPr b="0" lang="en-PH" sz="1800" spc="-1" strike="noStrike">
              <a:latin typeface="Arial"/>
            </a:endParaRPr>
          </a:p>
          <a:p>
            <a:r>
              <a:rPr b="0" lang="en-PH" sz="1800" spc="-1" strike="noStrike">
                <a:solidFill>
                  <a:srgbClr val="ffffff"/>
                </a:solidFill>
                <a:latin typeface="Lato"/>
              </a:rPr>
              <a:t>2.</a:t>
            </a:r>
            <a:endParaRPr b="0" lang="en-PH" sz="1800" spc="-1" strike="noStrike">
              <a:latin typeface="Arial"/>
            </a:endParaRPr>
          </a:p>
          <a:p>
            <a:r>
              <a:rPr b="0" lang="en-PH" sz="1800" spc="-1" strike="noStrike">
                <a:solidFill>
                  <a:srgbClr val="ffffff"/>
                </a:solidFill>
                <a:latin typeface="Lato"/>
              </a:rPr>
              <a:t>3.</a:t>
            </a:r>
            <a:endParaRPr b="0" lang="en-PH" sz="1800" spc="-1" strike="noStrike">
              <a:latin typeface="Arial"/>
            </a:endParaRPr>
          </a:p>
        </p:txBody>
      </p:sp>
      <p:sp>
        <p:nvSpPr>
          <p:cNvPr id="250" name=""/>
          <p:cNvSpPr/>
          <p:nvPr/>
        </p:nvSpPr>
        <p:spPr>
          <a:xfrm>
            <a:off x="4680000" y="3600000"/>
            <a:ext cx="2880000" cy="1440000"/>
          </a:xfrm>
          <a:prstGeom prst="ellipse">
            <a:avLst/>
          </a:prstGeom>
          <a:solidFill>
            <a:srgbClr val="000000"/>
          </a:solidFill>
          <a:ln w="38160">
            <a:solidFill>
              <a:srgbClr val="ffbf00"/>
            </a:solidFill>
            <a:round/>
          </a:ln>
        </p:spPr>
        <p:style>
          <a:lnRef idx="0"/>
          <a:fillRef idx="0"/>
          <a:effectRef idx="0"/>
          <a:fontRef idx="minor"/>
        </p:style>
        <p:txBody>
          <a:bodyPr lIns="109080" rIns="109080" tIns="64080" bIns="64080" anchor="ctr">
            <a:noAutofit/>
          </a:bodyPr>
          <a:p>
            <a:pPr algn="ctr">
              <a:buNone/>
            </a:pPr>
            <a:r>
              <a:rPr b="1" lang="en-PH" sz="1700" spc="-1" strike="noStrike">
                <a:latin typeface="Lato"/>
              </a:rPr>
              <a:t>UNEMPLOYMENT</a:t>
            </a:r>
            <a:endParaRPr b="0" lang="en-PH" sz="1700" spc="-1" strike="noStrike">
              <a:latin typeface="Lato"/>
            </a:endParaRPr>
          </a:p>
        </p:txBody>
      </p:sp>
      <p:sp>
        <p:nvSpPr>
          <p:cNvPr id="251" name=""/>
          <p:cNvSpPr/>
          <p:nvPr/>
        </p:nvSpPr>
        <p:spPr>
          <a:xfrm>
            <a:off x="3708000" y="4068000"/>
            <a:ext cx="900000" cy="540000"/>
          </a:xfrm>
          <a:custGeom>
            <a:avLst/>
            <a:gdLst/>
            <a:ahLst/>
            <a:rect l="0" t="0" r="r" b="b"/>
            <a:pathLst>
              <a:path w="2502" h="1502">
                <a:moveTo>
                  <a:pt x="0" y="375"/>
                </a:moveTo>
                <a:lnTo>
                  <a:pt x="1875" y="375"/>
                </a:lnTo>
                <a:lnTo>
                  <a:pt x="1875" y="0"/>
                </a:lnTo>
                <a:lnTo>
                  <a:pt x="2501" y="750"/>
                </a:lnTo>
                <a:lnTo>
                  <a:pt x="1875" y="1501"/>
                </a:lnTo>
                <a:lnTo>
                  <a:pt x="1875" y="1125"/>
                </a:lnTo>
                <a:lnTo>
                  <a:pt x="0" y="1125"/>
                </a:lnTo>
                <a:lnTo>
                  <a:pt x="0" y="375"/>
                </a:lnTo>
              </a:path>
            </a:pathLst>
          </a:custGeom>
          <a:solidFill>
            <a:srgbClr val="000000"/>
          </a:solidFill>
          <a:ln w="38160">
            <a:solidFill>
              <a:srgbClr val="ffbf00"/>
            </a:solidFill>
            <a:round/>
          </a:ln>
        </p:spPr>
        <p:style>
          <a:lnRef idx="0"/>
          <a:fillRef idx="0"/>
          <a:effectRef idx="0"/>
          <a:fontRef idx="minor"/>
        </p:style>
      </p:sp>
      <p:sp>
        <p:nvSpPr>
          <p:cNvPr id="252" name=""/>
          <p:cNvSpPr/>
          <p:nvPr/>
        </p:nvSpPr>
        <p:spPr>
          <a:xfrm>
            <a:off x="7668360" y="4068360"/>
            <a:ext cx="900000" cy="540000"/>
          </a:xfrm>
          <a:custGeom>
            <a:avLst/>
            <a:gdLst/>
            <a:ahLst/>
            <a:rect l="0" t="0" r="r" b="b"/>
            <a:pathLst>
              <a:path w="2502" h="1502">
                <a:moveTo>
                  <a:pt x="0" y="375"/>
                </a:moveTo>
                <a:lnTo>
                  <a:pt x="1875" y="375"/>
                </a:lnTo>
                <a:lnTo>
                  <a:pt x="1875" y="0"/>
                </a:lnTo>
                <a:lnTo>
                  <a:pt x="2501" y="750"/>
                </a:lnTo>
                <a:lnTo>
                  <a:pt x="1875" y="1501"/>
                </a:lnTo>
                <a:lnTo>
                  <a:pt x="1875" y="1125"/>
                </a:lnTo>
                <a:lnTo>
                  <a:pt x="0" y="1125"/>
                </a:lnTo>
                <a:lnTo>
                  <a:pt x="0" y="375"/>
                </a:lnTo>
              </a:path>
            </a:pathLst>
          </a:custGeom>
          <a:solidFill>
            <a:srgbClr val="000000"/>
          </a:solidFill>
          <a:ln w="38160">
            <a:solidFill>
              <a:srgbClr val="ffbf00"/>
            </a:solidFill>
            <a:round/>
          </a:ln>
        </p:spPr>
        <p:style>
          <a:lnRef idx="0"/>
          <a:fillRef idx="0"/>
          <a:effectRef idx="0"/>
          <a:fontRef idx="minor"/>
        </p:style>
      </p:sp>
      <p:sp>
        <p:nvSpPr>
          <p:cNvPr id="253" name=""/>
          <p:cNvSpPr txBox="1"/>
          <p:nvPr/>
        </p:nvSpPr>
        <p:spPr>
          <a:xfrm>
            <a:off x="1692000" y="3060000"/>
            <a:ext cx="948960" cy="396720"/>
          </a:xfrm>
          <a:prstGeom prst="rect">
            <a:avLst/>
          </a:prstGeom>
          <a:noFill/>
          <a:ln w="0">
            <a:noFill/>
          </a:ln>
        </p:spPr>
        <p:txBody>
          <a:bodyPr lIns="90000" rIns="90000" tIns="45000" bIns="45000" anchor="t">
            <a:noAutofit/>
          </a:bodyPr>
          <a:p>
            <a:r>
              <a:rPr b="1" lang="en-PH" sz="2000" spc="-1" strike="noStrike">
                <a:solidFill>
                  <a:srgbClr val="ffffff"/>
                </a:solidFill>
                <a:latin typeface="Lato"/>
              </a:rPr>
              <a:t>SANHI</a:t>
            </a:r>
            <a:endParaRPr b="0" lang="en-PH" sz="2000" spc="-1" strike="noStrike">
              <a:latin typeface="Arial"/>
            </a:endParaRPr>
          </a:p>
        </p:txBody>
      </p:sp>
      <p:sp>
        <p:nvSpPr>
          <p:cNvPr id="254" name=""/>
          <p:cNvSpPr txBox="1"/>
          <p:nvPr/>
        </p:nvSpPr>
        <p:spPr>
          <a:xfrm>
            <a:off x="9540000" y="3060000"/>
            <a:ext cx="1084320" cy="396720"/>
          </a:xfrm>
          <a:prstGeom prst="rect">
            <a:avLst/>
          </a:prstGeom>
          <a:noFill/>
          <a:ln w="0">
            <a:noFill/>
          </a:ln>
        </p:spPr>
        <p:txBody>
          <a:bodyPr lIns="90000" rIns="90000" tIns="45000" bIns="45000" anchor="t">
            <a:noAutofit/>
          </a:bodyPr>
          <a:p>
            <a:r>
              <a:rPr b="1" lang="en-PH" sz="2000" spc="-1" strike="noStrike">
                <a:solidFill>
                  <a:srgbClr val="ffffff"/>
                </a:solidFill>
                <a:latin typeface="Lato"/>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56960" cy="112932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56" name="PlaceHolder 2"/>
          <p:cNvSpPr>
            <a:spLocks noGrp="1"/>
          </p:cNvSpPr>
          <p:nvPr>
            <p:ph/>
          </p:nvPr>
        </p:nvSpPr>
        <p:spPr>
          <a:xfrm>
            <a:off x="609480" y="1604520"/>
            <a:ext cx="10956960" cy="3961800"/>
          </a:xfrm>
          <a:prstGeom prst="rect">
            <a:avLst/>
          </a:prstGeom>
          <a:noFill/>
          <a:ln w="0">
            <a:noFill/>
          </a:ln>
        </p:spPr>
        <p:txBody>
          <a:bodyPr lIns="0" rIns="0" tIns="0" bIns="0" anchor="t">
            <a:normAutofit/>
          </a:bodyPr>
          <a:p>
            <a:r>
              <a:rPr b="0" lang="en-PH" sz="1800" spc="-1" strike="noStrike">
                <a:latin typeface="Lato"/>
              </a:rPr>
              <a:t>Maaaring iba-iba ang sagot ng mga mag-aaral.</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7680" cy="4678560"/>
          </a:xfrm>
          <a:prstGeom prst="rect">
            <a:avLst/>
          </a:prstGeom>
          <a:noFill/>
          <a:ln w="76320">
            <a:noFill/>
          </a:ln>
        </p:spPr>
        <p:txBody>
          <a:bodyPr lIns="38160" rIns="38160" tIns="38160" bIns="38160" anchor="t">
            <a:normAutofit/>
          </a:bodyPr>
          <a:p>
            <a:pPr algn="just">
              <a:spcBef>
                <a:spcPts val="1417"/>
              </a:spcBef>
              <a:buNone/>
            </a:pPr>
            <a:endParaRPr b="0" lang="en-PH" sz="2000" spc="-1" strike="noStrike">
              <a:latin typeface="Lato"/>
              <a:ea typeface="AppleSystemUIFont"/>
            </a:endParaRPr>
          </a:p>
          <a:p>
            <a:pPr algn="just">
              <a:spcBef>
                <a:spcPts val="1417"/>
              </a:spcBef>
              <a:buNone/>
            </a:pPr>
            <a:r>
              <a:rPr b="0" lang="en-PH" sz="2000" spc="-1" strike="noStrike">
                <a:solidFill>
                  <a:srgbClr val="000000"/>
                </a:solidFill>
                <a:latin typeface="Lato"/>
                <a:ea typeface="AppleSystemUIFont"/>
              </a:rPr>
              <a:t>Ang unemployment ay isa sa mga pang-ekonomiyang suliranin ng bansa na kinahaharap ng mamamayang Pilipino. Ito ay nakaaapekto sa ating pamumuhay at pati na rin sa pangekonomiyang katayuan ng ating bansa. Mauunawaan mo sa araling ito ang kahulugan ng unemployment at mga nagiging sanhi kung bakit mayroon nito.</a:t>
            </a:r>
            <a:endParaRPr b="0" lang="en-PH" sz="2000" spc="-1" strike="noStrike">
              <a:latin typeface="Lato"/>
              <a:ea typeface="AppleSystemUIFont"/>
            </a:endParaRPr>
          </a:p>
        </p:txBody>
      </p:sp>
      <p:sp>
        <p:nvSpPr>
          <p:cNvPr id="212" name="PlaceHolder 7"/>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7680" cy="4678560"/>
          </a:xfrm>
          <a:prstGeom prst="rect">
            <a:avLst/>
          </a:prstGeom>
          <a:noFill/>
          <a:ln w="76320">
            <a:noFill/>
          </a:ln>
        </p:spPr>
        <p:txBody>
          <a:bodyPr lIns="38160" rIns="38160" tIns="38160" bIns="38160" anchor="t">
            <a:normAutofit/>
          </a:bodyPr>
          <a:p>
            <a:pPr algn="just">
              <a:buNone/>
            </a:pPr>
            <a:endParaRPr b="0" lang="en-PH" sz="1200" spc="-1" strike="noStrike">
              <a:latin typeface="AppleSystemUIFont"/>
              <a:ea typeface="AppleSystemUIFont"/>
            </a:endParaRPr>
          </a:p>
          <a:p>
            <a:pPr algn="just">
              <a:buNone/>
            </a:pPr>
            <a:r>
              <a:rPr b="0" lang="en-PH" sz="2000" spc="-1" strike="noStrike">
                <a:solidFill>
                  <a:srgbClr val="000000"/>
                </a:solidFill>
                <a:latin typeface="Lato"/>
                <a:ea typeface="AppleSystemUIFont"/>
              </a:rPr>
              <a:t>Ang kawalan ng trabaho o unemployment ay isang malaking suliraning panlipunan na kinahaharap ng ating bansa sa kasalukuyan. Isa itong kondisyong pang-ekonomiya na bunga ng kawalan ng mga oportunidad o pagkakataong makahanap ng trabaho ayon sa kakayahan  ng manggagawa at sa kailangan ng mga negosyante. Upang lubusang maunawaan ang konsepto ng unemployment, dapat ay maintindihan muna kung sino ang bumubuo sa lakaspaggawa o labor force. Sinasabi ng pamahalaan na isa sa lakas ng ekonomiya ay ang lakaspaggawa na bahagi ng yamang tao ng bansa.</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solidFill>
                  <a:srgbClr val="000000"/>
                </a:solidFill>
                <a:latin typeface="Lato"/>
                <a:ea typeface="AppleSystemUIFont"/>
              </a:rPr>
              <a:t>Ang lakas-paggawa o labor force ay bahagi ng populasyon na may edad 15 pataas na may trabaho o em pleyong full-time (nagtatrabaho ng walong oras o higit pa at nabibigyan ng benepisyo ng kaniyang pinaglilingkurang kompanya) o part-time (nagtatrabaho ng apat na oras pababa at hindi nakakukuha ng benepisyong natatanggap ng full-time na manggagawa) o naghahanap ng mapapasukang trabaho.</a:t>
            </a:r>
            <a:endParaRPr b="0" lang="en-PH" sz="2000" spc="-1" strike="noStrike">
              <a:latin typeface="AppleSystemUIFont"/>
              <a:ea typeface="AppleSystemUIFont"/>
            </a:endParaRPr>
          </a:p>
        </p:txBody>
      </p:sp>
      <p:sp>
        <p:nvSpPr>
          <p:cNvPr id="214" name="PlaceHolder 4"/>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440000"/>
            <a:ext cx="10957680" cy="467856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Upang lubos na maunawaan ang mga datos tungkol sa kawalan ng trabaho sa Pilipinas, suriing mabuti ang kabuoang populasyon nito.</a:t>
            </a:r>
            <a:endParaRPr b="0" lang="en-PH" sz="2000" spc="-1" strike="noStrike">
              <a:latin typeface="Lato"/>
              <a:ea typeface="AppleSystemUIFont"/>
            </a:endParaRPr>
          </a:p>
          <a:p>
            <a:pPr algn="just">
              <a:buNone/>
            </a:pPr>
            <a:r>
              <a:rPr b="0" lang="en-PH" sz="2000" spc="-1" strike="noStrike">
                <a:latin typeface="Lato"/>
                <a:ea typeface="AppleSystemUIFont"/>
              </a:rPr>
              <a:t>Ayon sa census na isinagawa ng Philippine Statistics Authority (PSA), ang populasyon o bilang ng mga tao sa Pilipinas noong Agosto 1, 2015 ay 100,979,303; tinayang 108,274,300 noong 2019, at magiging 109,947,900 sa 2020.</a:t>
            </a:r>
            <a:endParaRPr b="0" lang="en-PH" sz="2000" spc="-1" strike="noStrike">
              <a:latin typeface="Lato"/>
              <a:ea typeface="AppleSystemUIFont"/>
            </a:endParaRPr>
          </a:p>
          <a:p>
            <a:pPr algn="just">
              <a:buNone/>
            </a:pPr>
            <a:endParaRPr b="0" lang="en-PH" sz="2000" spc="-1" strike="noStrike">
              <a:latin typeface="Lato"/>
              <a:ea typeface="AppleSystemUIFont"/>
            </a:endParaRPr>
          </a:p>
        </p:txBody>
      </p:sp>
      <p:sp>
        <p:nvSpPr>
          <p:cNvPr id="216" name="PlaceHolder 6"/>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graphicFrame>
        <p:nvGraphicFramePr>
          <p:cNvPr id="217" name=""/>
          <p:cNvGraphicFramePr/>
          <p:nvPr/>
        </p:nvGraphicFramePr>
        <p:xfrm>
          <a:off x="720000" y="3168000"/>
          <a:ext cx="10799640" cy="2874600"/>
        </p:xfrm>
        <a:graphic>
          <a:graphicData uri="http://schemas.openxmlformats.org/drawingml/2006/table">
            <a:tbl>
              <a:tblPr/>
              <a:tblGrid>
                <a:gridCol w="2698920"/>
                <a:gridCol w="2698920"/>
                <a:gridCol w="2698920"/>
                <a:gridCol w="2703240"/>
              </a:tblGrid>
              <a:tr h="410760">
                <a:tc gridSpan="4">
                  <a:txBody>
                    <a:bodyPr lIns="90000" rIns="90000" tIns="46800" bIns="46800" anchor="ctr">
                      <a:noAutofit/>
                    </a:bodyPr>
                    <a:p>
                      <a:pPr algn="ctr">
                        <a:buNone/>
                      </a:pPr>
                      <a:r>
                        <a:rPr b="1" lang="en-PH" sz="1800" spc="-1" strike="noStrike">
                          <a:solidFill>
                            <a:srgbClr val="ffffff"/>
                          </a:solidFill>
                          <a:latin typeface="Lato"/>
                        </a:rPr>
                        <a:t>Populasyon ng Pilipinas ayon sa Gulang</a:t>
                      </a:r>
                      <a:endParaRPr b="1" lang="en-PH" sz="18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hMerge="1">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hMerge="1">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hMerge="1">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r>
              <a:tr h="410760">
                <a:tc>
                  <a:txBody>
                    <a:bodyPr lIns="90000" rIns="90000" tIns="46800" bIns="46800" anchor="ctr">
                      <a:noAutofit/>
                    </a:bodyPr>
                    <a:p>
                      <a:pPr algn="ctr">
                        <a:buNone/>
                      </a:pPr>
                      <a:r>
                        <a:rPr b="1" lang="en-PH" sz="1800" spc="-1" strike="noStrike">
                          <a:latin typeface="Lato"/>
                        </a:rPr>
                        <a:t>Gulang</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c>
                  <a:txBody>
                    <a:bodyPr lIns="90000" rIns="90000" tIns="46800" bIns="46800" anchor="ctr">
                      <a:noAutofit/>
                    </a:bodyPr>
                    <a:p>
                      <a:pPr algn="ctr">
                        <a:buNone/>
                      </a:pPr>
                      <a:r>
                        <a:rPr b="1" lang="en-PH" sz="1800" spc="-1" strike="noStrike">
                          <a:latin typeface="Lato"/>
                        </a:rPr>
                        <a:t>2015</a:t>
                      </a:r>
                      <a:endParaRPr b="1"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c>
                  <a:txBody>
                    <a:bodyPr lIns="90000" rIns="90000" tIns="46800" bIns="46800" anchor="ctr">
                      <a:noAutofit/>
                    </a:bodyPr>
                    <a:p>
                      <a:pPr algn="ctr">
                        <a:buNone/>
                      </a:pPr>
                      <a:r>
                        <a:rPr b="1" lang="en-PH" sz="1200" spc="-1" strike="noStrike">
                          <a:latin typeface="Lato"/>
                        </a:rPr>
                        <a:t>2019</a:t>
                      </a:r>
                      <a:endParaRPr b="1" lang="en-PH" sz="1200" spc="-1" strike="noStrike">
                        <a:latin typeface="Lato"/>
                      </a:endParaRPr>
                    </a:p>
                    <a:p>
                      <a:pPr algn="ctr">
                        <a:buNone/>
                      </a:pPr>
                      <a:r>
                        <a:rPr b="1" lang="en-PH" sz="1200" spc="-1" strike="noStrike">
                          <a:latin typeface="Lato"/>
                        </a:rPr>
                        <a:t>(Tinataya)</a:t>
                      </a:r>
                      <a:endParaRPr b="1" lang="en-PH" sz="12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c>
                  <a:txBody>
                    <a:bodyPr lIns="90000" rIns="90000" tIns="46800" bIns="46800" anchor="ctr">
                      <a:noAutofit/>
                    </a:bodyPr>
                    <a:p>
                      <a:pPr algn="ctr">
                        <a:buNone/>
                      </a:pPr>
                      <a:r>
                        <a:rPr b="1" lang="en-PH" sz="1200" spc="-1" strike="noStrike">
                          <a:latin typeface="Lato"/>
                        </a:rPr>
                        <a:t>2020</a:t>
                      </a:r>
                      <a:endParaRPr b="1" lang="en-PH" sz="1200" spc="-1" strike="noStrike">
                        <a:latin typeface="Lato"/>
                      </a:endParaRPr>
                    </a:p>
                    <a:p>
                      <a:pPr algn="ctr">
                        <a:buNone/>
                      </a:pPr>
                      <a:r>
                        <a:rPr b="1" lang="en-PH" sz="1200" spc="-1" strike="noStrike">
                          <a:latin typeface="Lato"/>
                        </a:rPr>
                        <a:t>(Tinataya)</a:t>
                      </a:r>
                      <a:endParaRPr b="1" lang="en-PH" sz="12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r>
              <a:tr h="410760">
                <a:tc>
                  <a:txBody>
                    <a:bodyPr lIns="90000" rIns="90000" tIns="46800" bIns="46800" anchor="ctr">
                      <a:noAutofit/>
                    </a:bodyPr>
                    <a:p>
                      <a:r>
                        <a:rPr b="0" lang="en-PH" sz="1800" spc="-1" strike="noStrike">
                          <a:latin typeface="Lato"/>
                        </a:rPr>
                        <a:t>Kabuoan</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100,979,303</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108,274,300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109,947,900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410760">
                <a:tc>
                  <a:txBody>
                    <a:bodyPr lIns="90000" rIns="90000" tIns="46800" bIns="46800" anchor="ctr">
                      <a:noAutofit/>
                    </a:bodyPr>
                    <a:p>
                      <a:r>
                        <a:rPr b="0" lang="en-PH" sz="1800" spc="-1" strike="noStrike">
                          <a:latin typeface="Lato"/>
                        </a:rPr>
                        <a:t>0-4</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10,818,931</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11,456,000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11,475,800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410760">
                <a:tc>
                  <a:txBody>
                    <a:bodyPr lIns="90000" rIns="90000" tIns="46800" bIns="46800" anchor="ctr">
                      <a:noAutofit/>
                    </a:bodyPr>
                    <a:p>
                      <a:r>
                        <a:rPr b="0" lang="en-PH" sz="1800" spc="-1" strike="noStrike">
                          <a:latin typeface="Lato"/>
                        </a:rPr>
                        <a:t>5-14</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21,336,862</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21,670,400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33,311,200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410760">
                <a:tc>
                  <a:txBody>
                    <a:bodyPr lIns="90000" rIns="90000" tIns="46800" bIns="46800" anchor="ctr">
                      <a:noAutofit/>
                    </a:bodyPr>
                    <a:p>
                      <a:r>
                        <a:rPr b="0" lang="en-PH" sz="1800" spc="-1" strike="noStrike">
                          <a:latin typeface="Lato"/>
                        </a:rPr>
                        <a:t>15-64</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64,035,924</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69,331,100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70,572,500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410040">
                <a:tc>
                  <a:txBody>
                    <a:bodyPr lIns="90000" rIns="90000" tIns="46800" bIns="46800" anchor="ctr">
                      <a:noAutofit/>
                    </a:bodyPr>
                    <a:p>
                      <a:r>
                        <a:rPr b="0" lang="en-PH" sz="1800" spc="-1" strike="noStrike">
                          <a:latin typeface="Lato"/>
                        </a:rPr>
                        <a:t>65-pataas</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4,787,586</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5,816,800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chor="ctr">
                      <a:noAutofit/>
                    </a:bodyPr>
                    <a:p>
                      <a:pPr algn="ctr">
                        <a:buNone/>
                      </a:pPr>
                      <a:r>
                        <a:rPr b="0" lang="en-PH" sz="1800" spc="-1" strike="noStrike">
                          <a:latin typeface="Lato"/>
                        </a:rPr>
                        <a:t>6,064,200</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bl>
          </a:graphicData>
        </a:graphic>
      </p:graphicFrame>
      <p:sp>
        <p:nvSpPr>
          <p:cNvPr id="218" name=""/>
          <p:cNvSpPr txBox="1"/>
          <p:nvPr/>
        </p:nvSpPr>
        <p:spPr>
          <a:xfrm>
            <a:off x="9714600" y="6048000"/>
            <a:ext cx="1870920" cy="212400"/>
          </a:xfrm>
          <a:prstGeom prst="rect">
            <a:avLst/>
          </a:prstGeom>
          <a:noFill/>
          <a:ln w="0">
            <a:noFill/>
          </a:ln>
        </p:spPr>
        <p:txBody>
          <a:bodyPr lIns="90000" rIns="90000" tIns="45000" bIns="45000" anchor="t">
            <a:noAutofit/>
          </a:bodyPr>
          <a:p>
            <a:r>
              <a:rPr b="0" lang="en-PH" sz="800" spc="-1" strike="noStrike">
                <a:latin typeface="Lato"/>
              </a:rPr>
              <a:t>Mula sa Philippine Statistics Authority</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p:nvPr>
        </p:nvSpPr>
        <p:spPr>
          <a:xfrm>
            <a:off x="609480" y="1440000"/>
            <a:ext cx="10957680" cy="4860000"/>
          </a:xfrm>
          <a:prstGeom prst="rect">
            <a:avLst/>
          </a:prstGeom>
          <a:noFill/>
          <a:ln w="76320">
            <a:noFill/>
          </a:ln>
        </p:spPr>
        <p:txBody>
          <a:bodyPr lIns="38160" rIns="38160" tIns="38160" bIns="38160" anchor="t">
            <a:normAutofit/>
          </a:bodyPr>
          <a:p>
            <a:pPr algn="just">
              <a:buNone/>
            </a:pPr>
            <a:r>
              <a:rPr b="0" lang="en-PH" sz="1800" spc="-1" strike="noStrike">
                <a:latin typeface="Lato"/>
                <a:ea typeface="AppleSystemUIFont"/>
              </a:rPr>
              <a:t>Sa estadistika, labor participation rate ang tawag sa bahagi ng populasyon na may edad 15 pataas na may kakayahang sumali sa mga gawain ng ekonomiya. Kung mataas ang labor participation rate, ayon sa mga ekonomista, malaki ang potensiyal o kakayahan ng isang lugar na pataasin ang ekonomiya dahil mataas ang dami ng mga manggagawa rito. Sa opisyal na depinisyon na ginagamit ng Labor Force Survey (LFS) ng ating pamahalaan, kasali sa estadistika ang mga mamamayang may gulang na 15 pataas na hindi nagtatrabaho, naghahanap ng trabaho, at maaaring magtrabaho.</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Ang unemployment ay nasusukat sa pamamagitan ng paggamit ng tinatawag na unemployment rate. Ito ay nakakalkula sa pamamagitan ng paghahati ng bilang ng mga mamamayang walang trabaho sa bilang ng mga mamamayan sa lakas-paggawa.</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Ang mga taong underemployed ay mga nagnanais na magkaroon pa ng karagdagang oras sa kanilang kasalukuyang trabaho o magkaroon pa ng karagdagang pagkakakitaan o bagong trabaho na may mahabang oras. Mayroon ding mga manggagawa na hindi naaayon sa kanilang skill o kakayahan ang kanilang kasalukuyang trabaho. Sa ilalim ng kondisyong ito, ang mga tao ay madalas na naghahanap ng karagdagang trabaho o pinagkukunan ng kita. Sila ay hindi maituturing na walang trabaho ngunit underemployed o kulang ang kanilang kinikita sa mga lokal na manggagawa.</a:t>
            </a:r>
            <a:endParaRPr b="0" lang="en-PH" sz="1800" spc="-1" strike="noStrike">
              <a:latin typeface="Lato"/>
              <a:ea typeface="AppleSystemUIFont"/>
            </a:endParaRPr>
          </a:p>
        </p:txBody>
      </p:sp>
      <p:sp>
        <p:nvSpPr>
          <p:cNvPr id="220" name="PlaceHolder 10"/>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p:nvPr>
        </p:nvSpPr>
        <p:spPr>
          <a:xfrm>
            <a:off x="609480" y="1440000"/>
            <a:ext cx="10957680" cy="720000"/>
          </a:xfrm>
          <a:prstGeom prst="rect">
            <a:avLst/>
          </a:prstGeom>
          <a:noFill/>
          <a:ln w="76320">
            <a:noFill/>
          </a:ln>
        </p:spPr>
        <p:txBody>
          <a:bodyPr lIns="38160" rIns="38160" tIns="38160" bIns="38160" anchor="t">
            <a:normAutofit/>
          </a:bodyPr>
          <a:p>
            <a:pPr algn="just">
              <a:spcBef>
                <a:spcPts val="1417"/>
              </a:spcBef>
              <a:buNone/>
            </a:pPr>
            <a:r>
              <a:rPr b="0" lang="en-PH" sz="2000" spc="-1" strike="noStrike">
                <a:latin typeface="Lato"/>
                <a:ea typeface="AppleSystemUIFont"/>
              </a:rPr>
              <a:t>Tingnan ang pinakabagong datos ng PSA tungkol sa mga employment rate, underemployment rate, at unemployment rate sa ating bansa.</a:t>
            </a:r>
            <a:endParaRPr b="0" lang="en-PH" sz="2000" spc="-1" strike="noStrike">
              <a:latin typeface="AppleSystemUIFont"/>
              <a:ea typeface="AppleSystemUIFont"/>
            </a:endParaRPr>
          </a:p>
        </p:txBody>
      </p:sp>
      <p:sp>
        <p:nvSpPr>
          <p:cNvPr id="222" name="PlaceHolder 13"/>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graphicFrame>
        <p:nvGraphicFramePr>
          <p:cNvPr id="223" name=""/>
          <p:cNvGraphicFramePr/>
          <p:nvPr/>
        </p:nvGraphicFramePr>
        <p:xfrm>
          <a:off x="2185920" y="2215800"/>
          <a:ext cx="7893720" cy="3904200"/>
        </p:xfrm>
        <a:graphic>
          <a:graphicData uri="http://schemas.openxmlformats.org/drawingml/2006/table">
            <a:tbl>
              <a:tblPr/>
              <a:tblGrid>
                <a:gridCol w="3946680"/>
                <a:gridCol w="3947400"/>
              </a:tblGrid>
              <a:tr h="595080">
                <a:tc>
                  <a:txBody>
                    <a:bodyPr lIns="90000" rIns="90000" tIns="46800" bIns="46800" anchor="ctr">
                      <a:noAutofit/>
                    </a:bodyPr>
                    <a:p>
                      <a:pPr algn="ctr">
                        <a:buNone/>
                      </a:pPr>
                      <a:r>
                        <a:rPr b="1" lang="en-PH" sz="2000" spc="-1" strike="noStrike">
                          <a:solidFill>
                            <a:srgbClr val="ffffff"/>
                          </a:solidFill>
                          <a:latin typeface="Lato"/>
                        </a:rPr>
                        <a:t>Philippines</a:t>
                      </a:r>
                      <a:endParaRPr b="1" lang="en-PH" sz="20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c>
                  <a:txBody>
                    <a:bodyPr lIns="90000" rIns="90000" tIns="46800" bIns="46800" anchor="ctr">
                      <a:noAutofit/>
                    </a:bodyPr>
                    <a:p>
                      <a:pPr algn="ctr">
                        <a:buNone/>
                      </a:pPr>
                      <a:r>
                        <a:rPr b="1" lang="en-PH" sz="2000" spc="-1" strike="noStrike">
                          <a:solidFill>
                            <a:srgbClr val="ffffff"/>
                          </a:solidFill>
                          <a:latin typeface="Lato"/>
                        </a:rPr>
                        <a:t>February 2021</a:t>
                      </a:r>
                      <a:endParaRPr b="1" lang="en-PH" sz="20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55308d"/>
                    </a:solidFill>
                  </a:tcPr>
                </a:tc>
              </a:tr>
              <a:tr h="826560">
                <a:tc>
                  <a:txBody>
                    <a:bodyPr lIns="90000" rIns="90000" tIns="46800" bIns="46800" anchor="ctr">
                      <a:noAutofit/>
                    </a:bodyPr>
                    <a:p>
                      <a:r>
                        <a:rPr b="0" i="1" lang="en-PH" sz="1800" spc="-1" strike="noStrike">
                          <a:solidFill>
                            <a:srgbClr val="ffffff"/>
                          </a:solidFill>
                          <a:latin typeface="Lato"/>
                        </a:rPr>
                        <a:t>Labor Force Participation Rate</a:t>
                      </a:r>
                      <a:endParaRPr b="0" i="1" lang="en-PH" sz="18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c>
                  <a:txBody>
                    <a:bodyPr lIns="90000" rIns="90000" tIns="46800" bIns="46800" anchor="ctr">
                      <a:noAutofit/>
                    </a:bodyPr>
                    <a:p>
                      <a:pPr algn="ctr">
                        <a:buNone/>
                      </a:pPr>
                      <a:r>
                        <a:rPr b="0" lang="en-PH" sz="1800" spc="-1" strike="noStrike">
                          <a:latin typeface="Lato"/>
                        </a:rPr>
                        <a:t>63.5%</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826560">
                <a:tc>
                  <a:txBody>
                    <a:bodyPr lIns="90000" rIns="90000" tIns="46800" bIns="46800" anchor="ctr">
                      <a:noAutofit/>
                    </a:bodyPr>
                    <a:p>
                      <a:r>
                        <a:rPr b="0" i="1" lang="en-PH" sz="1800" spc="-1" strike="noStrike">
                          <a:solidFill>
                            <a:srgbClr val="ffffff"/>
                          </a:solidFill>
                          <a:latin typeface="Lato"/>
                        </a:rPr>
                        <a:t>Employment Rate</a:t>
                      </a:r>
                      <a:endParaRPr b="0" i="1" lang="en-PH" sz="18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c>
                  <a:txBody>
                    <a:bodyPr lIns="90000" rIns="90000" tIns="46800" bIns="46800" anchor="ctr">
                      <a:noAutofit/>
                    </a:bodyPr>
                    <a:p>
                      <a:pPr algn="ctr">
                        <a:buNone/>
                      </a:pPr>
                      <a:r>
                        <a:rPr b="0" lang="en-PH" sz="1800" spc="-1" strike="noStrike">
                          <a:latin typeface="Lato"/>
                        </a:rPr>
                        <a:t>91.2%</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826560">
                <a:tc>
                  <a:txBody>
                    <a:bodyPr lIns="90000" rIns="90000" tIns="46800" bIns="46800" anchor="ctr">
                      <a:noAutofit/>
                    </a:bodyPr>
                    <a:p>
                      <a:r>
                        <a:rPr b="0" i="1" lang="en-PH" sz="1800" spc="-1" strike="noStrike">
                          <a:solidFill>
                            <a:srgbClr val="ffffff"/>
                          </a:solidFill>
                          <a:latin typeface="Lato"/>
                        </a:rPr>
                        <a:t>Underemployment Rate</a:t>
                      </a:r>
                      <a:endParaRPr b="0" i="1" lang="en-PH" sz="18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c>
                  <a:txBody>
                    <a:bodyPr lIns="90000" rIns="90000" tIns="46800" bIns="46800" anchor="ctr">
                      <a:noAutofit/>
                    </a:bodyPr>
                    <a:p>
                      <a:pPr algn="ctr">
                        <a:buNone/>
                      </a:pPr>
                      <a:r>
                        <a:rPr b="0" lang="en-PH" sz="1800" spc="-1" strike="noStrike">
                          <a:latin typeface="Lato"/>
                        </a:rPr>
                        <a:t>18.2%</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829440">
                <a:tc>
                  <a:txBody>
                    <a:bodyPr lIns="90000" rIns="90000" tIns="46800" bIns="46800" anchor="ctr">
                      <a:noAutofit/>
                    </a:bodyPr>
                    <a:p>
                      <a:r>
                        <a:rPr b="0" i="1" lang="en-PH" sz="1800" spc="-1" strike="noStrike">
                          <a:solidFill>
                            <a:srgbClr val="ffffff"/>
                          </a:solidFill>
                          <a:latin typeface="Lato"/>
                        </a:rPr>
                        <a:t>Unemployment Rate</a:t>
                      </a:r>
                      <a:endParaRPr b="0" i="1" lang="en-PH" sz="1800" spc="-1" strike="noStrike">
                        <a:solidFill>
                          <a:srgbClr val="ffffff"/>
                        </a:solidFill>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8e86ae"/>
                    </a:solidFill>
                  </a:tcPr>
                </a:tc>
                <a:tc>
                  <a:txBody>
                    <a:bodyPr lIns="90000" rIns="90000" tIns="46800" bIns="46800" anchor="ctr">
                      <a:noAutofit/>
                    </a:bodyPr>
                    <a:p>
                      <a:pPr algn="ctr">
                        <a:buNone/>
                      </a:pPr>
                      <a:r>
                        <a:rPr b="0" lang="en-PH" sz="1800" spc="-1" strike="noStrike">
                          <a:latin typeface="Lato"/>
                        </a:rPr>
                        <a:t>8.8%</a:t>
                      </a:r>
                      <a:endParaRPr b="0" lang="en-PH" sz="1800" spc="-1" strike="noStrike">
                        <a:latin typeface="Lato"/>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bl>
          </a:graphicData>
        </a:graphic>
      </p:graphicFrame>
      <p:sp>
        <p:nvSpPr>
          <p:cNvPr id="224" name=""/>
          <p:cNvSpPr txBox="1"/>
          <p:nvPr/>
        </p:nvSpPr>
        <p:spPr>
          <a:xfrm>
            <a:off x="8058960" y="6084000"/>
            <a:ext cx="2067480" cy="212400"/>
          </a:xfrm>
          <a:prstGeom prst="rect">
            <a:avLst/>
          </a:prstGeom>
          <a:noFill/>
          <a:ln w="0">
            <a:noFill/>
          </a:ln>
        </p:spPr>
        <p:txBody>
          <a:bodyPr lIns="90000" rIns="90000" tIns="45000" bIns="45000" anchor="t">
            <a:noAutofit/>
          </a:bodyPr>
          <a:p>
            <a:r>
              <a:rPr b="0" lang="en-PH" sz="800" spc="-1" strike="noStrike">
                <a:latin typeface="Lato"/>
              </a:rPr>
              <a:t>Pinagkunan: Philippine Statistics Authority</a:t>
            </a:r>
            <a:endParaRPr b="0" lang="en-PH" sz="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p:nvPr>
        </p:nvSpPr>
        <p:spPr>
          <a:xfrm>
            <a:off x="609480" y="1440000"/>
            <a:ext cx="10957680" cy="2700000"/>
          </a:xfrm>
          <a:prstGeom prst="rect">
            <a:avLst/>
          </a:prstGeom>
          <a:noFill/>
          <a:ln w="76320">
            <a:noFill/>
          </a:ln>
        </p:spPr>
        <p:txBody>
          <a:bodyPr lIns="38160" rIns="38160" tIns="38160" bIns="38160" anchor="t">
            <a:normAutofit/>
          </a:bodyPr>
          <a:p>
            <a:pPr algn="just">
              <a:spcBef>
                <a:spcPts val="1417"/>
              </a:spcBef>
              <a:buNone/>
            </a:pPr>
            <a:r>
              <a:rPr b="0" lang="en-PH" sz="2000" spc="-1" strike="noStrike">
                <a:latin typeface="Lato"/>
                <a:ea typeface="AppleSystemUIFont"/>
              </a:rPr>
              <a:t>Makikita sa resulta ng labor force participation rate survey noong February 2021 na mas mataas ang bahagdan ng underemployment rate kaysa unemployment rate. Tingnan naman sa ibaba ang detalyadong tala ng Philippine Statistics Authority tungkol sa underemployment ng bansa.</a:t>
            </a:r>
            <a:endParaRPr b="0" lang="en-PH" sz="2000" spc="-1" strike="noStrike">
              <a:latin typeface="Lato"/>
              <a:ea typeface="AppleSystemUIFont"/>
            </a:endParaRPr>
          </a:p>
        </p:txBody>
      </p:sp>
      <p:sp>
        <p:nvSpPr>
          <p:cNvPr id="226" name="PlaceHolder 15"/>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sp>
        <p:nvSpPr>
          <p:cNvPr id="227" name=""/>
          <p:cNvSpPr/>
          <p:nvPr/>
        </p:nvSpPr>
        <p:spPr>
          <a:xfrm>
            <a:off x="2135880" y="2880000"/>
            <a:ext cx="7920000" cy="2880000"/>
          </a:xfrm>
          <a:prstGeom prst="rect">
            <a:avLst/>
          </a:prstGeom>
          <a:solidFill>
            <a:srgbClr val="ffffff"/>
          </a:solidFill>
          <a:ln w="76320">
            <a:solidFill>
              <a:srgbClr val="55308d"/>
            </a:solidFill>
            <a:prstDash val="sysDot"/>
            <a:round/>
          </a:ln>
        </p:spPr>
        <p:style>
          <a:lnRef idx="0"/>
          <a:fillRef idx="0"/>
          <a:effectRef idx="0"/>
          <a:fontRef idx="minor"/>
        </p:style>
        <p:txBody>
          <a:bodyPr lIns="128160" rIns="128160" tIns="83160" bIns="83160" anchor="ctr">
            <a:noAutofit/>
          </a:bodyPr>
          <a:p>
            <a:pPr algn="just">
              <a:buNone/>
            </a:pPr>
            <a:r>
              <a:rPr b="0" lang="en-PH" sz="1600" spc="-1" strike="noStrike">
                <a:latin typeface="Lato"/>
                <a:ea typeface="AppleSystemUIFont"/>
              </a:rPr>
              <a:t>Mula sa bilang ng may trabaho noong Pebrero 2021, mayroong 7.9 milyong Pilipino na nabibilang sa mga underemployed. Sila ang mga manggagawang nagnanais dagdagan ang oras na ginugugol sa trabaho, gustong magdagdag ng pangalawang trabaho o mga manggagawang nais magkaroon ng bagong trabaho na may mas mahabang oras. Ito ay mas mataas sa naitalang 6.6 milyong Pilipinong underemployed noong Enero 2021. Ang bahagdan ng underemployment noong Pebrero 2021 ay tinatayang nasa 18.2%, mas mataas sa naitala noong Enero 2021 na 16.0%, noong Oktubre 2020 na 14.4%, at noong Hulyo 2020 na 17.3%.</a:t>
            </a:r>
            <a:endParaRPr b="0" lang="en-PH" sz="1600" spc="-1" strike="noStrike">
              <a:latin typeface="AppleSystemUIFont"/>
              <a:ea typeface="AppleSystemUIFont"/>
            </a:endParaRPr>
          </a:p>
        </p:txBody>
      </p:sp>
      <p:sp>
        <p:nvSpPr>
          <p:cNvPr id="228" name=""/>
          <p:cNvSpPr txBox="1"/>
          <p:nvPr/>
        </p:nvSpPr>
        <p:spPr>
          <a:xfrm>
            <a:off x="6079320" y="5472000"/>
            <a:ext cx="4000680" cy="216000"/>
          </a:xfrm>
          <a:prstGeom prst="rect">
            <a:avLst/>
          </a:prstGeom>
          <a:noFill/>
          <a:ln w="0">
            <a:noFill/>
          </a:ln>
        </p:spPr>
        <p:txBody>
          <a:bodyPr lIns="90000" rIns="90000" tIns="45000" bIns="45000" anchor="t">
            <a:noAutofit/>
          </a:bodyPr>
          <a:p>
            <a:r>
              <a:rPr b="0" lang="en-PH" sz="800" spc="-1" strike="noStrike">
                <a:latin typeface="Lato"/>
                <a:ea typeface="AppleSystemUIFont"/>
              </a:rPr>
              <a:t>Orihinal na Salin sa Filipino mula sa Philippine Statistics Authority Labor Force Survey</a:t>
            </a:r>
            <a:endParaRPr b="0" lang="en-PH" sz="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p:nvPr>
        </p:nvSpPr>
        <p:spPr>
          <a:xfrm>
            <a:off x="609480" y="1440000"/>
            <a:ext cx="6770520" cy="4680000"/>
          </a:xfrm>
          <a:prstGeom prst="rect">
            <a:avLst/>
          </a:prstGeom>
          <a:noFill/>
          <a:ln w="76320">
            <a:noFill/>
          </a:ln>
        </p:spPr>
        <p:txBody>
          <a:bodyPr lIns="38160" rIns="38160" tIns="38160" bIns="38160" anchor="t">
            <a:normAutofit/>
          </a:bodyPr>
          <a:p>
            <a:pPr algn="just">
              <a:spcBef>
                <a:spcPts val="1417"/>
              </a:spcBef>
              <a:buNone/>
            </a:pPr>
            <a:endParaRPr b="0" lang="en-PH" sz="2000" spc="-1" strike="noStrike">
              <a:latin typeface="AppleSystemUIFont"/>
              <a:ea typeface="AppleSystemUIFont"/>
            </a:endParaRPr>
          </a:p>
          <a:p>
            <a:pPr algn="just">
              <a:spcBef>
                <a:spcPts val="1417"/>
              </a:spcBef>
              <a:buNone/>
            </a:pPr>
            <a:endParaRPr b="0" lang="en-PH" sz="2000" spc="-1" strike="noStrike">
              <a:latin typeface="AppleSystemUIFont"/>
              <a:ea typeface="AppleSystemUIFont"/>
            </a:endParaRPr>
          </a:p>
          <a:p>
            <a:pPr algn="just">
              <a:spcBef>
                <a:spcPts val="1417"/>
              </a:spcBef>
              <a:buNone/>
            </a:pPr>
            <a:r>
              <a:rPr b="0" lang="en-PH" sz="2000" spc="-1" strike="noStrike">
                <a:latin typeface="Lato"/>
                <a:ea typeface="AppleSystemUIFont"/>
              </a:rPr>
              <a:t>Masasabing mataas ang bilang ng underemployed sa Pilipinas base sa datos ng PSA. Kung mababa ang sahod ng manggagawa ay hindi nito matutugunan ang pang-araw-araw na pangangailangan ng kanilang pamilya. Ayon sa National Wages and Productivity Commission, ang minimum wage sa National Capital Region (NCR) ay pumapalo sa ₱500 hanggang ₱537 sa 2021. Tingnan ang talahanayan sa ibaba.</a:t>
            </a:r>
            <a:endParaRPr b="0" lang="en-PH" sz="2000" spc="-1" strike="noStrike">
              <a:latin typeface="AppleSystemUIFont"/>
              <a:ea typeface="AppleSystemUIFont"/>
            </a:endParaRPr>
          </a:p>
        </p:txBody>
      </p:sp>
      <p:sp>
        <p:nvSpPr>
          <p:cNvPr id="230" name="PlaceHolder 17"/>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pic>
        <p:nvPicPr>
          <p:cNvPr id="231" name="" descr=""/>
          <p:cNvPicPr/>
          <p:nvPr/>
        </p:nvPicPr>
        <p:blipFill>
          <a:blip r:embed="rId1"/>
          <a:stretch/>
        </p:blipFill>
        <p:spPr>
          <a:xfrm>
            <a:off x="7596000" y="1422360"/>
            <a:ext cx="3780000" cy="4764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p:nvPr>
        </p:nvSpPr>
        <p:spPr>
          <a:xfrm>
            <a:off x="609480" y="1440000"/>
            <a:ext cx="10957680" cy="4680000"/>
          </a:xfrm>
          <a:prstGeom prst="rect">
            <a:avLst/>
          </a:prstGeom>
          <a:noFill/>
          <a:ln w="76320">
            <a:noFill/>
          </a:ln>
        </p:spPr>
        <p:txBody>
          <a:bodyPr lIns="38160" rIns="38160" tIns="38160" bIns="38160" anchor="t">
            <a:normAutofit/>
          </a:bodyPr>
          <a:p>
            <a:pPr algn="just">
              <a:buNone/>
            </a:pPr>
            <a:endParaRPr b="0" lang="en-PH" sz="1200" spc="-1" strike="noStrike">
              <a:latin typeface="AppleSystemUIFont"/>
              <a:ea typeface="AppleSystemUIFont"/>
            </a:endParaRPr>
          </a:p>
          <a:p>
            <a:pPr algn="just">
              <a:buNone/>
            </a:pPr>
            <a:r>
              <a:rPr b="0" lang="en-PH" sz="2000" spc="-1" strike="noStrike">
                <a:latin typeface="Lato"/>
                <a:ea typeface="AppleSystemUIFont"/>
              </a:rPr>
              <a:t>Sa pag-aaral ng Department of Labor and Employment (DOLE), ang pangunahing ahensiya ng pamahalaan na nangangasiwa sa kalagayan ng mga manggagawa, malaki pa rin ang bilang ng mga underemployed sa ating bansa. Kahit ang mga trabaho ay may mababang sahod, mas pipiliin pa rin ng mga manggagawa ang manatili dahil mas mahirap ang mawalan ng trabaho o ikabubuhay.</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Ang underemployment ay may mas mabigat na kaugnayan sa kahirapan sa Pilipinas kaysa kawalan ng trabaho o unemployment. Batay sa talahanayan sa susunod na pahina, makikita na ang limang pinakamahihirap na rehiyon sa bansa ay ang mga naitala rin na may pinakamataas na saklaw ng underemployment.</a:t>
            </a:r>
            <a:endParaRPr b="0" lang="en-PH" sz="2000" spc="-1" strike="noStrike">
              <a:latin typeface="AppleSystemUIFont"/>
              <a:ea typeface="AppleSystemUIFont"/>
            </a:endParaRPr>
          </a:p>
        </p:txBody>
      </p:sp>
      <p:sp>
        <p:nvSpPr>
          <p:cNvPr id="233" name="PlaceHolder 19"/>
          <p:cNvSpPr/>
          <p:nvPr/>
        </p:nvSpPr>
        <p:spPr>
          <a:xfrm>
            <a:off x="609480" y="254880"/>
            <a:ext cx="10002960" cy="99684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2900" spc="-1" strike="noStrike">
                <a:solidFill>
                  <a:srgbClr val="ffffff"/>
                </a:solidFill>
                <a:latin typeface="Lato"/>
                <a:ea typeface="DejaVu Sans"/>
              </a:rPr>
              <a:t>Mga Dahilan at Implikasyon ng Unemployment sa Ekonomiya</a:t>
            </a:r>
            <a:endParaRPr b="0" lang="en-PH" sz="29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6020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2023-04-25T09:45:13Z</dcterms:modified>
  <cp:revision>2880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