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060000"/>
            <a:ext cx="808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My Wonderful, Powerful Brain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1079280" y="972000"/>
            <a:ext cx="723636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When your friend gives you a birthday gift …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3060000" y="2062080"/>
            <a:ext cx="6005880" cy="315756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 flipH="1">
            <a:off x="719280" y="206208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Thank you.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8640000" y="198000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You’re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welcome.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968040" y="1152000"/>
            <a:ext cx="731160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When someone returns your lost bag…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2901240" y="2553120"/>
            <a:ext cx="6341040" cy="331452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/>
          <p:nvPr/>
        </p:nvSpPr>
        <p:spPr>
          <a:xfrm flipH="1">
            <a:off x="719280" y="194112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Thank you.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8640000" y="196704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You’re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welcome.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629280" y="972000"/>
            <a:ext cx="11070360" cy="37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>
                <a:highlight>
                  <a:srgbClr val="dde8cb"/>
                </a:highlight>
                <a:latin typeface="Lato"/>
              </a:rPr>
              <a:t>Grammar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Unlike people, animals cannot say “thank you.” But they express their thanks using body language. Interview people with pets to ask about how these animals express their gratitude.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440000" y="3060000"/>
            <a:ext cx="1660680" cy="176112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/>
          <p:nvPr/>
        </p:nvSpPr>
        <p:spPr>
          <a:xfrm>
            <a:off x="1080000" y="3024000"/>
            <a:ext cx="9503640" cy="1799640"/>
          </a:xfrm>
          <a:custGeom>
            <a:avLst/>
            <a:gdLst/>
            <a:ahLst/>
            <a:rect l="l" t="t" r="r" b="b"/>
            <a:pathLst>
              <a:path w="26402" h="5002">
                <a:moveTo>
                  <a:pt x="833" y="0"/>
                </a:moveTo>
                <a:lnTo>
                  <a:pt x="834" y="0"/>
                </a:lnTo>
                <a:cubicBezTo>
                  <a:pt x="687" y="0"/>
                  <a:pt x="543" y="39"/>
                  <a:pt x="417" y="112"/>
                </a:cubicBezTo>
                <a:cubicBezTo>
                  <a:pt x="290" y="185"/>
                  <a:pt x="185" y="290"/>
                  <a:pt x="112" y="417"/>
                </a:cubicBezTo>
                <a:cubicBezTo>
                  <a:pt x="39" y="543"/>
                  <a:pt x="0" y="687"/>
                  <a:pt x="0" y="834"/>
                </a:cubicBezTo>
                <a:lnTo>
                  <a:pt x="0" y="4167"/>
                </a:lnTo>
                <a:lnTo>
                  <a:pt x="0" y="4168"/>
                </a:lnTo>
                <a:cubicBezTo>
                  <a:pt x="0" y="4314"/>
                  <a:pt x="39" y="4458"/>
                  <a:pt x="112" y="4584"/>
                </a:cubicBezTo>
                <a:cubicBezTo>
                  <a:pt x="185" y="4711"/>
                  <a:pt x="290" y="4816"/>
                  <a:pt x="417" y="4889"/>
                </a:cubicBezTo>
                <a:cubicBezTo>
                  <a:pt x="543" y="4962"/>
                  <a:pt x="687" y="5001"/>
                  <a:pt x="834" y="5001"/>
                </a:cubicBezTo>
                <a:lnTo>
                  <a:pt x="25567" y="5001"/>
                </a:lnTo>
                <a:lnTo>
                  <a:pt x="25567" y="5001"/>
                </a:lnTo>
                <a:cubicBezTo>
                  <a:pt x="25714" y="5001"/>
                  <a:pt x="25858" y="4962"/>
                  <a:pt x="25984" y="4889"/>
                </a:cubicBezTo>
                <a:cubicBezTo>
                  <a:pt x="26111" y="4816"/>
                  <a:pt x="26216" y="4711"/>
                  <a:pt x="26289" y="4584"/>
                </a:cubicBezTo>
                <a:cubicBezTo>
                  <a:pt x="26362" y="4458"/>
                  <a:pt x="26401" y="4314"/>
                  <a:pt x="26401" y="4168"/>
                </a:cubicBezTo>
                <a:lnTo>
                  <a:pt x="26400" y="833"/>
                </a:lnTo>
                <a:lnTo>
                  <a:pt x="26401" y="834"/>
                </a:lnTo>
                <a:lnTo>
                  <a:pt x="26401" y="834"/>
                </a:lnTo>
                <a:cubicBezTo>
                  <a:pt x="26401" y="687"/>
                  <a:pt x="26362" y="543"/>
                  <a:pt x="26289" y="417"/>
                </a:cubicBezTo>
                <a:cubicBezTo>
                  <a:pt x="26216" y="290"/>
                  <a:pt x="26111" y="185"/>
                  <a:pt x="25984" y="112"/>
                </a:cubicBezTo>
                <a:cubicBezTo>
                  <a:pt x="25858" y="39"/>
                  <a:pt x="25714" y="0"/>
                  <a:pt x="25567" y="0"/>
                </a:cubicBezTo>
                <a:lnTo>
                  <a:pt x="833" y="0"/>
                </a:lnTo>
              </a:path>
            </a:pathLst>
          </a:custGeom>
          <a:solidFill>
            <a:srgbClr val="afd095">
              <a:alpha val="24000"/>
            </a:srgbClr>
          </a:solidFill>
          <a:ln cap="rnd" w="0">
            <a:solidFill>
              <a:srgbClr val="00a93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Like people, animals have names too. By giving names to animals,  we can recognize them easily.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800280" y="498960"/>
            <a:ext cx="9999360" cy="12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000" spc="-1" strike="noStrike">
                <a:latin typeface="Lato"/>
              </a:rPr>
              <a:t>Work with a partner. Choose the animal that best fits the sentence. Write your answer on your paper. Together, perform the movement of the animal in each sentence.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1080000" y="1764000"/>
            <a:ext cx="9719640" cy="1115640"/>
          </a:xfrm>
          <a:custGeom>
            <a:avLst/>
            <a:gdLst/>
            <a:ahLst/>
            <a:rect l="l" t="t" r="r" b="b"/>
            <a:pathLst>
              <a:path w="27002" h="3102">
                <a:moveTo>
                  <a:pt x="516" y="0"/>
                </a:moveTo>
                <a:lnTo>
                  <a:pt x="517" y="0"/>
                </a:lnTo>
                <a:cubicBezTo>
                  <a:pt x="426" y="0"/>
                  <a:pt x="337" y="24"/>
                  <a:pt x="258" y="69"/>
                </a:cubicBezTo>
                <a:cubicBezTo>
                  <a:pt x="180" y="115"/>
                  <a:pt x="115" y="180"/>
                  <a:pt x="69" y="258"/>
                </a:cubicBezTo>
                <a:cubicBezTo>
                  <a:pt x="24" y="337"/>
                  <a:pt x="0" y="426"/>
                  <a:pt x="0" y="517"/>
                </a:cubicBezTo>
                <a:lnTo>
                  <a:pt x="0" y="2584"/>
                </a:lnTo>
                <a:lnTo>
                  <a:pt x="0" y="2584"/>
                </a:lnTo>
                <a:cubicBezTo>
                  <a:pt x="0" y="2675"/>
                  <a:pt x="24" y="2764"/>
                  <a:pt x="69" y="2843"/>
                </a:cubicBezTo>
                <a:cubicBezTo>
                  <a:pt x="115" y="2921"/>
                  <a:pt x="180" y="2986"/>
                  <a:pt x="258" y="3032"/>
                </a:cubicBezTo>
                <a:cubicBezTo>
                  <a:pt x="337" y="3077"/>
                  <a:pt x="426" y="3101"/>
                  <a:pt x="517" y="3101"/>
                </a:cubicBezTo>
                <a:lnTo>
                  <a:pt x="26484" y="3101"/>
                </a:lnTo>
                <a:lnTo>
                  <a:pt x="26484" y="3101"/>
                </a:lnTo>
                <a:cubicBezTo>
                  <a:pt x="26575" y="3101"/>
                  <a:pt x="26664" y="3077"/>
                  <a:pt x="26743" y="3032"/>
                </a:cubicBezTo>
                <a:cubicBezTo>
                  <a:pt x="26821" y="2986"/>
                  <a:pt x="26886" y="2921"/>
                  <a:pt x="26932" y="2843"/>
                </a:cubicBezTo>
                <a:cubicBezTo>
                  <a:pt x="26977" y="2764"/>
                  <a:pt x="27001" y="2675"/>
                  <a:pt x="27001" y="2584"/>
                </a:cubicBezTo>
                <a:lnTo>
                  <a:pt x="27001" y="516"/>
                </a:lnTo>
                <a:lnTo>
                  <a:pt x="27001" y="517"/>
                </a:lnTo>
                <a:lnTo>
                  <a:pt x="27001" y="517"/>
                </a:lnTo>
                <a:cubicBezTo>
                  <a:pt x="27001" y="426"/>
                  <a:pt x="26977" y="337"/>
                  <a:pt x="26932" y="258"/>
                </a:cubicBezTo>
                <a:cubicBezTo>
                  <a:pt x="26886" y="180"/>
                  <a:pt x="26821" y="115"/>
                  <a:pt x="26743" y="69"/>
                </a:cubicBezTo>
                <a:cubicBezTo>
                  <a:pt x="26664" y="24"/>
                  <a:pt x="26575" y="0"/>
                  <a:pt x="26484" y="0"/>
                </a:cubicBezTo>
                <a:lnTo>
                  <a:pt x="516" y="0"/>
                </a:lnTo>
              </a:path>
            </a:pathLst>
          </a:custGeom>
          <a:solidFill>
            <a:srgbClr val="729fcf">
              <a:alpha val="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cat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eagle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turtle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cow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dog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153080" y="2980080"/>
            <a:ext cx="10186560" cy="29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latin typeface="Lato"/>
              </a:rPr>
              <a:t>1. The ____________ runs fast.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latin typeface="Lato"/>
              </a:rPr>
              <a:t>2. The ____________ flies high.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latin typeface="Lato"/>
              </a:rPr>
              <a:t>3. The ____________ walks slowly.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latin typeface="Lato"/>
              </a:rPr>
              <a:t>4. The ____________ runs aft er the mice.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latin typeface="Lato"/>
              </a:rPr>
              <a:t>5. The ____________ eats grass.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7272000" y="1140840"/>
            <a:ext cx="4679640" cy="4768200"/>
          </a:xfrm>
          <a:prstGeom prst="rect">
            <a:avLst/>
          </a:prstGeom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900000" y="900000"/>
            <a:ext cx="10079640" cy="50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highlight>
                  <a:srgbClr val="f7d1d5"/>
                </a:highlight>
                <a:latin typeface="Lato"/>
              </a:rPr>
              <a:t>21st Century Skill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Scientists found out that the brains of animals that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played with toys and with other animals were heavier. Their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brain connections were bigger and stronger than those of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animals in bare cages. The animals in the first group were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exercising their brains. They were better at solving problems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and learning new things! What can you say about this?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936000" y="684000"/>
            <a:ext cx="10079640" cy="29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2400" spc="-1" strike="noStrike">
                <a:highlight>
                  <a:srgbClr val="f7d1d5"/>
                </a:highlight>
                <a:latin typeface="Lato"/>
              </a:rPr>
              <a:t>Writing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Go back to your drawing of neurons. Do you see lines? How about curves?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How are curves different from lines?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latin typeface="Lato"/>
                <a:ea typeface="€&gt;ìåþ"/>
              </a:rPr>
              <a:t>Curves</a:t>
            </a:r>
            <a:r>
              <a:rPr b="0" lang="en-PH" sz="2000" spc="-1" strike="noStrike">
                <a:latin typeface="Lato"/>
                <a:ea typeface="€&gt;ìåþ"/>
              </a:rPr>
              <a:t> are bended like arcs or curls, while lines are straight and even.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 rot="21525000">
            <a:off x="1242360" y="3777480"/>
            <a:ext cx="2880000" cy="1189800"/>
          </a:xfrm>
          <a:prstGeom prst="arc">
            <a:avLst>
              <a:gd name="adj1" fmla="val 21534014"/>
              <a:gd name="adj2" fmla="val 10806446"/>
            </a:avLst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"/>
          <p:cNvSpPr/>
          <p:nvPr/>
        </p:nvSpPr>
        <p:spPr>
          <a:xfrm rot="10730400">
            <a:off x="4696200" y="4319280"/>
            <a:ext cx="2997720" cy="1005120"/>
          </a:xfrm>
          <a:prstGeom prst="arc">
            <a:avLst>
              <a:gd name="adj1" fmla="val 21546440"/>
              <a:gd name="adj2" fmla="val 10805232"/>
            </a:avLst>
          </a:pr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 rot="16130400">
            <a:off x="8262360" y="4098960"/>
            <a:ext cx="2058120" cy="852480"/>
          </a:xfrm>
          <a:prstGeom prst="arc">
            <a:avLst>
              <a:gd name="adj1" fmla="val 21533837"/>
              <a:gd name="adj2" fmla="val 10806463"/>
            </a:avLst>
          </a:prstGeom>
          <a:noFill/>
          <a:ln w="291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 rot="5421600">
            <a:off x="7844040" y="4124880"/>
            <a:ext cx="2067840" cy="848520"/>
          </a:xfrm>
          <a:prstGeom prst="arc">
            <a:avLst>
              <a:gd name="adj1" fmla="val 21534454"/>
              <a:gd name="adj2" fmla="val 10806403"/>
            </a:avLst>
          </a:prstGeom>
          <a:noFill/>
          <a:ln w="291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468000" y="2177640"/>
            <a:ext cx="11227680" cy="40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684000" y="1260000"/>
            <a:ext cx="11192760" cy="20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360000" y="360000"/>
            <a:ext cx="10618200" cy="23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tâþ"/>
              </a:rPr>
              <a:t>Vocabulary Development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Tickle your brain! Pick an object from the Magic Box. Can you say the name of the object?</a:t>
            </a:r>
            <a:endParaRPr b="0" lang="en-PH" sz="19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Repeat these words after your teacher:</a:t>
            </a:r>
            <a:endParaRPr b="0" lang="en-PH" sz="19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pitcher 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figures 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billions 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muscles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 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bulb</a:t>
            </a:r>
            <a:endParaRPr b="0" lang="en-PH" sz="19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These words will appear in the story that your teacher will read. Clap your hands whenever you hear each word.</a:t>
            </a:r>
            <a:endParaRPr b="0" lang="en-PH" sz="19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žtâþ"/>
              </a:rPr>
              <a:t>Then, work with a partner and use each word in a sentence.</a:t>
            </a:r>
            <a:endParaRPr b="0" lang="en-PH" sz="19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11040" y="324000"/>
            <a:ext cx="2747880" cy="7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Listening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468000" y="2177640"/>
            <a:ext cx="11227680" cy="40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684000" y="1260000"/>
            <a:ext cx="11192760" cy="20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468000" y="2340000"/>
            <a:ext cx="3851640" cy="233964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648000" y="-72000"/>
            <a:ext cx="10618200" cy="625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&gt;ìåþ"/>
              </a:rPr>
              <a:t>Fluency</a:t>
            </a:r>
            <a:endParaRPr b="0" lang="en-PH" sz="26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What makes your body work? Today, your teacher will read a text that tells about a great organ in your body.</a:t>
            </a:r>
            <a:endParaRPr b="0" lang="en-PH" sz="19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1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My Wonderful, Powerful Brain</a:t>
            </a:r>
            <a:endParaRPr b="0" lang="en-PH" sz="19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	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Do you need to pour mango juice from 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900" spc="-1" strike="noStrike">
                <a:solidFill>
                  <a:srgbClr val="000000"/>
                </a:solidFill>
                <a:highlight>
                  <a:srgbClr val="ffdbb6"/>
                </a:highlight>
                <a:latin typeface="Lato"/>
                <a:ea typeface="€&gt;ìåþ"/>
              </a:rPr>
              <a:t>pitcher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 to your</a:t>
            </a:r>
            <a:endParaRPr b="0" lang="en-PH" sz="1900" spc="-1" strike="noStrike">
              <a:latin typeface="Arial"/>
              <a:ea typeface="PingFang SC"/>
            </a:endParaRPr>
          </a:p>
          <a:p>
            <a:pPr marL="3420000"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glass? Do you want to go up a  flight of stairs? Do you like to write in your notebook or do you prefer watching your favorite TV show? Do you love creating </a:t>
            </a:r>
            <a:r>
              <a:rPr b="1" lang="en-PH" sz="1900" spc="-1" strike="noStrike">
                <a:solidFill>
                  <a:srgbClr val="000000"/>
                </a:solidFill>
                <a:highlight>
                  <a:srgbClr val="ffdbb6"/>
                </a:highlight>
                <a:latin typeface="Lato"/>
                <a:ea typeface="€&gt;ìåþ"/>
              </a:rPr>
              <a:t>figures</a:t>
            </a: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 with clay?</a:t>
            </a:r>
            <a:endParaRPr b="0" lang="en-PH" sz="1900" spc="-1" strike="noStrike">
              <a:latin typeface="Arial"/>
              <a:ea typeface="PingFang SC"/>
            </a:endParaRPr>
          </a:p>
          <a:p>
            <a:pPr marL="3420000"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900" spc="-1" strike="noStrike">
                <a:solidFill>
                  <a:srgbClr val="000000"/>
                </a:solidFill>
                <a:latin typeface="Lato"/>
                <a:ea typeface="€&gt;ìåþ"/>
              </a:rPr>
              <a:t>You can do all these and more with your wonderful, powerful brain. Yes, your brain is in-charge of your movement, speech, thoughts, memories, and even feelings and decisions.</a:t>
            </a:r>
            <a:endParaRPr b="0" lang="en-PH" sz="1900" spc="-1" strike="noStrike">
              <a:latin typeface="Arial"/>
              <a:ea typeface="PingFang SC"/>
            </a:endParaRPr>
          </a:p>
          <a:p>
            <a:pPr marL="3420000" algn="just">
              <a:lnSpc>
                <a:spcPct val="200000"/>
              </a:lnSpc>
              <a:buNone/>
            </a:pPr>
            <a:endParaRPr b="0" lang="en-PH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468000" y="2177640"/>
            <a:ext cx="11227680" cy="40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684000" y="1260000"/>
            <a:ext cx="11192760" cy="20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000" y="864000"/>
            <a:ext cx="10079640" cy="50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	</a:t>
            </a:r>
            <a:r>
              <a:rPr b="0" lang="en-PH" sz="2000" spc="-1" strike="noStrike">
                <a:latin typeface="Lato"/>
                <a:ea typeface="€&gt;ìåþ"/>
              </a:rPr>
              <a:t>	</a:t>
            </a:r>
            <a:r>
              <a:rPr b="0" lang="en-PH" sz="2000" spc="-1" strike="noStrike">
                <a:latin typeface="Lato"/>
                <a:ea typeface="€&gt;ìåþ"/>
              </a:rPr>
              <a:t>Your brain is made up of </a:t>
            </a:r>
            <a:r>
              <a:rPr b="1" lang="en-PH" sz="2000" spc="-1" strike="noStrike">
                <a:highlight>
                  <a:srgbClr val="ffdbb6"/>
                </a:highlight>
                <a:latin typeface="Lato"/>
                <a:ea typeface="€&gt;ìåþ"/>
              </a:rPr>
              <a:t>billions</a:t>
            </a:r>
            <a:r>
              <a:rPr b="0" lang="en-PH" sz="2000" spc="-1" strike="noStrike">
                <a:latin typeface="Lato"/>
                <a:ea typeface="€&gt;ìåþ"/>
              </a:rPr>
              <a:t> of neurons that look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like the picture on the right. Neurons pass on signals to and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from the brain. These messages may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be passed to and from the sense organs,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 </a:t>
            </a:r>
            <a:r>
              <a:rPr b="1" lang="en-PH" sz="2000" spc="-1" strike="noStrike">
                <a:highlight>
                  <a:srgbClr val="ffdbb6"/>
                </a:highlight>
                <a:latin typeface="Lato"/>
                <a:ea typeface="€&gt;ìåþ"/>
              </a:rPr>
              <a:t>muscles</a:t>
            </a:r>
            <a:r>
              <a:rPr b="0" lang="en-PH" sz="2000" spc="-1" strike="noStrike">
                <a:latin typeface="Lato"/>
                <a:ea typeface="€&gt;ìåþ"/>
              </a:rPr>
              <a:t>,  and other organs.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5400000" y="2340000"/>
            <a:ext cx="6324840" cy="35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40000" y="540000"/>
            <a:ext cx="4679640" cy="522144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5040000" y="1252080"/>
            <a:ext cx="6119640" cy="378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When you are awake, your brain gives enough energy </a:t>
            </a:r>
            <a:r>
              <a:rPr b="0" lang="en-PH" sz="2000" spc="-1" strike="noStrike">
                <a:latin typeface="Lato"/>
                <a:ea typeface="€&gt;ìåþ"/>
              </a:rPr>
              <a:t>to power a light </a:t>
            </a:r>
            <a:r>
              <a:rPr b="1" lang="en-PH" sz="2000" spc="-1" strike="noStrike">
                <a:highlight>
                  <a:srgbClr val="ffdbb6"/>
                </a:highlight>
                <a:latin typeface="Lato"/>
                <a:ea typeface="€&gt;ìåþ"/>
              </a:rPr>
              <a:t>bulb</a:t>
            </a:r>
            <a:r>
              <a:rPr b="0" lang="en-PH" sz="2000" spc="-1" strike="noStrike">
                <a:latin typeface="Lato"/>
                <a:ea typeface="€&gt;ìåþ"/>
              </a:rPr>
              <a:t>. Your brain is more active when you are asleep. It makes sense of everything that has happened throughout the day.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	</a:t>
            </a:r>
            <a:r>
              <a:rPr b="0" lang="en-PH" sz="2000" spc="-1" strike="noStrike">
                <a:latin typeface="Lato"/>
                <a:ea typeface="€&gt;ìåþ"/>
              </a:rPr>
              <a:t>What an amazing, powerful brain you have!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720000" y="482400"/>
            <a:ext cx="10259640" cy="53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highlight>
                  <a:srgbClr val="f7d1d5"/>
                </a:highlight>
                <a:latin typeface="Lato"/>
              </a:rPr>
              <a:t>Reading Comprehension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latin typeface="Lato"/>
              </a:rPr>
              <a:t>Pair up with a classmate to answer the questions below.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837360" y="1674720"/>
            <a:ext cx="926640" cy="7729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837360" y="2518920"/>
            <a:ext cx="891720" cy="79272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864000" y="3366720"/>
            <a:ext cx="870840" cy="88092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900000" y="4284000"/>
            <a:ext cx="854280" cy="86436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5"/>
          <a:stretch/>
        </p:blipFill>
        <p:spPr>
          <a:xfrm>
            <a:off x="864000" y="5209560"/>
            <a:ext cx="899640" cy="91008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1980000" y="1692000"/>
            <a:ext cx="7919640" cy="71964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What did you read about?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980000" y="5220000"/>
            <a:ext cx="7919640" cy="71964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What questions do you still have?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980000" y="4320000"/>
            <a:ext cx="7919640" cy="71964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How will this information help you?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980000" y="3420000"/>
            <a:ext cx="7919640" cy="71964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What is the most interesting information you learned?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980000" y="2556000"/>
            <a:ext cx="7919640" cy="719640"/>
          </a:xfrm>
          <a:prstGeom prst="rect">
            <a:avLst/>
          </a:prstGeom>
          <a:solidFill>
            <a:srgbClr val="729fcf">
              <a:alpha val="2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What new words did you learn?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767520" y="943560"/>
            <a:ext cx="3012120" cy="13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highlight>
                  <a:srgbClr val="f7d1d5"/>
                </a:highlight>
                <a:latin typeface="Lato"/>
              </a:rPr>
              <a:t>Oral Language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1440000" y="1800000"/>
            <a:ext cx="8999640" cy="3599640"/>
          </a:xfrm>
          <a:custGeom>
            <a:avLst/>
            <a:gdLst/>
            <a:ahLst/>
            <a:rect l="l" t="t" r="r" b="b"/>
            <a:pathLst>
              <a:path w="25002" h="10002">
                <a:moveTo>
                  <a:pt x="1666" y="0"/>
                </a:moveTo>
                <a:lnTo>
                  <a:pt x="1667" y="0"/>
                </a:lnTo>
                <a:cubicBezTo>
                  <a:pt x="1374" y="0"/>
                  <a:pt x="1087" y="77"/>
                  <a:pt x="833" y="223"/>
                </a:cubicBezTo>
                <a:cubicBezTo>
                  <a:pt x="580" y="370"/>
                  <a:pt x="370" y="580"/>
                  <a:pt x="223" y="833"/>
                </a:cubicBezTo>
                <a:cubicBezTo>
                  <a:pt x="77" y="1087"/>
                  <a:pt x="0" y="1374"/>
                  <a:pt x="0" y="1667"/>
                </a:cubicBezTo>
                <a:lnTo>
                  <a:pt x="0" y="8334"/>
                </a:lnTo>
                <a:lnTo>
                  <a:pt x="0" y="8334"/>
                </a:lnTo>
                <a:cubicBezTo>
                  <a:pt x="0" y="8627"/>
                  <a:pt x="77" y="8914"/>
                  <a:pt x="223" y="9168"/>
                </a:cubicBezTo>
                <a:cubicBezTo>
                  <a:pt x="370" y="9421"/>
                  <a:pt x="580" y="9631"/>
                  <a:pt x="833" y="9778"/>
                </a:cubicBezTo>
                <a:cubicBezTo>
                  <a:pt x="1087" y="9924"/>
                  <a:pt x="1374" y="10001"/>
                  <a:pt x="1667" y="10001"/>
                </a:cubicBezTo>
                <a:lnTo>
                  <a:pt x="23334" y="10001"/>
                </a:lnTo>
                <a:lnTo>
                  <a:pt x="23334" y="10001"/>
                </a:lnTo>
                <a:cubicBezTo>
                  <a:pt x="23627" y="10001"/>
                  <a:pt x="23914" y="9924"/>
                  <a:pt x="24168" y="9778"/>
                </a:cubicBezTo>
                <a:cubicBezTo>
                  <a:pt x="24421" y="9631"/>
                  <a:pt x="24631" y="9421"/>
                  <a:pt x="24778" y="9168"/>
                </a:cubicBezTo>
                <a:cubicBezTo>
                  <a:pt x="24924" y="8914"/>
                  <a:pt x="25001" y="8627"/>
                  <a:pt x="25001" y="8334"/>
                </a:cubicBezTo>
                <a:lnTo>
                  <a:pt x="25001" y="1666"/>
                </a:lnTo>
                <a:lnTo>
                  <a:pt x="25001" y="1667"/>
                </a:lnTo>
                <a:lnTo>
                  <a:pt x="25001" y="1667"/>
                </a:lnTo>
                <a:cubicBezTo>
                  <a:pt x="25001" y="1374"/>
                  <a:pt x="24924" y="1087"/>
                  <a:pt x="24778" y="833"/>
                </a:cubicBezTo>
                <a:cubicBezTo>
                  <a:pt x="24631" y="580"/>
                  <a:pt x="24421" y="370"/>
                  <a:pt x="24168" y="223"/>
                </a:cubicBezTo>
                <a:cubicBezTo>
                  <a:pt x="23914" y="77"/>
                  <a:pt x="23627" y="0"/>
                  <a:pt x="23334" y="0"/>
                </a:cubicBezTo>
                <a:lnTo>
                  <a:pt x="1666" y="0"/>
                </a:lnTo>
              </a:path>
            </a:pathLst>
          </a:custGeom>
          <a:solidFill>
            <a:srgbClr val="ff6d6d">
              <a:alpha val="20000"/>
            </a:srgbClr>
          </a:solidFill>
          <a:ln w="0">
            <a:solidFill>
              <a:srgbClr val="a7074b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When working with others, be careful with how you speak.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Say “Thank you” to show that you are grateful for what another person has done for you.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Thank you is answered with “You’re welcome” to show that you are happy and willing to help.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720000" y="806400"/>
            <a:ext cx="989964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Pay attention to the situations that your teacher will describe. Take note of what the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children and adults are saying.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191240" y="1800000"/>
            <a:ext cx="6008400" cy="5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When your mom helps you with homework…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2664000" y="2520000"/>
            <a:ext cx="6839640" cy="3157200"/>
          </a:xfrm>
          <a:prstGeom prst="rect">
            <a:avLst/>
          </a:prstGeom>
          <a:ln w="0">
            <a:noFill/>
          </a:ln>
        </p:spPr>
      </p:pic>
      <p:sp>
        <p:nvSpPr>
          <p:cNvPr id="155" name=""/>
          <p:cNvSpPr/>
          <p:nvPr/>
        </p:nvSpPr>
        <p:spPr>
          <a:xfrm>
            <a:off x="8280000" y="2340000"/>
            <a:ext cx="2699640" cy="1259640"/>
          </a:xfrm>
          <a:prstGeom prst="wedgeEllipseCallout">
            <a:avLst>
              <a:gd name="adj1" fmla="val -47217"/>
              <a:gd name="adj2" fmla="val 67851"/>
            </a:avLst>
          </a:prstGeom>
          <a:solidFill>
            <a:srgbClr val="ffaa95">
              <a:alpha val="18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You’re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Welcome, Ana.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 flipH="1">
            <a:off x="719280" y="270000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Thanks,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Mom!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1198800" y="1260000"/>
            <a:ext cx="72608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€&gt;ìåþ"/>
              </a:rPr>
              <a:t>When your classmate lends you her pencil…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2993760" y="2340000"/>
            <a:ext cx="6005880" cy="312840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 flipH="1">
            <a:off x="719280" y="2340000"/>
            <a:ext cx="2699640" cy="1079640"/>
          </a:xfrm>
          <a:prstGeom prst="wedgeEllipseCallout">
            <a:avLst>
              <a:gd name="adj1" fmla="val -30393"/>
              <a:gd name="adj2" fmla="val 87518"/>
            </a:avLst>
          </a:prstGeom>
          <a:solidFill>
            <a:srgbClr val="ffaa95">
              <a:alpha val="16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Thank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&gt;ìåþ"/>
              </a:rPr>
              <a:t>you, Pat.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8820000" y="2160000"/>
            <a:ext cx="2699640" cy="1259640"/>
          </a:xfrm>
          <a:prstGeom prst="wedgeEllipseCallout">
            <a:avLst>
              <a:gd name="adj1" fmla="val -47217"/>
              <a:gd name="adj2" fmla="val 67851"/>
            </a:avLst>
          </a:prstGeom>
          <a:solidFill>
            <a:srgbClr val="ffaa95">
              <a:alpha val="18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You’re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Welcome.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2023-08-05T08:38:18Z</dcterms:modified>
  <cp:revision>181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