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640" cy="619560"/>
          </a:xfrm>
          <a:prstGeom prst="rect">
            <a:avLst/>
          </a:prstGeom>
          <a:ln w="0">
            <a:noFill/>
          </a:ln>
        </p:spPr>
      </p:pic>
      <p:sp>
        <p:nvSpPr>
          <p:cNvPr id="43" name="Rectangle 7"/>
          <p:cNvSpPr/>
          <p:nvPr/>
        </p:nvSpPr>
        <p:spPr>
          <a:xfrm>
            <a:off x="10868760" y="0"/>
            <a:ext cx="955080" cy="955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160" cy="1019160"/>
          </a:xfrm>
          <a:prstGeom prst="rect">
            <a:avLst/>
          </a:prstGeom>
          <a:ln w="0">
            <a:noFill/>
          </a:ln>
        </p:spPr>
      </p:pic>
      <p:sp>
        <p:nvSpPr>
          <p:cNvPr id="45"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960" cy="3369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3141720"/>
            <a:ext cx="7659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Arial;Arial"/>
                <a:ea typeface="Arial;Arial"/>
              </a:rPr>
              <a:t>Katotohanan o Opinyon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5" name=""/>
          <p:cNvGraphicFramePr/>
          <p:nvPr/>
        </p:nvGraphicFramePr>
        <p:xfrm>
          <a:off x="708120" y="1315440"/>
          <a:ext cx="10811520" cy="3147480"/>
        </p:xfrm>
        <a:graphic>
          <a:graphicData uri="http://schemas.openxmlformats.org/drawingml/2006/table">
            <a:tbl>
              <a:tblPr/>
              <a:tblGrid>
                <a:gridCol w="5304960"/>
                <a:gridCol w="5506920"/>
              </a:tblGrid>
              <a:tr h="378360">
                <a:tc>
                  <a:txBody>
                    <a:bodyPr lIns="90000" rIns="90000" anchor="ctr">
                      <a:noAutofit/>
                    </a:bodyPr>
                    <a:p>
                      <a:pPr algn="ctr">
                        <a:lnSpc>
                          <a:spcPct val="100000"/>
                        </a:lnSpc>
                        <a:buNone/>
                      </a:pPr>
                      <a:r>
                        <a:rPr b="1" lang="en-PH" sz="1800" spc="-1" strike="noStrike">
                          <a:latin typeface="Lato"/>
                        </a:rPr>
                        <a:t>KATOTOHANAN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OPINYON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2769480">
                <a:tc>
                  <a:txBody>
                    <a:bodyPr lIns="90000" rIns="90000" anchor="t">
                      <a:noAutofit/>
                    </a:bodyPr>
                    <a:p>
                      <a:pPr algn="just">
                        <a:lnSpc>
                          <a:spcPct val="100000"/>
                        </a:lnSpc>
                        <a:buNone/>
                      </a:pPr>
                      <a:r>
                        <a:rPr b="0" lang="en-PH" sz="1800" spc="-1" strike="noStrike">
                          <a:latin typeface="Lato"/>
                        </a:rPr>
                        <a:t>Ang impormasyon ay maaaring patunayan at hindi nababago ang katotohanan.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Halimbawa: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i="1" lang="en-PH" sz="1800" spc="-1" strike="noStrike">
                          <a:latin typeface="Lato"/>
                        </a:rPr>
                        <a:t>Batay sa Departamento ng Edukasyon, nababawasan na ang bilang ng kabataaang hindi nakapag-aaral.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Ang opinyon ay personal na saloobin at pagtingin sa isang bagay o pangyayari. Ito ay nagbibigay ng kongklusyon batay sa pangyayaring nakita o naobserbahan at nababago ang pagpapahayag ng opinyon.</a:t>
                      </a:r>
                      <a:endParaRPr b="0" lang="en-PH" sz="1800" spc="-1" strike="noStrike">
                        <a:latin typeface="Arial"/>
                      </a:endParaRPr>
                    </a:p>
                    <a:p>
                      <a:pPr>
                        <a:lnSpc>
                          <a:spcPct val="100000"/>
                        </a:lnSpc>
                        <a:buNone/>
                      </a:pPr>
                      <a:r>
                        <a:rPr b="1" lang="en-PH" sz="1800" spc="-1" strike="noStrike">
                          <a:latin typeface="Lato"/>
                        </a:rPr>
                        <a:t>Halimbawa: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i="1" lang="en-PH" sz="1800" spc="-1" strike="noStrike">
                          <a:latin typeface="Lato"/>
                        </a:rPr>
                        <a:t>Kung ako ang tatanungin, napakainam na nag-iingat sa panahon ngayon.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6" name=""/>
          <p:cNvGraphicFramePr/>
          <p:nvPr/>
        </p:nvGraphicFramePr>
        <p:xfrm>
          <a:off x="284760" y="955440"/>
          <a:ext cx="11594880" cy="2519640"/>
        </p:xfrm>
        <a:graphic>
          <a:graphicData uri="http://schemas.openxmlformats.org/drawingml/2006/table">
            <a:tbl>
              <a:tblPr/>
              <a:tblGrid>
                <a:gridCol w="5640840"/>
                <a:gridCol w="5954400"/>
              </a:tblGrid>
              <a:tr h="378360">
                <a:tc>
                  <a:txBody>
                    <a:bodyPr lIns="90000" rIns="90000" anchor="ctr">
                      <a:noAutofit/>
                    </a:bodyPr>
                    <a:p>
                      <a:pPr algn="ctr">
                        <a:lnSpc>
                          <a:spcPct val="100000"/>
                        </a:lnSpc>
                        <a:buNone/>
                      </a:pPr>
                      <a:r>
                        <a:rPr b="1" lang="en-PH" sz="1800" spc="-1" strike="noStrike">
                          <a:latin typeface="Lato"/>
                        </a:rPr>
                        <a:t>HINUHA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PERSONAL NA INTERPRETASYON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2141640">
                <a:tc>
                  <a:txBody>
                    <a:bodyPr lIns="90000" rIns="90000" anchor="t">
                      <a:noAutofit/>
                    </a:bodyPr>
                    <a:p>
                      <a:pPr algn="just">
                        <a:lnSpc>
                          <a:spcPct val="100000"/>
                        </a:lnSpc>
                        <a:buNone/>
                      </a:pPr>
                      <a:r>
                        <a:rPr b="0" lang="en-PH" sz="1800" spc="-1" strike="noStrike">
                          <a:latin typeface="Lato"/>
                        </a:rPr>
                        <a:t>Ito ay maaari o hindi maaaring patotohanan, gumagawa ng pagsusuri upang patunayan ang katotohanan. Maaaring gamitin ang mga salitang sapantaha, palagay upang mailahad ang hinuha.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Halimbawa: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i="1" lang="en-PH" sz="1800" spc="-1" strike="noStrike">
                          <a:latin typeface="Lato"/>
                        </a:rPr>
                        <a:t>Palagay ko, kinakailangan nating magsuot ng face mask upang tayo ay makaiwas sa pagkahawa sa COVID-19.</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Ang personal na interpretasyon ay ang sariling pagpapaliwanag sa nakita, narinig, o nabasa. Ito ay ang personal na pagpapakahulugan sa isang teksto, musika, at iba pa. Ipinapahayag ito batay sa sariling pagkaunawa sa mga bagay-bagay.</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1" lang="en-PH" sz="1800" spc="-1" strike="noStrike">
                          <a:latin typeface="Lato"/>
                        </a:rPr>
                        <a:t>Halimbawa: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i="1" lang="en-PH" sz="1800" spc="-1" strike="noStrike">
                          <a:latin typeface="Lato"/>
                        </a:rPr>
                        <a:t>Sa tingin ko, mahalagang magpabakuna upang maproteksiyonan ang katawan laban sa virus.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77160" y="1908000"/>
            <a:ext cx="10802520" cy="4031640"/>
          </a:xfrm>
          <a:prstGeom prst="rect">
            <a:avLst/>
          </a:prstGeom>
          <a:noFill/>
          <a:ln w="38160">
            <a:solidFill>
              <a:srgbClr val="000000"/>
            </a:solidFill>
            <a:prstDash val="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MAHAHALAGANG KAALAMAN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Mainam lamang na matutuhan natin ang mga konsepto ng katotohanan, hinuha, opinyon, at personal na interpretasyon sapagkat sa pamamagitan ng pagalam sa mga ito ay mas madali para sa ating mauri ang pagkakaiba ng opinyon at katotohanan. Tandaan na ang opinyon ay mga impormasyong nagmula sa saloobin ng mga tao, maaaring ito ay totoo o hindi. Naririto ang mga salitang maaaring gamitin sa pagpapahayag ng opinyon: sa aking palagay, sa ganang akin, palagay ko, para sa akin, at iba pang katulad. Samantalang ang katotohanan ay mga impormasyong may pinagbatayan o pansuportang impormasyon kung kaya’t ito ay hindi maaaring mabago. Naririto ang mga salitang maaaring gamitin sa pagpapahayag ng katotohanan: batay sa/ kay, mula sa/kay, ayon sa/kay, at iba pang katulad.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4500000" y="684000"/>
            <a:ext cx="3841200" cy="52596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800" spc="-1" strike="noStrike">
                <a:solidFill>
                  <a:srgbClr val="000000"/>
                </a:solidFill>
                <a:latin typeface="Lato"/>
                <a:ea typeface="Arial;Arial"/>
              </a:rPr>
              <a:t>Pagsasanay</a:t>
            </a:r>
            <a:endParaRPr b="0" lang="en-PH" sz="2800" spc="-1" strike="noStrike">
              <a:latin typeface="Arial"/>
            </a:endParaRPr>
          </a:p>
        </p:txBody>
      </p:sp>
      <p:sp>
        <p:nvSpPr>
          <p:cNvPr id="129" name=""/>
          <p:cNvSpPr/>
          <p:nvPr/>
        </p:nvSpPr>
        <p:spPr>
          <a:xfrm>
            <a:off x="180000" y="1260000"/>
            <a:ext cx="11695680" cy="4739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Pantuo:</a:t>
            </a:r>
            <a:r>
              <a:rPr b="0" lang="en-PH" sz="1800" spc="-1" strike="noStrike">
                <a:solidFill>
                  <a:srgbClr val="000000"/>
                </a:solidFill>
                <a:latin typeface="Lato"/>
                <a:ea typeface="DejaVu Sans"/>
              </a:rPr>
              <a:t> punan mo ng impormasyon ang </a:t>
            </a:r>
            <a:r>
              <a:rPr b="0" i="1" lang="en-PH" sz="1800" spc="-1" strike="noStrike">
                <a:solidFill>
                  <a:srgbClr val="000000"/>
                </a:solidFill>
                <a:latin typeface="Lato"/>
                <a:ea typeface="DejaVu Sans"/>
              </a:rPr>
              <a:t>Venn Diagram</a:t>
            </a:r>
            <a:r>
              <a:rPr b="0" lang="en-PH" sz="1800" spc="-1" strike="noStrike">
                <a:solidFill>
                  <a:srgbClr val="000000"/>
                </a:solidFill>
                <a:latin typeface="Lato"/>
                <a:ea typeface="DejaVu Sans"/>
              </a:rPr>
              <a:t> sa ibaba. Ilahad ang pagkakaiba at pagkakatulad 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Opinyon at Katotohanan batay sa iyong sariling pagpapakahulugan at naunawaan sa aralin.</a:t>
            </a:r>
            <a:endParaRPr b="0" lang="en-PH" sz="1800" spc="-1" strike="noStrike">
              <a:latin typeface="Arial"/>
            </a:endParaRPr>
          </a:p>
        </p:txBody>
      </p:sp>
      <p:sp>
        <p:nvSpPr>
          <p:cNvPr id="130" name=""/>
          <p:cNvSpPr/>
          <p:nvPr/>
        </p:nvSpPr>
        <p:spPr>
          <a:xfrm>
            <a:off x="2988000" y="2520000"/>
            <a:ext cx="3419640" cy="2519640"/>
          </a:xfrm>
          <a:prstGeom prst="ellipse">
            <a:avLst/>
          </a:prstGeom>
          <a:noFill/>
          <a:ln w="12600">
            <a:solidFill>
              <a:srgbClr val="000000"/>
            </a:solidFill>
            <a:round/>
          </a:ln>
        </p:spPr>
        <p:style>
          <a:lnRef idx="0"/>
          <a:fillRef idx="0"/>
          <a:effectRef idx="0"/>
          <a:fontRef idx="minor"/>
        </p:style>
      </p:sp>
      <p:sp>
        <p:nvSpPr>
          <p:cNvPr id="131" name=""/>
          <p:cNvSpPr/>
          <p:nvPr/>
        </p:nvSpPr>
        <p:spPr>
          <a:xfrm>
            <a:off x="5112360" y="2520360"/>
            <a:ext cx="3419640" cy="2519640"/>
          </a:xfrm>
          <a:prstGeom prst="ellipse">
            <a:avLst/>
          </a:prstGeom>
          <a:noFill/>
          <a:ln w="12600">
            <a:solidFill>
              <a:srgbClr val="000000"/>
            </a:solidFill>
            <a:round/>
          </a:ln>
        </p:spPr>
        <p:style>
          <a:lnRef idx="0"/>
          <a:fillRef idx="0"/>
          <a:effectRef idx="0"/>
          <a:fontRef idx="minor"/>
        </p:style>
      </p:sp>
      <p:sp>
        <p:nvSpPr>
          <p:cNvPr id="132" name=""/>
          <p:cNvSpPr/>
          <p:nvPr/>
        </p:nvSpPr>
        <p:spPr>
          <a:xfrm>
            <a:off x="720000" y="3616920"/>
            <a:ext cx="251964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Katotohanan</a:t>
            </a:r>
            <a:endParaRPr b="0" lang="en-PH" sz="1800" spc="-1" strike="noStrike">
              <a:latin typeface="Arial"/>
            </a:endParaRPr>
          </a:p>
        </p:txBody>
      </p:sp>
      <p:sp>
        <p:nvSpPr>
          <p:cNvPr id="133" name=""/>
          <p:cNvSpPr/>
          <p:nvPr/>
        </p:nvSpPr>
        <p:spPr>
          <a:xfrm>
            <a:off x="8640000" y="3600000"/>
            <a:ext cx="251964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Opinyon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360000" y="900000"/>
            <a:ext cx="11156400" cy="41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1800" spc="-1" strike="noStrike">
                <a:solidFill>
                  <a:srgbClr val="000000"/>
                </a:solidFill>
                <a:latin typeface="Lato"/>
                <a:ea typeface="DejaVu Sans"/>
              </a:rPr>
              <a:t>Maaaring kasagutan: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Pagkakaiba: Ang katotohanan ay mga impormasyon na may pinagbatayan.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Pagkakatulad: Parehong nagpapahayag ng impormasyon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2807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2023-08-24T17:32:34Z</dcterms:modified>
  <cp:revision>193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