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2" r:id="rId5"/>
    <p:sldId id="273" r:id="rId6"/>
    <p:sldId id="274" r:id="rId7"/>
    <p:sldId id="275" r:id="rId8"/>
    <p:sldId id="278" r:id="rId9"/>
    <p:sldId id="276" r:id="rId10"/>
    <p:sldId id="277" r:id="rId11"/>
    <p:sldId id="279" r:id="rId12"/>
    <p:sldId id="284" r:id="rId13"/>
    <p:sldId id="283" r:id="rId14"/>
    <p:sldId id="281" r:id="rId15"/>
    <p:sldId id="282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9437FF"/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/>
    <p:restoredTop sz="96405"/>
  </p:normalViewPr>
  <p:slideViewPr>
    <p:cSldViewPr snapToGrid="0" snapToObjects="1">
      <p:cViewPr>
        <p:scale>
          <a:sx n="95" d="100"/>
          <a:sy n="95" d="100"/>
        </p:scale>
        <p:origin x="51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5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0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5593" y="32887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More Subtraction Within 1000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31DDC8-06A2-2046-870F-A6301FA2A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8"/>
          <a:stretch/>
        </p:blipFill>
        <p:spPr>
          <a:xfrm>
            <a:off x="7503459" y="564776"/>
            <a:ext cx="1485459" cy="133323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2F727A-684B-804A-BBBA-57F771FC20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0757" y="1715386"/>
          <a:ext cx="9091395" cy="354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219">
                  <a:extLst>
                    <a:ext uri="{9D8B030D-6E8A-4147-A177-3AD203B41FA5}">
                      <a16:colId xmlns:a16="http://schemas.microsoft.com/office/drawing/2014/main" val="3115429266"/>
                    </a:ext>
                  </a:extLst>
                </a:gridCol>
                <a:gridCol w="4359758">
                  <a:extLst>
                    <a:ext uri="{9D8B030D-6E8A-4147-A177-3AD203B41FA5}">
                      <a16:colId xmlns:a16="http://schemas.microsoft.com/office/drawing/2014/main" val="3604580203"/>
                    </a:ext>
                  </a:extLst>
                </a:gridCol>
                <a:gridCol w="1691418">
                  <a:extLst>
                    <a:ext uri="{9D8B030D-6E8A-4147-A177-3AD203B41FA5}">
                      <a16:colId xmlns:a16="http://schemas.microsoft.com/office/drawing/2014/main" val="3755528430"/>
                    </a:ext>
                  </a:extLst>
                </a:gridCol>
              </a:tblGrid>
              <a:tr h="573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 (T)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138"/>
                  </a:ext>
                </a:extLst>
              </a:tr>
              <a:tr h="2969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78784"/>
                  </a:ext>
                </a:extLst>
              </a:tr>
            </a:tbl>
          </a:graphicData>
        </a:graphic>
      </p:graphicFrame>
      <p:sp>
        <p:nvSpPr>
          <p:cNvPr id="14" name="Oval Callout 13">
            <a:extLst>
              <a:ext uri="{FF2B5EF4-FFF2-40B4-BE49-F238E27FC236}">
                <a16:creationId xmlns:a16="http://schemas.microsoft.com/office/drawing/2014/main" id="{D1E24981-2190-9249-A807-AA323BFEF797}"/>
              </a:ext>
            </a:extLst>
          </p:cNvPr>
          <p:cNvSpPr/>
          <p:nvPr/>
        </p:nvSpPr>
        <p:spPr>
          <a:xfrm>
            <a:off x="3751729" y="741325"/>
            <a:ext cx="3026301" cy="802400"/>
          </a:xfrm>
          <a:prstGeom prst="wedgeEllipseCallout">
            <a:avLst>
              <a:gd name="adj1" fmla="val 64815"/>
              <a:gd name="adj2" fmla="val 1880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Regroup 1 ten</a:t>
            </a:r>
          </a:p>
          <a:p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as 10 ones.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9C2C51-5EEC-FB48-BEE5-30AFA41CF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953" y="2399969"/>
            <a:ext cx="2778894" cy="2765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374-DF25-0142-A9AF-2A7BB8A05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384" y="2636177"/>
            <a:ext cx="4137543" cy="20548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BBB22B-925A-0B4A-9293-FDFE3751F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9518" y="2636177"/>
            <a:ext cx="1153807" cy="221652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1236D5-A939-9349-A819-50ACF188963D}"/>
              </a:ext>
            </a:extLst>
          </p:cNvPr>
          <p:cNvCxnSpPr>
            <a:cxnSpLocks/>
          </p:cNvCxnSpPr>
          <p:nvPr/>
        </p:nvCxnSpPr>
        <p:spPr>
          <a:xfrm>
            <a:off x="8701927" y="2908389"/>
            <a:ext cx="4375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0F24DEF-403B-5D41-A35F-381B07CA5EDA}"/>
              </a:ext>
            </a:extLst>
          </p:cNvPr>
          <p:cNvSpPr txBox="1"/>
          <p:nvPr/>
        </p:nvSpPr>
        <p:spPr>
          <a:xfrm>
            <a:off x="1249038" y="5312339"/>
            <a:ext cx="8467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2 hundreds is regrouped as 1 hundred 9 tens 10 ones.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186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2F727A-684B-804A-BBBA-57F771FC2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61253"/>
              </p:ext>
            </p:extLst>
          </p:nvPr>
        </p:nvGraphicFramePr>
        <p:xfrm>
          <a:off x="1410757" y="1715386"/>
          <a:ext cx="9091395" cy="354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219">
                  <a:extLst>
                    <a:ext uri="{9D8B030D-6E8A-4147-A177-3AD203B41FA5}">
                      <a16:colId xmlns:a16="http://schemas.microsoft.com/office/drawing/2014/main" val="3115429266"/>
                    </a:ext>
                  </a:extLst>
                </a:gridCol>
                <a:gridCol w="4359758">
                  <a:extLst>
                    <a:ext uri="{9D8B030D-6E8A-4147-A177-3AD203B41FA5}">
                      <a16:colId xmlns:a16="http://schemas.microsoft.com/office/drawing/2014/main" val="3604580203"/>
                    </a:ext>
                  </a:extLst>
                </a:gridCol>
                <a:gridCol w="1691418">
                  <a:extLst>
                    <a:ext uri="{9D8B030D-6E8A-4147-A177-3AD203B41FA5}">
                      <a16:colId xmlns:a16="http://schemas.microsoft.com/office/drawing/2014/main" val="3755528430"/>
                    </a:ext>
                  </a:extLst>
                </a:gridCol>
              </a:tblGrid>
              <a:tr h="573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 (T)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138"/>
                  </a:ext>
                </a:extLst>
              </a:tr>
              <a:tr h="2969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78784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98FC8E57-EB03-4342-A7EB-442F1BEC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72" y="2355477"/>
            <a:ext cx="2757832" cy="2783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26D405-50B3-C34A-A2C1-9467B62DC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19" y="2806928"/>
            <a:ext cx="4264862" cy="21012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A4EF63-D6E6-114E-8601-53B88E214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467" y="2549483"/>
            <a:ext cx="1163191" cy="23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B39F71-5D7E-9B40-95F4-1FBB13ABD6C7}"/>
              </a:ext>
            </a:extLst>
          </p:cNvPr>
          <p:cNvSpPr/>
          <p:nvPr/>
        </p:nvSpPr>
        <p:spPr>
          <a:xfrm>
            <a:off x="1259840" y="843280"/>
            <a:ext cx="2296160" cy="2176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19DDE-DE04-0842-9225-F1A8B51CE3DF}"/>
              </a:ext>
            </a:extLst>
          </p:cNvPr>
          <p:cNvSpPr txBox="1"/>
          <p:nvPr/>
        </p:nvSpPr>
        <p:spPr>
          <a:xfrm>
            <a:off x="1444114" y="9855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 H      T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18997-B3A6-BF43-B083-CAD788C10BB7}"/>
              </a:ext>
            </a:extLst>
          </p:cNvPr>
          <p:cNvSpPr txBox="1"/>
          <p:nvPr/>
        </p:nvSpPr>
        <p:spPr>
          <a:xfrm>
            <a:off x="1474594" y="145645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2      0</a:t>
            </a:r>
            <a:r>
              <a:rPr lang="en-US" sz="2800" b="1" dirty="0">
                <a:latin typeface="Lato" panose="020F0502020204030203" pitchFamily="34" charset="77"/>
              </a:rPr>
              <a:t>      </a:t>
            </a:r>
            <a:r>
              <a:rPr lang="en-US" sz="2800" dirty="0">
                <a:latin typeface="Lato" panose="020F0502020204030203" pitchFamily="34" charset="77"/>
              </a:rPr>
              <a:t>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DB3C1-CAD6-B840-BDA6-7FEC8883DF0E}"/>
              </a:ext>
            </a:extLst>
          </p:cNvPr>
          <p:cNvSpPr txBox="1"/>
          <p:nvPr/>
        </p:nvSpPr>
        <p:spPr>
          <a:xfrm>
            <a:off x="1569772" y="192738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1      5       6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501C5-58F7-8344-8782-EE40F056A603}"/>
              </a:ext>
            </a:extLst>
          </p:cNvPr>
          <p:cNvSpPr txBox="1"/>
          <p:nvPr/>
        </p:nvSpPr>
        <p:spPr>
          <a:xfrm>
            <a:off x="1485815" y="2404626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0      4       4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CCF28-855E-8942-B178-BD79280FD958}"/>
              </a:ext>
            </a:extLst>
          </p:cNvPr>
          <p:cNvSpPr txBox="1"/>
          <p:nvPr/>
        </p:nvSpPr>
        <p:spPr>
          <a:xfrm>
            <a:off x="1168033" y="19011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D1A963-E6D3-1249-9824-6662D347D1A2}"/>
              </a:ext>
            </a:extLst>
          </p:cNvPr>
          <p:cNvCxnSpPr>
            <a:stCxn id="19" idx="2"/>
          </p:cNvCxnSpPr>
          <p:nvPr/>
        </p:nvCxnSpPr>
        <p:spPr>
          <a:xfrm>
            <a:off x="1360554" y="2424321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3E815-0278-2A41-AA73-8992225D62A6}"/>
              </a:ext>
            </a:extLst>
          </p:cNvPr>
          <p:cNvCxnSpPr/>
          <p:nvPr/>
        </p:nvCxnSpPr>
        <p:spPr>
          <a:xfrm>
            <a:off x="1441047" y="3015367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4DCC59-80E1-E447-9BA0-375278CDEF39}"/>
              </a:ext>
            </a:extLst>
          </p:cNvPr>
          <p:cNvCxnSpPr>
            <a:cxnSpLocks/>
          </p:cNvCxnSpPr>
          <p:nvPr/>
        </p:nvCxnSpPr>
        <p:spPr>
          <a:xfrm>
            <a:off x="3016634" y="3015367"/>
            <a:ext cx="0" cy="408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738625-4384-224B-B273-150591714878}"/>
              </a:ext>
            </a:extLst>
          </p:cNvPr>
          <p:cNvCxnSpPr>
            <a:cxnSpLocks/>
          </p:cNvCxnSpPr>
          <p:nvPr/>
        </p:nvCxnSpPr>
        <p:spPr>
          <a:xfrm>
            <a:off x="3759797" y="1029288"/>
            <a:ext cx="6993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017866-D2A4-2843-A033-3040EFAEA805}"/>
              </a:ext>
            </a:extLst>
          </p:cNvPr>
          <p:cNvCxnSpPr>
            <a:cxnSpLocks/>
          </p:cNvCxnSpPr>
          <p:nvPr/>
        </p:nvCxnSpPr>
        <p:spPr>
          <a:xfrm>
            <a:off x="2366394" y="3015367"/>
            <a:ext cx="9891" cy="689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DE8299-420F-ED43-A74B-66E0C09AF73C}"/>
              </a:ext>
            </a:extLst>
          </p:cNvPr>
          <p:cNvCxnSpPr>
            <a:cxnSpLocks/>
          </p:cNvCxnSpPr>
          <p:nvPr/>
        </p:nvCxnSpPr>
        <p:spPr>
          <a:xfrm>
            <a:off x="1677348" y="3015367"/>
            <a:ext cx="10758" cy="16966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5B5055-10CE-054A-9FDD-D54AC079E48E}"/>
              </a:ext>
            </a:extLst>
          </p:cNvPr>
          <p:cNvCxnSpPr>
            <a:cxnSpLocks/>
          </p:cNvCxnSpPr>
          <p:nvPr/>
        </p:nvCxnSpPr>
        <p:spPr>
          <a:xfrm flipV="1">
            <a:off x="4090249" y="3217069"/>
            <a:ext cx="383731" cy="1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68C0DC-0966-684D-ADCC-C1A592A34656}"/>
              </a:ext>
            </a:extLst>
          </p:cNvPr>
          <p:cNvCxnSpPr>
            <a:cxnSpLocks/>
          </p:cNvCxnSpPr>
          <p:nvPr/>
        </p:nvCxnSpPr>
        <p:spPr>
          <a:xfrm>
            <a:off x="4108473" y="4702307"/>
            <a:ext cx="3506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CA34FE8-4E58-DE47-84A0-6DB8E5D250ED}"/>
              </a:ext>
            </a:extLst>
          </p:cNvPr>
          <p:cNvSpPr txBox="1"/>
          <p:nvPr/>
        </p:nvSpPr>
        <p:spPr>
          <a:xfrm>
            <a:off x="4472816" y="814019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D83BD-13DF-134C-B929-69F0225864FD}"/>
              </a:ext>
            </a:extLst>
          </p:cNvPr>
          <p:cNvCxnSpPr>
            <a:cxnSpLocks/>
          </p:cNvCxnSpPr>
          <p:nvPr/>
        </p:nvCxnSpPr>
        <p:spPr>
          <a:xfrm>
            <a:off x="3016634" y="3409841"/>
            <a:ext cx="732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2727EB-9CD7-9549-9547-F04C2BB01045}"/>
              </a:ext>
            </a:extLst>
          </p:cNvPr>
          <p:cNvCxnSpPr>
            <a:cxnSpLocks/>
          </p:cNvCxnSpPr>
          <p:nvPr/>
        </p:nvCxnSpPr>
        <p:spPr>
          <a:xfrm flipV="1">
            <a:off x="3749040" y="1029288"/>
            <a:ext cx="10757" cy="2390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2CF4034-EB46-9F40-83B9-3F946ADF94B3}"/>
              </a:ext>
            </a:extLst>
          </p:cNvPr>
          <p:cNvSpPr txBox="1"/>
          <p:nvPr/>
        </p:nvSpPr>
        <p:spPr>
          <a:xfrm>
            <a:off x="5579681" y="768676"/>
            <a:ext cx="5499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Regroup 2 hundreds as</a:t>
            </a:r>
          </a:p>
          <a:p>
            <a:r>
              <a:rPr lang="en-PH" sz="2800" dirty="0">
                <a:latin typeface="Lato" panose="020F0502020204030203" pitchFamily="34" charset="77"/>
              </a:rPr>
              <a:t>1 hundred 9 tens 10 ones.</a:t>
            </a:r>
          </a:p>
          <a:p>
            <a:r>
              <a:rPr lang="en-PH" sz="2800" dirty="0">
                <a:latin typeface="Lato" panose="020F0502020204030203" pitchFamily="34" charset="77"/>
              </a:rPr>
              <a:t>Subtract the ones.</a:t>
            </a:r>
          </a:p>
          <a:p>
            <a:r>
              <a:rPr lang="en-PH" sz="2800" dirty="0">
                <a:latin typeface="Lato" panose="020F0502020204030203" pitchFamily="34" charset="77"/>
              </a:rPr>
              <a:t>10 ones – 6 ones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4 ones</a:t>
            </a:r>
          </a:p>
          <a:p>
            <a:r>
              <a:rPr lang="en-US" sz="2800" dirty="0">
                <a:latin typeface="Lato" panose="020F0502020204030203" pitchFamily="34" charset="77"/>
              </a:rPr>
              <a:t>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0FD678-F045-3C42-A0E4-5B8E2FEF3B2D}"/>
              </a:ext>
            </a:extLst>
          </p:cNvPr>
          <p:cNvCxnSpPr>
            <a:cxnSpLocks/>
          </p:cNvCxnSpPr>
          <p:nvPr/>
        </p:nvCxnSpPr>
        <p:spPr>
          <a:xfrm>
            <a:off x="2376286" y="3704865"/>
            <a:ext cx="17214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49A47F9-8486-2C49-ABF2-AC099BADC498}"/>
              </a:ext>
            </a:extLst>
          </p:cNvPr>
          <p:cNvSpPr txBox="1"/>
          <p:nvPr/>
        </p:nvSpPr>
        <p:spPr>
          <a:xfrm>
            <a:off x="4501544" y="2921563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7C46D-EBE0-DC41-AE81-8CD86BB53FE7}"/>
              </a:ext>
            </a:extLst>
          </p:cNvPr>
          <p:cNvSpPr txBox="1"/>
          <p:nvPr/>
        </p:nvSpPr>
        <p:spPr>
          <a:xfrm>
            <a:off x="5675263" y="3015236"/>
            <a:ext cx="2954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tens.</a:t>
            </a:r>
          </a:p>
          <a:p>
            <a:r>
              <a:rPr lang="en-PH" sz="2800" dirty="0">
                <a:latin typeface="Lato" panose="020F0502020204030203" pitchFamily="34" charset="77"/>
              </a:rPr>
              <a:t>9 tens – 5 tens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4 tens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1738AB-68DA-E349-A768-B53E912B4BD9}"/>
              </a:ext>
            </a:extLst>
          </p:cNvPr>
          <p:cNvCxnSpPr>
            <a:cxnSpLocks/>
          </p:cNvCxnSpPr>
          <p:nvPr/>
        </p:nvCxnSpPr>
        <p:spPr>
          <a:xfrm>
            <a:off x="1688106" y="4702307"/>
            <a:ext cx="2420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4C1402C-39C8-D84F-A46D-045319686FA6}"/>
              </a:ext>
            </a:extLst>
          </p:cNvPr>
          <p:cNvSpPr txBox="1"/>
          <p:nvPr/>
        </p:nvSpPr>
        <p:spPr>
          <a:xfrm>
            <a:off x="4481446" y="4440697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928C00-5AA6-5B48-AAD7-A1EABCAC1D93}"/>
              </a:ext>
            </a:extLst>
          </p:cNvPr>
          <p:cNvSpPr txBox="1"/>
          <p:nvPr/>
        </p:nvSpPr>
        <p:spPr>
          <a:xfrm>
            <a:off x="5682376" y="4450595"/>
            <a:ext cx="37657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hundreds.</a:t>
            </a:r>
          </a:p>
          <a:p>
            <a:r>
              <a:rPr lang="en-PH" sz="2800" dirty="0">
                <a:latin typeface="Lato" panose="020F0502020204030203" pitchFamily="34" charset="77"/>
              </a:rPr>
              <a:t>1 hundred – 1 hundred</a:t>
            </a:r>
          </a:p>
          <a:p>
            <a:r>
              <a:rPr lang="en-PH" sz="2800" dirty="0">
                <a:latin typeface="Lato" panose="020F0502020204030203" pitchFamily="34" charset="77"/>
              </a:rPr>
              <a:t>= 0 hundreds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2F295-33F0-7346-BA64-B08D1531ED19}"/>
              </a:ext>
            </a:extLst>
          </p:cNvPr>
          <p:cNvSpPr txBox="1"/>
          <p:nvPr/>
        </p:nvSpPr>
        <p:spPr>
          <a:xfrm>
            <a:off x="1972898" y="13587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9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DA4551-D56F-6349-8FD5-E0B32CE795E1}"/>
              </a:ext>
            </a:extLst>
          </p:cNvPr>
          <p:cNvCxnSpPr>
            <a:cxnSpLocks/>
          </p:cNvCxnSpPr>
          <p:nvPr/>
        </p:nvCxnSpPr>
        <p:spPr>
          <a:xfrm flipH="1">
            <a:off x="2246924" y="1562764"/>
            <a:ext cx="231826" cy="27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F886AC-25C8-3D48-B6E1-E0CF0D541FF7}"/>
              </a:ext>
            </a:extLst>
          </p:cNvPr>
          <p:cNvSpPr txBox="1"/>
          <p:nvPr/>
        </p:nvSpPr>
        <p:spPr>
          <a:xfrm>
            <a:off x="1410113" y="133723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6D7764-7478-8C48-9204-3526414689FD}"/>
              </a:ext>
            </a:extLst>
          </p:cNvPr>
          <p:cNvCxnSpPr>
            <a:cxnSpLocks/>
          </p:cNvCxnSpPr>
          <p:nvPr/>
        </p:nvCxnSpPr>
        <p:spPr>
          <a:xfrm flipH="1">
            <a:off x="1634255" y="1593684"/>
            <a:ext cx="231826" cy="27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99500AE-6F47-834A-9FB5-14B9E46E1663}"/>
              </a:ext>
            </a:extLst>
          </p:cNvPr>
          <p:cNvCxnSpPr>
            <a:cxnSpLocks/>
          </p:cNvCxnSpPr>
          <p:nvPr/>
        </p:nvCxnSpPr>
        <p:spPr>
          <a:xfrm flipV="1">
            <a:off x="4097715" y="3219643"/>
            <a:ext cx="0" cy="485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0951FBB-BB93-8A49-84E5-408AF29166F0}"/>
              </a:ext>
            </a:extLst>
          </p:cNvPr>
          <p:cNvSpPr txBox="1"/>
          <p:nvPr/>
        </p:nvSpPr>
        <p:spPr>
          <a:xfrm>
            <a:off x="2595561" y="13911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03573E-5A6E-134D-AA21-3AAB9DDE524E}"/>
              </a:ext>
            </a:extLst>
          </p:cNvPr>
          <p:cNvCxnSpPr>
            <a:cxnSpLocks/>
          </p:cNvCxnSpPr>
          <p:nvPr/>
        </p:nvCxnSpPr>
        <p:spPr>
          <a:xfrm flipH="1">
            <a:off x="2917659" y="1581729"/>
            <a:ext cx="231826" cy="27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8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AFEE-E80A-AA4B-BB20-D567BEE0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18" y="239656"/>
            <a:ext cx="11210364" cy="4657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200 = 2 hundreds</a:t>
            </a:r>
          </a:p>
          <a:p>
            <a:pPr marL="0" indent="0">
              <a:buNone/>
            </a:pPr>
            <a:r>
              <a:rPr lang="en-PH" dirty="0"/>
              <a:t>	156 = 1 hundred 5 tens 6 ones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200 – 156 = 2 hundreds – 1 hundred 5 tens 6 ones</a:t>
            </a:r>
          </a:p>
          <a:p>
            <a:pPr marL="0" indent="0">
              <a:buNone/>
            </a:pPr>
            <a:r>
              <a:rPr lang="en-PH" dirty="0"/>
              <a:t>		           = 1 hundred 9 tens 10 ones – 1 hundred 5 tens 6 ones</a:t>
            </a:r>
          </a:p>
          <a:p>
            <a:pPr marL="0" indent="0">
              <a:buNone/>
            </a:pPr>
            <a:r>
              <a:rPr lang="en-PH" dirty="0"/>
              <a:t>		           = 0 hundred 4 tens 4 ones</a:t>
            </a:r>
          </a:p>
          <a:p>
            <a:pPr marL="0" indent="0">
              <a:buNone/>
            </a:pPr>
            <a:r>
              <a:rPr lang="en-PH" dirty="0"/>
              <a:t>		           = 44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11169-9923-F64E-8EDC-EDDB7B6A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946" y="3953436"/>
            <a:ext cx="1674059" cy="2218764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6809156E-8515-764C-9388-5896BAB8B8D1}"/>
              </a:ext>
            </a:extLst>
          </p:cNvPr>
          <p:cNvSpPr/>
          <p:nvPr/>
        </p:nvSpPr>
        <p:spPr>
          <a:xfrm>
            <a:off x="3482788" y="4436689"/>
            <a:ext cx="5338483" cy="1520357"/>
          </a:xfrm>
          <a:prstGeom prst="wedgeEllipseCallout">
            <a:avLst>
              <a:gd name="adj1" fmla="val 57850"/>
              <a:gd name="adj2" fmla="val -3310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We write the answer as 44 but not 044. Do you know why?</a:t>
            </a:r>
          </a:p>
        </p:txBody>
      </p:sp>
    </p:spTree>
    <p:extLst>
      <p:ext uri="{BB962C8B-B14F-4D97-AF65-F5344CB8AC3E}">
        <p14:creationId xmlns:p14="http://schemas.microsoft.com/office/powerpoint/2010/main" val="136095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48D75-AC0B-F14E-B394-7E3D04A0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821" y="257180"/>
            <a:ext cx="1888646" cy="248814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C53D9F-1197-B940-956F-2977D4B12597}"/>
              </a:ext>
            </a:extLst>
          </p:cNvPr>
          <p:cNvSpPr/>
          <p:nvPr/>
        </p:nvSpPr>
        <p:spPr>
          <a:xfrm>
            <a:off x="1252130" y="501342"/>
            <a:ext cx="2263580" cy="6337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335DD-5DFB-4E4D-8603-C335E623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8640"/>
            <a:ext cx="10515600" cy="55876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371 – 254 = 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682E27-D3C3-624B-8F21-BC6ECBB6C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406"/>
              </p:ext>
            </p:extLst>
          </p:nvPr>
        </p:nvGraphicFramePr>
        <p:xfrm>
          <a:off x="695325" y="1660192"/>
          <a:ext cx="8833485" cy="448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41">
                  <a:extLst>
                    <a:ext uri="{9D8B030D-6E8A-4147-A177-3AD203B41FA5}">
                      <a16:colId xmlns:a16="http://schemas.microsoft.com/office/drawing/2014/main" val="3115429266"/>
                    </a:ext>
                  </a:extLst>
                </a:gridCol>
                <a:gridCol w="2596168">
                  <a:extLst>
                    <a:ext uri="{9D8B030D-6E8A-4147-A177-3AD203B41FA5}">
                      <a16:colId xmlns:a16="http://schemas.microsoft.com/office/drawing/2014/main" val="3604580203"/>
                    </a:ext>
                  </a:extLst>
                </a:gridCol>
                <a:gridCol w="1772876">
                  <a:extLst>
                    <a:ext uri="{9D8B030D-6E8A-4147-A177-3AD203B41FA5}">
                      <a16:colId xmlns:a16="http://schemas.microsoft.com/office/drawing/2014/main" val="3755528430"/>
                    </a:ext>
                  </a:extLst>
                </a:gridCol>
              </a:tblGrid>
              <a:tr h="497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 (T)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138"/>
                  </a:ext>
                </a:extLst>
              </a:tr>
              <a:tr h="2333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78784"/>
                  </a:ext>
                </a:extLst>
              </a:tr>
              <a:tr h="1653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585697"/>
                  </a:ext>
                </a:extLst>
              </a:tr>
            </a:tbl>
          </a:graphicData>
        </a:graphic>
      </p:graphicFrame>
      <p:sp>
        <p:nvSpPr>
          <p:cNvPr id="16" name="Oval Callout 15">
            <a:extLst>
              <a:ext uri="{FF2B5EF4-FFF2-40B4-BE49-F238E27FC236}">
                <a16:creationId xmlns:a16="http://schemas.microsoft.com/office/drawing/2014/main" id="{9F5F2170-F252-8A49-9A9F-2EE97E1F82D4}"/>
              </a:ext>
            </a:extLst>
          </p:cNvPr>
          <p:cNvSpPr/>
          <p:nvPr/>
        </p:nvSpPr>
        <p:spPr>
          <a:xfrm>
            <a:off x="4937106" y="215484"/>
            <a:ext cx="3333883" cy="1354550"/>
          </a:xfrm>
          <a:prstGeom prst="wedgeEllipseCallout">
            <a:avLst>
              <a:gd name="adj1" fmla="val 68814"/>
              <a:gd name="adj2" fmla="val 856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2400" dirty="0">
                <a:solidFill>
                  <a:schemeClr val="tx1"/>
                </a:solidFill>
                <a:latin typeface="Lato" panose="020F0502020204030203" pitchFamily="34" charset="77"/>
              </a:rPr>
              <a:t>Show 371 using base-ten blocks.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AA77E-697B-BE47-BFDB-3B007147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2493365"/>
            <a:ext cx="4295525" cy="169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A5F4A-6DB9-944E-BFF3-57584275A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23" y="4591969"/>
            <a:ext cx="1544354" cy="154435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132A23-67E7-B84F-B1B0-4AFB4996EC52}"/>
              </a:ext>
            </a:extLst>
          </p:cNvPr>
          <p:cNvCxnSpPr>
            <a:cxnSpLocks/>
          </p:cNvCxnSpPr>
          <p:nvPr/>
        </p:nvCxnSpPr>
        <p:spPr>
          <a:xfrm>
            <a:off x="1553009" y="4026587"/>
            <a:ext cx="0" cy="565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E622BE6-1DAA-BD42-AA47-E4406BD84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822" y="2177307"/>
            <a:ext cx="1585994" cy="18938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FF25C-B0FF-944C-A132-AC200DD2F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7821" y="4076624"/>
            <a:ext cx="1585989" cy="24939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111B08-1A10-A644-A1E9-9D32F7DC96A0}"/>
              </a:ext>
            </a:extLst>
          </p:cNvPr>
          <p:cNvSpPr/>
          <p:nvPr/>
        </p:nvSpPr>
        <p:spPr>
          <a:xfrm>
            <a:off x="5394046" y="2189065"/>
            <a:ext cx="1888646" cy="224669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6CB5232-DEE6-5D42-A866-3EE76C108395}"/>
              </a:ext>
            </a:extLst>
          </p:cNvPr>
          <p:cNvSpPr/>
          <p:nvPr/>
        </p:nvSpPr>
        <p:spPr>
          <a:xfrm>
            <a:off x="5557821" y="4069676"/>
            <a:ext cx="1585990" cy="24416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0157C1-4EA6-3947-B839-E4262CDA63A1}"/>
              </a:ext>
            </a:extLst>
          </p:cNvPr>
          <p:cNvCxnSpPr>
            <a:cxnSpLocks/>
          </p:cNvCxnSpPr>
          <p:nvPr/>
        </p:nvCxnSpPr>
        <p:spPr>
          <a:xfrm>
            <a:off x="6352032" y="4435758"/>
            <a:ext cx="0" cy="7897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808B42F-DAC5-AC43-AA50-F9C3D1724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584" y="5225538"/>
            <a:ext cx="2046271" cy="321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B53D40-1283-5F44-BA31-395A4D8C9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9645" y="2356386"/>
            <a:ext cx="684474" cy="1684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D878E0-BC4E-1844-AB42-8B0EBAD7B8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7725" y="4113266"/>
            <a:ext cx="301643" cy="287047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B1D6212-AD6B-C344-A033-99C3B6031DE7}"/>
              </a:ext>
            </a:extLst>
          </p:cNvPr>
          <p:cNvSpPr/>
          <p:nvPr/>
        </p:nvSpPr>
        <p:spPr>
          <a:xfrm>
            <a:off x="8159374" y="2189065"/>
            <a:ext cx="944323" cy="224669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D737D6-FC59-C34A-A5C1-3C14D41D655A}"/>
              </a:ext>
            </a:extLst>
          </p:cNvPr>
          <p:cNvSpPr/>
          <p:nvPr/>
        </p:nvSpPr>
        <p:spPr>
          <a:xfrm>
            <a:off x="8270988" y="2275985"/>
            <a:ext cx="762505" cy="181899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F186DA-0D98-5340-A557-A92FBA47187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7153313" y="3185482"/>
            <a:ext cx="1117675" cy="1019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D1648B-3C40-054B-989A-1BB556D24523}"/>
              </a:ext>
            </a:extLst>
          </p:cNvPr>
          <p:cNvCxnSpPr>
            <a:cxnSpLocks/>
          </p:cNvCxnSpPr>
          <p:nvPr/>
        </p:nvCxnSpPr>
        <p:spPr>
          <a:xfrm>
            <a:off x="8641976" y="4435758"/>
            <a:ext cx="0" cy="472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48F8AEA-85EF-3647-A71D-C63570717D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7373" y="4908176"/>
            <a:ext cx="507524" cy="10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B39F71-5D7E-9B40-95F4-1FBB13ABD6C7}"/>
              </a:ext>
            </a:extLst>
          </p:cNvPr>
          <p:cNvSpPr/>
          <p:nvPr/>
        </p:nvSpPr>
        <p:spPr>
          <a:xfrm>
            <a:off x="1259840" y="843280"/>
            <a:ext cx="2296160" cy="2176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19DDE-DE04-0842-9225-F1A8B51CE3DF}"/>
              </a:ext>
            </a:extLst>
          </p:cNvPr>
          <p:cNvSpPr txBox="1"/>
          <p:nvPr/>
        </p:nvSpPr>
        <p:spPr>
          <a:xfrm>
            <a:off x="1444114" y="9855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 H      T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18997-B3A6-BF43-B083-CAD788C10BB7}"/>
              </a:ext>
            </a:extLst>
          </p:cNvPr>
          <p:cNvSpPr txBox="1"/>
          <p:nvPr/>
        </p:nvSpPr>
        <p:spPr>
          <a:xfrm>
            <a:off x="1474594" y="145645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3      7</a:t>
            </a:r>
            <a:r>
              <a:rPr lang="en-US" sz="2800" b="1" dirty="0">
                <a:latin typeface="Lato" panose="020F0502020204030203" pitchFamily="34" charset="77"/>
              </a:rPr>
              <a:t>       </a:t>
            </a:r>
            <a:r>
              <a:rPr lang="en-US" sz="2800" dirty="0">
                <a:latin typeface="Lato" panose="020F0502020204030203" pitchFamily="34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DB3C1-CAD6-B840-BDA6-7FEC8883DF0E}"/>
              </a:ext>
            </a:extLst>
          </p:cNvPr>
          <p:cNvSpPr txBox="1"/>
          <p:nvPr/>
        </p:nvSpPr>
        <p:spPr>
          <a:xfrm>
            <a:off x="1569772" y="192738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2      5       4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501C5-58F7-8344-8782-EE40F056A603}"/>
              </a:ext>
            </a:extLst>
          </p:cNvPr>
          <p:cNvSpPr txBox="1"/>
          <p:nvPr/>
        </p:nvSpPr>
        <p:spPr>
          <a:xfrm>
            <a:off x="1485815" y="2404626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1      1       7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CCF28-855E-8942-B178-BD79280FD958}"/>
              </a:ext>
            </a:extLst>
          </p:cNvPr>
          <p:cNvSpPr txBox="1"/>
          <p:nvPr/>
        </p:nvSpPr>
        <p:spPr>
          <a:xfrm>
            <a:off x="1168033" y="19011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D1A963-E6D3-1249-9824-6662D347D1A2}"/>
              </a:ext>
            </a:extLst>
          </p:cNvPr>
          <p:cNvCxnSpPr>
            <a:stCxn id="19" idx="2"/>
          </p:cNvCxnSpPr>
          <p:nvPr/>
        </p:nvCxnSpPr>
        <p:spPr>
          <a:xfrm>
            <a:off x="1360554" y="2424321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3E815-0278-2A41-AA73-8992225D62A6}"/>
              </a:ext>
            </a:extLst>
          </p:cNvPr>
          <p:cNvCxnSpPr/>
          <p:nvPr/>
        </p:nvCxnSpPr>
        <p:spPr>
          <a:xfrm>
            <a:off x="1441047" y="3015367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4DCC59-80E1-E447-9BA0-375278CDEF39}"/>
              </a:ext>
            </a:extLst>
          </p:cNvPr>
          <p:cNvCxnSpPr>
            <a:cxnSpLocks/>
          </p:cNvCxnSpPr>
          <p:nvPr/>
        </p:nvCxnSpPr>
        <p:spPr>
          <a:xfrm>
            <a:off x="3016634" y="3015367"/>
            <a:ext cx="0" cy="408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738625-4384-224B-B273-150591714878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749040" y="1257290"/>
            <a:ext cx="6993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017866-D2A4-2843-A033-3040EFAEA805}"/>
              </a:ext>
            </a:extLst>
          </p:cNvPr>
          <p:cNvCxnSpPr>
            <a:cxnSpLocks/>
          </p:cNvCxnSpPr>
          <p:nvPr/>
        </p:nvCxnSpPr>
        <p:spPr>
          <a:xfrm>
            <a:off x="2366394" y="3015367"/>
            <a:ext cx="9891" cy="689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DE8299-420F-ED43-A74B-66E0C09AF73C}"/>
              </a:ext>
            </a:extLst>
          </p:cNvPr>
          <p:cNvCxnSpPr>
            <a:cxnSpLocks/>
          </p:cNvCxnSpPr>
          <p:nvPr/>
        </p:nvCxnSpPr>
        <p:spPr>
          <a:xfrm>
            <a:off x="1677348" y="3015367"/>
            <a:ext cx="0" cy="1958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5B5055-10CE-054A-9FDD-D54AC079E48E}"/>
              </a:ext>
            </a:extLst>
          </p:cNvPr>
          <p:cNvCxnSpPr>
            <a:cxnSpLocks/>
          </p:cNvCxnSpPr>
          <p:nvPr/>
        </p:nvCxnSpPr>
        <p:spPr>
          <a:xfrm flipV="1">
            <a:off x="3819035" y="3704865"/>
            <a:ext cx="633268" cy="1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68C0DC-0966-684D-ADCC-C1A592A34656}"/>
              </a:ext>
            </a:extLst>
          </p:cNvPr>
          <p:cNvCxnSpPr>
            <a:cxnSpLocks/>
          </p:cNvCxnSpPr>
          <p:nvPr/>
        </p:nvCxnSpPr>
        <p:spPr>
          <a:xfrm>
            <a:off x="4097715" y="4973619"/>
            <a:ext cx="3506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CA34FE8-4E58-DE47-84A0-6DB8E5D250ED}"/>
              </a:ext>
            </a:extLst>
          </p:cNvPr>
          <p:cNvSpPr txBox="1"/>
          <p:nvPr/>
        </p:nvSpPr>
        <p:spPr>
          <a:xfrm>
            <a:off x="4448408" y="995680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D83BD-13DF-134C-B929-69F0225864FD}"/>
              </a:ext>
            </a:extLst>
          </p:cNvPr>
          <p:cNvCxnSpPr>
            <a:cxnSpLocks/>
          </p:cNvCxnSpPr>
          <p:nvPr/>
        </p:nvCxnSpPr>
        <p:spPr>
          <a:xfrm>
            <a:off x="3016634" y="3409841"/>
            <a:ext cx="732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2727EB-9CD7-9549-9547-F04C2BB01045}"/>
              </a:ext>
            </a:extLst>
          </p:cNvPr>
          <p:cNvCxnSpPr>
            <a:cxnSpLocks/>
          </p:cNvCxnSpPr>
          <p:nvPr/>
        </p:nvCxnSpPr>
        <p:spPr>
          <a:xfrm flipV="1">
            <a:off x="3749040" y="1257290"/>
            <a:ext cx="0" cy="2162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2CF4034-EB46-9F40-83B9-3F946ADF94B3}"/>
              </a:ext>
            </a:extLst>
          </p:cNvPr>
          <p:cNvSpPr txBox="1"/>
          <p:nvPr/>
        </p:nvSpPr>
        <p:spPr>
          <a:xfrm>
            <a:off x="5582625" y="985520"/>
            <a:ext cx="5499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Regroup 1 ten as 10 ones.</a:t>
            </a:r>
          </a:p>
          <a:p>
            <a:r>
              <a:rPr lang="en-PH" sz="2800" dirty="0">
                <a:latin typeface="Lato" panose="020F0502020204030203" pitchFamily="34" charset="77"/>
              </a:rPr>
              <a:t>Subtract the ones.</a:t>
            </a:r>
          </a:p>
          <a:p>
            <a:r>
              <a:rPr lang="en-PH" sz="2800" dirty="0">
                <a:latin typeface="Lato" panose="020F0502020204030203" pitchFamily="34" charset="77"/>
              </a:rPr>
              <a:t>11 ones – 4 ones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10 ones – 4 ones + 1 one</a:t>
            </a:r>
          </a:p>
          <a:p>
            <a:r>
              <a:rPr lang="en-PH" sz="2800" dirty="0">
                <a:latin typeface="Lato" panose="020F0502020204030203" pitchFamily="34" charset="77"/>
              </a:rPr>
              <a:t>= 7 ones</a:t>
            </a:r>
          </a:p>
          <a:p>
            <a:r>
              <a:rPr lang="en-US" sz="2800" dirty="0">
                <a:latin typeface="Lato" panose="020F0502020204030203" pitchFamily="34" charset="77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0FD678-F045-3C42-A0E4-5B8E2FEF3B2D}"/>
              </a:ext>
            </a:extLst>
          </p:cNvPr>
          <p:cNvCxnSpPr>
            <a:cxnSpLocks/>
          </p:cNvCxnSpPr>
          <p:nvPr/>
        </p:nvCxnSpPr>
        <p:spPr>
          <a:xfrm>
            <a:off x="2376286" y="3704865"/>
            <a:ext cx="15798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49A47F9-8486-2C49-ABF2-AC099BADC498}"/>
              </a:ext>
            </a:extLst>
          </p:cNvPr>
          <p:cNvSpPr txBox="1"/>
          <p:nvPr/>
        </p:nvSpPr>
        <p:spPr>
          <a:xfrm>
            <a:off x="4448407" y="344325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7C46D-EBE0-DC41-AE81-8CD86BB53FE7}"/>
              </a:ext>
            </a:extLst>
          </p:cNvPr>
          <p:cNvSpPr txBox="1"/>
          <p:nvPr/>
        </p:nvSpPr>
        <p:spPr>
          <a:xfrm>
            <a:off x="5597162" y="3429000"/>
            <a:ext cx="2954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tens.</a:t>
            </a:r>
          </a:p>
          <a:p>
            <a:r>
              <a:rPr lang="en-PH" sz="2800" dirty="0">
                <a:latin typeface="Lato" panose="020F0502020204030203" pitchFamily="34" charset="77"/>
              </a:rPr>
              <a:t>6 tens – 5 tens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1 ten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1738AB-68DA-E349-A768-B53E912B4BD9}"/>
              </a:ext>
            </a:extLst>
          </p:cNvPr>
          <p:cNvCxnSpPr>
            <a:cxnSpLocks/>
          </p:cNvCxnSpPr>
          <p:nvPr/>
        </p:nvCxnSpPr>
        <p:spPr>
          <a:xfrm>
            <a:off x="1677348" y="4973619"/>
            <a:ext cx="2420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4C1402C-39C8-D84F-A46D-045319686FA6}"/>
              </a:ext>
            </a:extLst>
          </p:cNvPr>
          <p:cNvSpPr txBox="1"/>
          <p:nvPr/>
        </p:nvSpPr>
        <p:spPr>
          <a:xfrm>
            <a:off x="4414643" y="4712009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928C00-5AA6-5B48-AAD7-A1EABCAC1D93}"/>
              </a:ext>
            </a:extLst>
          </p:cNvPr>
          <p:cNvSpPr txBox="1"/>
          <p:nvPr/>
        </p:nvSpPr>
        <p:spPr>
          <a:xfrm>
            <a:off x="5701734" y="4712009"/>
            <a:ext cx="40559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hundreds.</a:t>
            </a:r>
          </a:p>
          <a:p>
            <a:r>
              <a:rPr lang="en-PH" sz="2800" dirty="0">
                <a:latin typeface="Lato" panose="020F0502020204030203" pitchFamily="34" charset="77"/>
              </a:rPr>
              <a:t>2 hundreds – 0 hundreds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2 hundreds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2F295-33F0-7346-BA64-B08D1531ED19}"/>
              </a:ext>
            </a:extLst>
          </p:cNvPr>
          <p:cNvSpPr txBox="1"/>
          <p:nvPr/>
        </p:nvSpPr>
        <p:spPr>
          <a:xfrm>
            <a:off x="2025741" y="135829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2A4A98-722A-D74D-A522-FFAE75301D1D}"/>
              </a:ext>
            </a:extLst>
          </p:cNvPr>
          <p:cNvSpPr txBox="1"/>
          <p:nvPr/>
        </p:nvSpPr>
        <p:spPr>
          <a:xfrm>
            <a:off x="2606901" y="137532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DA4551-D56F-6349-8FD5-E0B32CE795E1}"/>
              </a:ext>
            </a:extLst>
          </p:cNvPr>
          <p:cNvCxnSpPr>
            <a:cxnSpLocks/>
          </p:cNvCxnSpPr>
          <p:nvPr/>
        </p:nvCxnSpPr>
        <p:spPr>
          <a:xfrm flipH="1">
            <a:off x="2246924" y="1562764"/>
            <a:ext cx="231826" cy="27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64E269-558F-F143-A3B1-5103CCAB3AB3}"/>
              </a:ext>
            </a:extLst>
          </p:cNvPr>
          <p:cNvCxnSpPr>
            <a:cxnSpLocks/>
          </p:cNvCxnSpPr>
          <p:nvPr/>
        </p:nvCxnSpPr>
        <p:spPr>
          <a:xfrm flipH="1">
            <a:off x="2923329" y="1581034"/>
            <a:ext cx="231826" cy="27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7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AFEE-E80A-AA4B-BB20-D567BEE0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1124771"/>
            <a:ext cx="11049000" cy="4146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371 = 3 hundreds 7 tens 1 one</a:t>
            </a:r>
          </a:p>
          <a:p>
            <a:pPr marL="0" indent="0">
              <a:buNone/>
            </a:pPr>
            <a:r>
              <a:rPr lang="en-PH" dirty="0"/>
              <a:t>	254 = 2 hundreds 5 tens 4 ones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371 – 254 = 3 hundreds 7 tens 1 one – 2 hundreds 5 tens 4 ones</a:t>
            </a:r>
          </a:p>
          <a:p>
            <a:pPr marL="0" indent="0">
              <a:buNone/>
            </a:pPr>
            <a:r>
              <a:rPr lang="en-PH" dirty="0"/>
              <a:t>		           = 3 hundreds 6 tens 11 ones</a:t>
            </a:r>
          </a:p>
          <a:p>
            <a:pPr marL="0" indent="0">
              <a:buNone/>
            </a:pPr>
            <a:r>
              <a:rPr lang="en-PH" dirty="0"/>
              <a:t>			    – 2 hundreds 5 tens 4 ones</a:t>
            </a:r>
          </a:p>
          <a:p>
            <a:pPr marL="0" indent="0">
              <a:buNone/>
            </a:pPr>
            <a:r>
              <a:rPr lang="en-PH" dirty="0"/>
              <a:t>		           = 1 hundred 1 ten 7 ones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C53D9F-1197-B940-956F-2977D4B12597}"/>
              </a:ext>
            </a:extLst>
          </p:cNvPr>
          <p:cNvSpPr/>
          <p:nvPr/>
        </p:nvSpPr>
        <p:spPr>
          <a:xfrm>
            <a:off x="1252130" y="501342"/>
            <a:ext cx="2263580" cy="6337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335DD-5DFB-4E4D-8603-C335E623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8640"/>
            <a:ext cx="10515600" cy="558768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459 – 178 = ?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9F5F2170-F252-8A49-9A9F-2EE97E1F82D4}"/>
              </a:ext>
            </a:extLst>
          </p:cNvPr>
          <p:cNvSpPr/>
          <p:nvPr/>
        </p:nvSpPr>
        <p:spPr>
          <a:xfrm>
            <a:off x="3248072" y="2250620"/>
            <a:ext cx="4782737" cy="1761565"/>
          </a:xfrm>
          <a:prstGeom prst="wedgeEllipseCallout">
            <a:avLst>
              <a:gd name="adj1" fmla="val 59644"/>
              <a:gd name="adj2" fmla="val 4873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Show 459 using base-ten blocks.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382496-4704-BB42-A9DB-1845ABD74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29" y="3429000"/>
            <a:ext cx="1518439" cy="24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682E27-D3C3-624B-8F21-BC6ECBB6C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94523"/>
              </p:ext>
            </p:extLst>
          </p:nvPr>
        </p:nvGraphicFramePr>
        <p:xfrm>
          <a:off x="475275" y="453420"/>
          <a:ext cx="10268925" cy="530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078">
                  <a:extLst>
                    <a:ext uri="{9D8B030D-6E8A-4147-A177-3AD203B41FA5}">
                      <a16:colId xmlns:a16="http://schemas.microsoft.com/office/drawing/2014/main" val="3115429266"/>
                    </a:ext>
                  </a:extLst>
                </a:gridCol>
                <a:gridCol w="4732355">
                  <a:extLst>
                    <a:ext uri="{9D8B030D-6E8A-4147-A177-3AD203B41FA5}">
                      <a16:colId xmlns:a16="http://schemas.microsoft.com/office/drawing/2014/main" val="3604580203"/>
                    </a:ext>
                  </a:extLst>
                </a:gridCol>
                <a:gridCol w="1910492">
                  <a:extLst>
                    <a:ext uri="{9D8B030D-6E8A-4147-A177-3AD203B41FA5}">
                      <a16:colId xmlns:a16="http://schemas.microsoft.com/office/drawing/2014/main" val="3755528430"/>
                    </a:ext>
                  </a:extLst>
                </a:gridCol>
              </a:tblGrid>
              <a:tr h="563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 (T)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138"/>
                  </a:ext>
                </a:extLst>
              </a:tr>
              <a:tr h="2955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78784"/>
                  </a:ext>
                </a:extLst>
              </a:tr>
              <a:tr h="17884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58569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691BB2D-0847-6947-BDD6-06B2C7AC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6" y="1223681"/>
            <a:ext cx="2542055" cy="2640548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C5EF306-D139-4A46-82E4-449586148BB5}"/>
              </a:ext>
            </a:extLst>
          </p:cNvPr>
          <p:cNvSpPr/>
          <p:nvPr/>
        </p:nvSpPr>
        <p:spPr>
          <a:xfrm>
            <a:off x="724883" y="1143000"/>
            <a:ext cx="2865482" cy="274812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3E11C-AB3A-BD4C-81EE-60445F615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047" y="1143000"/>
            <a:ext cx="3552894" cy="1881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A2BEE-9CBD-FC4D-ADA4-A39324DA4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700" y="3061667"/>
            <a:ext cx="3025588" cy="802562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429623C-65AF-6546-933D-C10FA59F863B}"/>
              </a:ext>
            </a:extLst>
          </p:cNvPr>
          <p:cNvSpPr/>
          <p:nvPr/>
        </p:nvSpPr>
        <p:spPr>
          <a:xfrm>
            <a:off x="4538872" y="1142999"/>
            <a:ext cx="3892433" cy="274812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8A1F8-7BFA-724E-896C-1F6177A2B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812" y="1290194"/>
            <a:ext cx="1014764" cy="2574035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8781F2-F16D-5744-BB77-BB4623720626}"/>
              </a:ext>
            </a:extLst>
          </p:cNvPr>
          <p:cNvCxnSpPr>
            <a:cxnSpLocks/>
          </p:cNvCxnSpPr>
          <p:nvPr/>
        </p:nvCxnSpPr>
        <p:spPr>
          <a:xfrm>
            <a:off x="6615504" y="3891123"/>
            <a:ext cx="0" cy="3003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515A8-461A-4149-9F8E-9F526D0049D2}"/>
              </a:ext>
            </a:extLst>
          </p:cNvPr>
          <p:cNvCxnSpPr>
            <a:cxnSpLocks/>
          </p:cNvCxnSpPr>
          <p:nvPr/>
        </p:nvCxnSpPr>
        <p:spPr>
          <a:xfrm>
            <a:off x="9900641" y="3831508"/>
            <a:ext cx="0" cy="719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1BED878-F189-D441-ADA6-660EF63D1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4054" y="4144375"/>
            <a:ext cx="1701335" cy="154641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F186DA-0D98-5340-A557-A92FBA471872}"/>
              </a:ext>
            </a:extLst>
          </p:cNvPr>
          <p:cNvCxnSpPr>
            <a:cxnSpLocks/>
          </p:cNvCxnSpPr>
          <p:nvPr/>
        </p:nvCxnSpPr>
        <p:spPr>
          <a:xfrm>
            <a:off x="2294516" y="3891123"/>
            <a:ext cx="0" cy="3003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B6A4968-A722-B14D-AEF5-6A024478F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47" y="4296887"/>
            <a:ext cx="3661311" cy="14181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18D9A6-D40B-7D49-8EB8-5E2A5EF92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7676" y="4665846"/>
            <a:ext cx="305929" cy="30592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132850-23CB-DA4C-9640-E8ACC50A11E6}"/>
              </a:ext>
            </a:extLst>
          </p:cNvPr>
          <p:cNvSpPr txBox="1"/>
          <p:nvPr/>
        </p:nvSpPr>
        <p:spPr>
          <a:xfrm>
            <a:off x="475275" y="5760525"/>
            <a:ext cx="492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Regroup 1 hundred as 10 tens.</a:t>
            </a:r>
          </a:p>
        </p:txBody>
      </p:sp>
    </p:spTree>
    <p:extLst>
      <p:ext uri="{BB962C8B-B14F-4D97-AF65-F5344CB8AC3E}">
        <p14:creationId xmlns:p14="http://schemas.microsoft.com/office/powerpoint/2010/main" val="1228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B39F71-5D7E-9B40-95F4-1FBB13ABD6C7}"/>
              </a:ext>
            </a:extLst>
          </p:cNvPr>
          <p:cNvSpPr/>
          <p:nvPr/>
        </p:nvSpPr>
        <p:spPr>
          <a:xfrm>
            <a:off x="1259840" y="843280"/>
            <a:ext cx="2296160" cy="2176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19DDE-DE04-0842-9225-F1A8B51CE3DF}"/>
              </a:ext>
            </a:extLst>
          </p:cNvPr>
          <p:cNvSpPr txBox="1"/>
          <p:nvPr/>
        </p:nvSpPr>
        <p:spPr>
          <a:xfrm>
            <a:off x="1444114" y="9855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 H      T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18997-B3A6-BF43-B083-CAD788C10BB7}"/>
              </a:ext>
            </a:extLst>
          </p:cNvPr>
          <p:cNvSpPr txBox="1"/>
          <p:nvPr/>
        </p:nvSpPr>
        <p:spPr>
          <a:xfrm>
            <a:off x="1474594" y="145645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4      5</a:t>
            </a:r>
            <a:r>
              <a:rPr lang="en-US" sz="2800" b="1" dirty="0">
                <a:latin typeface="Lato" panose="020F0502020204030203" pitchFamily="34" charset="77"/>
              </a:rPr>
              <a:t>      </a:t>
            </a:r>
            <a:r>
              <a:rPr lang="en-US" sz="2800" dirty="0">
                <a:latin typeface="Lato" panose="020F0502020204030203" pitchFamily="34" charset="77"/>
              </a:rPr>
              <a:t>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DB3C1-CAD6-B840-BDA6-7FEC8883DF0E}"/>
              </a:ext>
            </a:extLst>
          </p:cNvPr>
          <p:cNvSpPr txBox="1"/>
          <p:nvPr/>
        </p:nvSpPr>
        <p:spPr>
          <a:xfrm>
            <a:off x="1569772" y="192738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1      7       8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501C5-58F7-8344-8782-EE40F056A603}"/>
              </a:ext>
            </a:extLst>
          </p:cNvPr>
          <p:cNvSpPr txBox="1"/>
          <p:nvPr/>
        </p:nvSpPr>
        <p:spPr>
          <a:xfrm>
            <a:off x="1485815" y="2404626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2      8       1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CCF28-855E-8942-B178-BD79280FD958}"/>
              </a:ext>
            </a:extLst>
          </p:cNvPr>
          <p:cNvSpPr txBox="1"/>
          <p:nvPr/>
        </p:nvSpPr>
        <p:spPr>
          <a:xfrm>
            <a:off x="1168033" y="19011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D1A963-E6D3-1249-9824-6662D347D1A2}"/>
              </a:ext>
            </a:extLst>
          </p:cNvPr>
          <p:cNvCxnSpPr>
            <a:stCxn id="19" idx="2"/>
          </p:cNvCxnSpPr>
          <p:nvPr/>
        </p:nvCxnSpPr>
        <p:spPr>
          <a:xfrm>
            <a:off x="1360554" y="2424321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3E815-0278-2A41-AA73-8992225D62A6}"/>
              </a:ext>
            </a:extLst>
          </p:cNvPr>
          <p:cNvCxnSpPr/>
          <p:nvPr/>
        </p:nvCxnSpPr>
        <p:spPr>
          <a:xfrm>
            <a:off x="1441047" y="3015367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4DCC59-80E1-E447-9BA0-375278CDEF39}"/>
              </a:ext>
            </a:extLst>
          </p:cNvPr>
          <p:cNvCxnSpPr>
            <a:cxnSpLocks/>
          </p:cNvCxnSpPr>
          <p:nvPr/>
        </p:nvCxnSpPr>
        <p:spPr>
          <a:xfrm>
            <a:off x="3016634" y="3015367"/>
            <a:ext cx="0" cy="408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738625-4384-224B-B273-150591714878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749040" y="1257290"/>
            <a:ext cx="6993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017866-D2A4-2843-A033-3040EFAEA805}"/>
              </a:ext>
            </a:extLst>
          </p:cNvPr>
          <p:cNvCxnSpPr>
            <a:cxnSpLocks/>
          </p:cNvCxnSpPr>
          <p:nvPr/>
        </p:nvCxnSpPr>
        <p:spPr>
          <a:xfrm>
            <a:off x="2366394" y="3015367"/>
            <a:ext cx="9891" cy="689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DE8299-420F-ED43-A74B-66E0C09AF73C}"/>
              </a:ext>
            </a:extLst>
          </p:cNvPr>
          <p:cNvCxnSpPr>
            <a:cxnSpLocks/>
          </p:cNvCxnSpPr>
          <p:nvPr/>
        </p:nvCxnSpPr>
        <p:spPr>
          <a:xfrm>
            <a:off x="1677348" y="3015367"/>
            <a:ext cx="10758" cy="16966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5B5055-10CE-054A-9FDD-D54AC079E48E}"/>
              </a:ext>
            </a:extLst>
          </p:cNvPr>
          <p:cNvCxnSpPr>
            <a:cxnSpLocks/>
          </p:cNvCxnSpPr>
          <p:nvPr/>
        </p:nvCxnSpPr>
        <p:spPr>
          <a:xfrm flipV="1">
            <a:off x="4097715" y="2787653"/>
            <a:ext cx="383731" cy="1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68C0DC-0966-684D-ADCC-C1A592A34656}"/>
              </a:ext>
            </a:extLst>
          </p:cNvPr>
          <p:cNvCxnSpPr>
            <a:cxnSpLocks/>
          </p:cNvCxnSpPr>
          <p:nvPr/>
        </p:nvCxnSpPr>
        <p:spPr>
          <a:xfrm>
            <a:off x="4108473" y="4702307"/>
            <a:ext cx="3506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CA34FE8-4E58-DE47-84A0-6DB8E5D250ED}"/>
              </a:ext>
            </a:extLst>
          </p:cNvPr>
          <p:cNvSpPr txBox="1"/>
          <p:nvPr/>
        </p:nvSpPr>
        <p:spPr>
          <a:xfrm>
            <a:off x="4448408" y="995680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D83BD-13DF-134C-B929-69F0225864FD}"/>
              </a:ext>
            </a:extLst>
          </p:cNvPr>
          <p:cNvCxnSpPr>
            <a:cxnSpLocks/>
          </p:cNvCxnSpPr>
          <p:nvPr/>
        </p:nvCxnSpPr>
        <p:spPr>
          <a:xfrm>
            <a:off x="3016634" y="3409841"/>
            <a:ext cx="732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2727EB-9CD7-9549-9547-F04C2BB01045}"/>
              </a:ext>
            </a:extLst>
          </p:cNvPr>
          <p:cNvCxnSpPr>
            <a:cxnSpLocks/>
          </p:cNvCxnSpPr>
          <p:nvPr/>
        </p:nvCxnSpPr>
        <p:spPr>
          <a:xfrm flipV="1">
            <a:off x="3749040" y="1257290"/>
            <a:ext cx="0" cy="2162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2CF4034-EB46-9F40-83B9-3F946ADF94B3}"/>
              </a:ext>
            </a:extLst>
          </p:cNvPr>
          <p:cNvSpPr txBox="1"/>
          <p:nvPr/>
        </p:nvSpPr>
        <p:spPr>
          <a:xfrm>
            <a:off x="5582625" y="985520"/>
            <a:ext cx="5499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ones.</a:t>
            </a:r>
          </a:p>
          <a:p>
            <a:r>
              <a:rPr lang="en-PH" sz="2800" dirty="0">
                <a:latin typeface="Lato" panose="020F0502020204030203" pitchFamily="34" charset="77"/>
              </a:rPr>
              <a:t>9 ones – 8 ones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1 one</a:t>
            </a:r>
          </a:p>
          <a:p>
            <a:r>
              <a:rPr lang="en-US" sz="2800" dirty="0">
                <a:latin typeface="Lato" panose="020F0502020204030203" pitchFamily="34" charset="77"/>
              </a:rPr>
              <a:t>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0FD678-F045-3C42-A0E4-5B8E2FEF3B2D}"/>
              </a:ext>
            </a:extLst>
          </p:cNvPr>
          <p:cNvCxnSpPr>
            <a:cxnSpLocks/>
          </p:cNvCxnSpPr>
          <p:nvPr/>
        </p:nvCxnSpPr>
        <p:spPr>
          <a:xfrm>
            <a:off x="2376286" y="3704865"/>
            <a:ext cx="17214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49A47F9-8486-2C49-ABF2-AC099BADC498}"/>
              </a:ext>
            </a:extLst>
          </p:cNvPr>
          <p:cNvSpPr txBox="1"/>
          <p:nvPr/>
        </p:nvSpPr>
        <p:spPr>
          <a:xfrm>
            <a:off x="4509010" y="2492147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7C46D-EBE0-DC41-AE81-8CD86BB53FE7}"/>
              </a:ext>
            </a:extLst>
          </p:cNvPr>
          <p:cNvSpPr txBox="1"/>
          <p:nvPr/>
        </p:nvSpPr>
        <p:spPr>
          <a:xfrm>
            <a:off x="5612583" y="2527838"/>
            <a:ext cx="49247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Regroup 1 hundred as 10 tens.</a:t>
            </a:r>
          </a:p>
          <a:p>
            <a:r>
              <a:rPr lang="en-PH" sz="2800" dirty="0">
                <a:latin typeface="Lato" panose="020F0502020204030203" pitchFamily="34" charset="77"/>
              </a:rPr>
              <a:t>Subtract the tens.</a:t>
            </a:r>
          </a:p>
          <a:p>
            <a:r>
              <a:rPr lang="en-PH" sz="2800" dirty="0">
                <a:latin typeface="Lato" panose="020F0502020204030203" pitchFamily="34" charset="77"/>
              </a:rPr>
              <a:t>5 tens + 10 tens – 7 tens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8 tens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1738AB-68DA-E349-A768-B53E912B4BD9}"/>
              </a:ext>
            </a:extLst>
          </p:cNvPr>
          <p:cNvCxnSpPr>
            <a:cxnSpLocks/>
          </p:cNvCxnSpPr>
          <p:nvPr/>
        </p:nvCxnSpPr>
        <p:spPr>
          <a:xfrm>
            <a:off x="1688106" y="4702307"/>
            <a:ext cx="2420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4C1402C-39C8-D84F-A46D-045319686FA6}"/>
              </a:ext>
            </a:extLst>
          </p:cNvPr>
          <p:cNvSpPr txBox="1"/>
          <p:nvPr/>
        </p:nvSpPr>
        <p:spPr>
          <a:xfrm>
            <a:off x="4481446" y="4440697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928C00-5AA6-5B48-AAD7-A1EABCAC1D93}"/>
              </a:ext>
            </a:extLst>
          </p:cNvPr>
          <p:cNvSpPr txBox="1"/>
          <p:nvPr/>
        </p:nvSpPr>
        <p:spPr>
          <a:xfrm>
            <a:off x="5682376" y="4450595"/>
            <a:ext cx="39004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hundreds.</a:t>
            </a:r>
          </a:p>
          <a:p>
            <a:r>
              <a:rPr lang="en-PH" sz="2800" dirty="0">
                <a:latin typeface="Lato" panose="020F0502020204030203" pitchFamily="34" charset="77"/>
              </a:rPr>
              <a:t>4 hundreds – 1 hundred</a:t>
            </a:r>
          </a:p>
          <a:p>
            <a:r>
              <a:rPr lang="en-PH" sz="2800" dirty="0">
                <a:latin typeface="Lato" panose="020F0502020204030203" pitchFamily="34" charset="77"/>
              </a:rPr>
              <a:t>– 1 hundred</a:t>
            </a:r>
          </a:p>
          <a:p>
            <a:r>
              <a:rPr lang="en-PH" sz="2800" dirty="0">
                <a:latin typeface="Lato" panose="020F0502020204030203" pitchFamily="34" charset="77"/>
              </a:rPr>
              <a:t>= 2 hundreds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2F295-33F0-7346-BA64-B08D1531ED19}"/>
              </a:ext>
            </a:extLst>
          </p:cNvPr>
          <p:cNvSpPr txBox="1"/>
          <p:nvPr/>
        </p:nvSpPr>
        <p:spPr>
          <a:xfrm>
            <a:off x="1905663" y="135871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DA4551-D56F-6349-8FD5-E0B32CE795E1}"/>
              </a:ext>
            </a:extLst>
          </p:cNvPr>
          <p:cNvCxnSpPr>
            <a:cxnSpLocks/>
          </p:cNvCxnSpPr>
          <p:nvPr/>
        </p:nvCxnSpPr>
        <p:spPr>
          <a:xfrm flipH="1">
            <a:off x="2246924" y="1562764"/>
            <a:ext cx="231826" cy="27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F886AC-25C8-3D48-B6E1-E0CF0D541FF7}"/>
              </a:ext>
            </a:extLst>
          </p:cNvPr>
          <p:cNvSpPr txBox="1"/>
          <p:nvPr/>
        </p:nvSpPr>
        <p:spPr>
          <a:xfrm>
            <a:off x="1410113" y="133723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6D7764-7478-8C48-9204-3526414689FD}"/>
              </a:ext>
            </a:extLst>
          </p:cNvPr>
          <p:cNvCxnSpPr>
            <a:cxnSpLocks/>
          </p:cNvCxnSpPr>
          <p:nvPr/>
        </p:nvCxnSpPr>
        <p:spPr>
          <a:xfrm flipH="1">
            <a:off x="1634255" y="1593684"/>
            <a:ext cx="231826" cy="27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99500AE-6F47-834A-9FB5-14B9E46E1663}"/>
              </a:ext>
            </a:extLst>
          </p:cNvPr>
          <p:cNvCxnSpPr>
            <a:cxnSpLocks/>
          </p:cNvCxnSpPr>
          <p:nvPr/>
        </p:nvCxnSpPr>
        <p:spPr>
          <a:xfrm flipV="1">
            <a:off x="4097715" y="2801402"/>
            <a:ext cx="0" cy="903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3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AFEE-E80A-AA4B-BB20-D567BEE0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18" y="1100268"/>
            <a:ext cx="11210364" cy="4657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459 = 4 hundreds 5 tens 9 ones</a:t>
            </a:r>
          </a:p>
          <a:p>
            <a:pPr marL="0" indent="0">
              <a:buNone/>
            </a:pPr>
            <a:r>
              <a:rPr lang="en-PH" dirty="0"/>
              <a:t>	178 = 1 hundred 7 tens 8 ones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459 – 178 = 4 hundreds 5 tens 9 ones – 1 hundred 7 tens 8 ones</a:t>
            </a:r>
          </a:p>
          <a:p>
            <a:pPr marL="0" indent="0">
              <a:buNone/>
            </a:pPr>
            <a:r>
              <a:rPr lang="en-PH" dirty="0"/>
              <a:t>		           = 3 hundreds 15 tens 9 ones – 1 hundred 7 tens 8 ones</a:t>
            </a:r>
          </a:p>
          <a:p>
            <a:pPr marL="0" indent="0">
              <a:buNone/>
            </a:pPr>
            <a:r>
              <a:rPr lang="en-PH" dirty="0"/>
              <a:t>		           = 1 hundred 8 tens 1 one</a:t>
            </a:r>
          </a:p>
          <a:p>
            <a:pPr marL="0" indent="0">
              <a:buNone/>
            </a:pPr>
            <a:r>
              <a:rPr lang="en-PH" dirty="0"/>
              <a:t>		           = 281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C53D9F-1197-B940-956F-2977D4B12597}"/>
              </a:ext>
            </a:extLst>
          </p:cNvPr>
          <p:cNvSpPr/>
          <p:nvPr/>
        </p:nvSpPr>
        <p:spPr>
          <a:xfrm>
            <a:off x="1252130" y="501342"/>
            <a:ext cx="2263580" cy="6337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335DD-5DFB-4E4D-8603-C335E623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8640"/>
            <a:ext cx="10515600" cy="558768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200 – 156 = ?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9F5F2170-F252-8A49-9A9F-2EE97E1F82D4}"/>
              </a:ext>
            </a:extLst>
          </p:cNvPr>
          <p:cNvSpPr/>
          <p:nvPr/>
        </p:nvSpPr>
        <p:spPr>
          <a:xfrm>
            <a:off x="3515710" y="818230"/>
            <a:ext cx="5883784" cy="943336"/>
          </a:xfrm>
          <a:prstGeom prst="wedgeEllipseCallout">
            <a:avLst>
              <a:gd name="adj1" fmla="val 64100"/>
              <a:gd name="adj2" fmla="val 28781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Show 459 using base-ten blocks.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198251-A830-264F-8201-612B19BD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566" y="1135116"/>
            <a:ext cx="1373183" cy="2293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211F7-A501-E34F-950E-09030AB1C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1" y="1182414"/>
            <a:ext cx="1704279" cy="2325543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F10B0C6A-B98F-AE46-999F-6BE7F608C421}"/>
              </a:ext>
            </a:extLst>
          </p:cNvPr>
          <p:cNvSpPr/>
          <p:nvPr/>
        </p:nvSpPr>
        <p:spPr>
          <a:xfrm>
            <a:off x="3284258" y="1943985"/>
            <a:ext cx="5883784" cy="758874"/>
          </a:xfrm>
          <a:prstGeom prst="wedgeEllipseCallout">
            <a:avLst>
              <a:gd name="adj1" fmla="val -66170"/>
              <a:gd name="adj2" fmla="val -410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Regroup 1 hundred as 10 tens.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2F727A-684B-804A-BBBA-57F771FC2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12987"/>
              </p:ext>
            </p:extLst>
          </p:nvPr>
        </p:nvGraphicFramePr>
        <p:xfrm>
          <a:off x="1531780" y="3342481"/>
          <a:ext cx="8714254" cy="244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549">
                  <a:extLst>
                    <a:ext uri="{9D8B030D-6E8A-4147-A177-3AD203B41FA5}">
                      <a16:colId xmlns:a16="http://schemas.microsoft.com/office/drawing/2014/main" val="3115429266"/>
                    </a:ext>
                  </a:extLst>
                </a:gridCol>
                <a:gridCol w="3501453">
                  <a:extLst>
                    <a:ext uri="{9D8B030D-6E8A-4147-A177-3AD203B41FA5}">
                      <a16:colId xmlns:a16="http://schemas.microsoft.com/office/drawing/2014/main" val="3604580203"/>
                    </a:ext>
                  </a:extLst>
                </a:gridCol>
                <a:gridCol w="1621252">
                  <a:extLst>
                    <a:ext uri="{9D8B030D-6E8A-4147-A177-3AD203B41FA5}">
                      <a16:colId xmlns:a16="http://schemas.microsoft.com/office/drawing/2014/main" val="3755528430"/>
                    </a:ext>
                  </a:extLst>
                </a:gridCol>
              </a:tblGrid>
              <a:tr h="39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 (T)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138"/>
                  </a:ext>
                </a:extLst>
              </a:tr>
              <a:tr h="2053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787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A2DEDD-A258-1040-B445-94322D33D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50" y="3940824"/>
            <a:ext cx="3426692" cy="1754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0E403-ACD7-3543-A76D-6E37C9E44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706" y="3916723"/>
            <a:ext cx="3426692" cy="16639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0A94B4-A2D1-824A-B483-0C8792ADB3E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058642" y="4817871"/>
            <a:ext cx="2822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8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7727</TotalTime>
  <Words>381</Words>
  <Application>Microsoft Macintosh PowerPoint</Application>
  <PresentationFormat>Widescreen</PresentationFormat>
  <Paragraphs>131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713</cp:revision>
  <cp:lastPrinted>2023-03-16T06:30:06Z</cp:lastPrinted>
  <dcterms:created xsi:type="dcterms:W3CDTF">2019-04-16T02:10:14Z</dcterms:created>
  <dcterms:modified xsi:type="dcterms:W3CDTF">2023-08-15T02:12:07Z</dcterms:modified>
</cp:coreProperties>
</file>