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4760" cy="6830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1640" cy="2771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7080" cy="38350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7080" cy="3567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4760" cy="6076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3200" cy="9432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7280" cy="10072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5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9080" cy="33573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1334880" y="2520000"/>
            <a:ext cx="766332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4500000" y="2206080"/>
            <a:ext cx="6646680" cy="192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 Black;Arial Black"/>
              </a:rPr>
              <a:t>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192120" y="2160000"/>
            <a:ext cx="7692840" cy="39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4356000" y="270000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PingFang SC"/>
              </a:rPr>
              <a:t>The Sounds of English: Jazz Chants, and Raps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1080360" y="1620000"/>
            <a:ext cx="10079640" cy="354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c9211e"/>
                </a:solidFill>
                <a:latin typeface="Lato"/>
              </a:rPr>
              <a:t>      </a:t>
            </a: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</a:rPr>
              <a:t>1. </a:t>
            </a:r>
            <a:r>
              <a:rPr b="0" lang="en-PH" sz="1800" spc="-1" strike="noStrike" u="sng">
                <a:uFillTx/>
                <a:latin typeface="Lato"/>
              </a:rPr>
              <a:t>Jazz chants</a:t>
            </a:r>
            <a:r>
              <a:rPr b="0" lang="en-PH" sz="1800" spc="-1" strike="noStrike">
                <a:latin typeface="Lato"/>
              </a:rPr>
              <a:t> are poems that use jazz rhythms to illustrate the natural stress and intonation patterns of conversational American English.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</a:rPr>
              <a:t>2. </a:t>
            </a:r>
            <a:r>
              <a:rPr b="0" lang="en-PH" sz="1800" spc="-1" strike="noStrike" u="sng">
                <a:uFillTx/>
                <a:latin typeface="Lato"/>
              </a:rPr>
              <a:t>Rap</a:t>
            </a:r>
            <a:r>
              <a:rPr b="0" lang="en-PH" sz="1800" spc="-1" strike="noStrike">
                <a:latin typeface="Lato"/>
              </a:rPr>
              <a:t> is a term related to hip-hop music which is sometimes a synonymous term.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</a:rPr>
              <a:t>3. Stressed words are called </a:t>
            </a:r>
            <a:r>
              <a:rPr b="0" lang="en-PH" sz="1800" spc="-1" strike="noStrike" u="sng">
                <a:uFillTx/>
                <a:latin typeface="Lato"/>
              </a:rPr>
              <a:t>content words</a:t>
            </a:r>
            <a:r>
              <a:rPr b="0" lang="en-PH" sz="1800" spc="-1" strike="noStrike">
                <a:latin typeface="Lato"/>
              </a:rPr>
              <a:t> , while nonstressed words are called </a:t>
            </a:r>
            <a:r>
              <a:rPr b="0" lang="en-PH" sz="1800" spc="-1" strike="noStrike" u="sng">
                <a:uFillTx/>
                <a:latin typeface="Lato"/>
              </a:rPr>
              <a:t>function words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latin typeface="Lato"/>
              </a:rPr>
              <a:t>4. Rhyming words that appear at the end of the lines in poems are </a:t>
            </a:r>
            <a:r>
              <a:rPr b="0" lang="en-PH" sz="1800" spc="-1" strike="noStrike" u="sng">
                <a:uFillTx/>
                <a:latin typeface="Lato"/>
              </a:rPr>
              <a:t>end rhyme</a:t>
            </a:r>
            <a:r>
              <a:rPr b="0" lang="en-PH" sz="1800" spc="-1" strike="noStrike">
                <a:latin typeface="Lato"/>
              </a:rPr>
              <a:t> but when they appear within the line, they are referred to as </a:t>
            </a:r>
            <a:r>
              <a:rPr b="0" lang="en-PH" sz="1800" spc="-1" strike="noStrike" u="sng">
                <a:uFillTx/>
                <a:latin typeface="Lato"/>
              </a:rPr>
              <a:t>internal rhyme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60" name=""/>
          <p:cNvSpPr/>
          <p:nvPr/>
        </p:nvSpPr>
        <p:spPr>
          <a:xfrm>
            <a:off x="1404000" y="468000"/>
            <a:ext cx="918000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 Jazz, Chants, and Raps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61" name=""/>
          <p:cNvSpPr txBox="1"/>
          <p:nvPr/>
        </p:nvSpPr>
        <p:spPr>
          <a:xfrm>
            <a:off x="5040000" y="1709640"/>
            <a:ext cx="2091960" cy="45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solidFill>
                  <a:srgbClr val="c9211e"/>
                </a:solidFill>
                <a:latin typeface="Lato"/>
                <a:ea typeface="PingFang SC"/>
              </a:rPr>
              <a:t>ANSWER KEY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2521800" y="62712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Jazz Chants, and Raps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276200" y="2160000"/>
            <a:ext cx="934308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Some poems are full of words that are fun to say aloud. With knowledge and awareness of stress in English, you can feel this musical quality of language.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260000" y="3060000"/>
            <a:ext cx="934308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Jazz chants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are poems that use jazz rhythms to illustrate the natural stress and intonation patterns of conversational American English. They are similar to songs or poems that are read or sung.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285560" y="4261680"/>
            <a:ext cx="933372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Rap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is a term related to hip-hop music which is sometimes a synonymous term. Hiphop, also spelled hip hop or hip-hop, is a rhythm-focused popular music style, which had its origins in New York in the ‘70s.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3170160" y="47124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Jazz Chants, and Raps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260000" y="2013840"/>
            <a:ext cx="935964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Hip-hop  flourished when DJs began isolating the percussion break from funk or disco songs for audiences to dance to.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260000" y="2952000"/>
            <a:ext cx="9359640" cy="11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i="1" lang="en-PH" sz="2000" spc="-1" strike="noStrike">
                <a:latin typeface="Lato"/>
              </a:rPr>
              <a:t>Rap</a:t>
            </a:r>
            <a:r>
              <a:rPr b="0" lang="en-PH" sz="2000" spc="-1" strike="noStrike">
                <a:latin typeface="Lato"/>
              </a:rPr>
              <a:t>, which was used to describe talking  on records as early as 1971, can be traced back to its African roots.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260000" y="3990960"/>
            <a:ext cx="9359640" cy="145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Centuries before hip-hop music existed, the griots of West Africa were delivering stories rhythmically, over drums, and sparse instrumentation. The griots are storytellers in western Africa who perpetuate  the history of a village or a family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8172000" y="5400000"/>
            <a:ext cx="449964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latin typeface="Lato"/>
              </a:rPr>
              <a:t>(www.thefreedictionary.com.griot)</a:t>
            </a:r>
            <a:endParaRPr b="0" lang="en-PH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720000" y="363240"/>
            <a:ext cx="1061964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Jazz Chants and Raps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744000" y="2124000"/>
            <a:ext cx="7559640" cy="41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              </a:t>
            </a:r>
            <a:r>
              <a:rPr b="1" lang="en-PH" sz="1800" spc="-1" strike="noStrike">
                <a:latin typeface="Lato"/>
              </a:rPr>
              <a:t>He Speaks English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He speaks English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She speaks English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They speak English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They speak it very well.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He speaks English fluently, fluently, fluently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He speaks English fluently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He speaks it very well.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He speaks English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She speaks English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They speak English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They speak it very well.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2880000" y="2016000"/>
            <a:ext cx="6119640" cy="3600000"/>
          </a:xfrm>
          <a:custGeom>
            <a:avLst/>
            <a:gdLst/>
            <a:ahLst/>
            <a:rect l="l" t="t" r="r" b="b"/>
            <a:pathLst>
              <a:path w="17002" h="10902">
                <a:moveTo>
                  <a:pt x="1816" y="0"/>
                </a:moveTo>
                <a:lnTo>
                  <a:pt x="1817" y="0"/>
                </a:lnTo>
                <a:cubicBezTo>
                  <a:pt x="1498" y="0"/>
                  <a:pt x="1185" y="84"/>
                  <a:pt x="908" y="243"/>
                </a:cubicBezTo>
                <a:cubicBezTo>
                  <a:pt x="632" y="403"/>
                  <a:pt x="403" y="632"/>
                  <a:pt x="243" y="908"/>
                </a:cubicBezTo>
                <a:cubicBezTo>
                  <a:pt x="84" y="1185"/>
                  <a:pt x="0" y="1498"/>
                  <a:pt x="0" y="1817"/>
                </a:cubicBezTo>
                <a:lnTo>
                  <a:pt x="0" y="9084"/>
                </a:lnTo>
                <a:lnTo>
                  <a:pt x="0" y="9084"/>
                </a:lnTo>
                <a:cubicBezTo>
                  <a:pt x="0" y="9403"/>
                  <a:pt x="84" y="9716"/>
                  <a:pt x="243" y="9993"/>
                </a:cubicBezTo>
                <a:cubicBezTo>
                  <a:pt x="403" y="10269"/>
                  <a:pt x="632" y="10498"/>
                  <a:pt x="908" y="10658"/>
                </a:cubicBezTo>
                <a:cubicBezTo>
                  <a:pt x="1185" y="10817"/>
                  <a:pt x="1498" y="10901"/>
                  <a:pt x="1817" y="10901"/>
                </a:cubicBezTo>
                <a:lnTo>
                  <a:pt x="15184" y="10901"/>
                </a:lnTo>
                <a:lnTo>
                  <a:pt x="15184" y="10901"/>
                </a:lnTo>
                <a:cubicBezTo>
                  <a:pt x="15503" y="10901"/>
                  <a:pt x="15816" y="10817"/>
                  <a:pt x="16093" y="10658"/>
                </a:cubicBezTo>
                <a:cubicBezTo>
                  <a:pt x="16369" y="10498"/>
                  <a:pt x="16598" y="10269"/>
                  <a:pt x="16758" y="9993"/>
                </a:cubicBezTo>
                <a:cubicBezTo>
                  <a:pt x="16917" y="9716"/>
                  <a:pt x="17001" y="9403"/>
                  <a:pt x="17001" y="9084"/>
                </a:cubicBezTo>
                <a:lnTo>
                  <a:pt x="17001" y="1816"/>
                </a:lnTo>
                <a:lnTo>
                  <a:pt x="17001" y="1817"/>
                </a:lnTo>
                <a:lnTo>
                  <a:pt x="17001" y="1817"/>
                </a:lnTo>
                <a:cubicBezTo>
                  <a:pt x="17001" y="1498"/>
                  <a:pt x="16917" y="1185"/>
                  <a:pt x="16758" y="908"/>
                </a:cubicBezTo>
                <a:cubicBezTo>
                  <a:pt x="16598" y="632"/>
                  <a:pt x="16369" y="403"/>
                  <a:pt x="16093" y="243"/>
                </a:cubicBezTo>
                <a:cubicBezTo>
                  <a:pt x="15816" y="84"/>
                  <a:pt x="15503" y="0"/>
                  <a:pt x="15184" y="0"/>
                </a:cubicBezTo>
                <a:lnTo>
                  <a:pt x="1816" y="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900000" y="1567800"/>
            <a:ext cx="5219640" cy="4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(Chant):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2700000" y="46800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Jazz Chants and Raps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2880000" y="2121840"/>
            <a:ext cx="6659640" cy="378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Inspiring Mom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Ha Yeah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This goes out to all you moms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 me tell you whats going 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We’re all doing the same things, sometimes it’s getting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By most days we wouldn’t change things some days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we wanna cry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Girlfriend you know that’s your part of my chain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We got us stick together cause it keeps us sane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 am an I MOM, you’re an I MOM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We  got our crew, we’ll make it true we’re all I MOMS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2376000" y="2085840"/>
            <a:ext cx="7019640" cy="3601800"/>
          </a:xfrm>
          <a:custGeom>
            <a:avLst/>
            <a:gdLst/>
            <a:ahLst/>
            <a:rect l="l" t="t" r="r" b="b"/>
            <a:pathLst>
              <a:path w="19502" h="10008">
                <a:moveTo>
                  <a:pt x="1667" y="0"/>
                </a:moveTo>
                <a:lnTo>
                  <a:pt x="1668" y="0"/>
                </a:lnTo>
                <a:cubicBezTo>
                  <a:pt x="1375" y="0"/>
                  <a:pt x="1087" y="77"/>
                  <a:pt x="834" y="223"/>
                </a:cubicBezTo>
                <a:cubicBezTo>
                  <a:pt x="580" y="370"/>
                  <a:pt x="370" y="580"/>
                  <a:pt x="223" y="834"/>
                </a:cubicBezTo>
                <a:cubicBezTo>
                  <a:pt x="77" y="1087"/>
                  <a:pt x="0" y="1375"/>
                  <a:pt x="0" y="1668"/>
                </a:cubicBezTo>
                <a:lnTo>
                  <a:pt x="0" y="8339"/>
                </a:lnTo>
                <a:lnTo>
                  <a:pt x="0" y="8339"/>
                </a:lnTo>
                <a:cubicBezTo>
                  <a:pt x="0" y="8632"/>
                  <a:pt x="77" y="8920"/>
                  <a:pt x="223" y="9173"/>
                </a:cubicBezTo>
                <a:cubicBezTo>
                  <a:pt x="370" y="9427"/>
                  <a:pt x="580" y="9637"/>
                  <a:pt x="834" y="9784"/>
                </a:cubicBezTo>
                <a:cubicBezTo>
                  <a:pt x="1087" y="9930"/>
                  <a:pt x="1375" y="10007"/>
                  <a:pt x="1668" y="10007"/>
                </a:cubicBezTo>
                <a:lnTo>
                  <a:pt x="17833" y="10007"/>
                </a:lnTo>
                <a:lnTo>
                  <a:pt x="17833" y="10007"/>
                </a:lnTo>
                <a:cubicBezTo>
                  <a:pt x="18126" y="10007"/>
                  <a:pt x="18414" y="9930"/>
                  <a:pt x="18667" y="9784"/>
                </a:cubicBezTo>
                <a:cubicBezTo>
                  <a:pt x="18921" y="9637"/>
                  <a:pt x="19131" y="9427"/>
                  <a:pt x="19278" y="9173"/>
                </a:cubicBezTo>
                <a:cubicBezTo>
                  <a:pt x="19424" y="8920"/>
                  <a:pt x="19501" y="8632"/>
                  <a:pt x="19501" y="8339"/>
                </a:cubicBezTo>
                <a:lnTo>
                  <a:pt x="19501" y="1667"/>
                </a:lnTo>
                <a:lnTo>
                  <a:pt x="19501" y="1668"/>
                </a:lnTo>
                <a:lnTo>
                  <a:pt x="19501" y="1668"/>
                </a:lnTo>
                <a:cubicBezTo>
                  <a:pt x="19501" y="1375"/>
                  <a:pt x="19424" y="1087"/>
                  <a:pt x="19278" y="834"/>
                </a:cubicBezTo>
                <a:cubicBezTo>
                  <a:pt x="19131" y="580"/>
                  <a:pt x="18921" y="370"/>
                  <a:pt x="18667" y="223"/>
                </a:cubicBezTo>
                <a:cubicBezTo>
                  <a:pt x="18414" y="77"/>
                  <a:pt x="18126" y="0"/>
                  <a:pt x="17833" y="0"/>
                </a:cubicBezTo>
                <a:lnTo>
                  <a:pt x="1667" y="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1260000" y="1600200"/>
            <a:ext cx="2699640" cy="4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(Rap):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3186000" y="31788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Jazz, Chants, and Raps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260000" y="1872000"/>
            <a:ext cx="44992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Stressed and Unstressed Words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271880" y="2376000"/>
            <a:ext cx="953928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 need to understand which words we generally stress and which we do not stress. Basically, stressed words are considered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content words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Non-stressed words are considered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function words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271880" y="3497040"/>
            <a:ext cx="95274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There are about 200–300 words that are called structure words which are divided into several structure groups.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308600" y="4334760"/>
            <a:ext cx="7330680" cy="19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Determiners: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the, a, 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Auxiliaries: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will, shall, are, is, was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Çäþ"/>
              </a:rPr>
              <a:t>Intensifiers: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Çäþ"/>
              </a:rPr>
              <a:t> very, quite, too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3601800" y="32688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Jazz, Chants, and Raps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160280" y="1689840"/>
            <a:ext cx="974700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Prepositions: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in, on, into, of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Transitions/Question words: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who, what, where, how, whatever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Conjunctions: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and, or, but, either… or, both… an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160280" y="2965680"/>
            <a:ext cx="981900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When the ending sounds of words are repeated, we call them rhyme. Rhyming words do not appear only at the end of the lines (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end rhyme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 in poems, but they may appear within the line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(internal rhyme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190520" y="4068000"/>
            <a:ext cx="978876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“I think that I shall never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see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/ A poem lovely as 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tree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” –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end rhyme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                        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crows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boughs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endless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brawls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” –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internal rhyme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171080" y="4860000"/>
            <a:ext cx="98082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Some poems rhyme and others don’t. What is sure is that each poem captures moments in time, feeling, thoughts, and experiences.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3710160" y="93924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Jazz, Chants, and Raps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080000" y="2768400"/>
            <a:ext cx="10080000" cy="281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In jazz chants, </a:t>
            </a:r>
            <a:r>
              <a:rPr b="1" lang="en-PH" sz="2000" spc="-1" strike="noStrike">
                <a:latin typeface="Lato"/>
              </a:rPr>
              <a:t>content words</a:t>
            </a:r>
            <a:r>
              <a:rPr b="0" lang="en-PH" sz="2000" spc="-1" strike="noStrike">
                <a:latin typeface="Lato"/>
              </a:rPr>
              <a:t> such as nouns, main verbs, adjectives, adverbs, demonstratives (this, these, those), and negatives (can’t, won’t, never, no, etc.) are usually </a:t>
            </a:r>
            <a:r>
              <a:rPr b="1" lang="en-PH" sz="2000" spc="-1" strike="noStrike">
                <a:latin typeface="Lato"/>
              </a:rPr>
              <a:t>stressed</a:t>
            </a:r>
            <a:r>
              <a:rPr b="0" lang="en-PH" sz="2000" spc="-1" strike="noStrike">
                <a:latin typeface="Lato"/>
              </a:rPr>
              <a:t>. On the other hand, </a:t>
            </a:r>
            <a:r>
              <a:rPr b="1" lang="en-PH" sz="2000" spc="-1" strike="noStrike">
                <a:latin typeface="Lato"/>
              </a:rPr>
              <a:t>function words</a:t>
            </a:r>
            <a:r>
              <a:rPr b="0" lang="en-PH" sz="2000" spc="-1" strike="noStrike">
                <a:latin typeface="Lato"/>
              </a:rPr>
              <a:t> such as a, an, the, pronouns, auxiliary verbs, and most prepositions are usually </a:t>
            </a:r>
            <a:r>
              <a:rPr b="1" lang="en-PH" sz="2000" spc="-1" strike="noStrike">
                <a:latin typeface="Lato"/>
              </a:rPr>
              <a:t>unstressed</a:t>
            </a:r>
            <a:r>
              <a:rPr b="0" lang="en-PH" sz="2000" spc="-1" strike="noStrike">
                <a:latin typeface="Lato"/>
              </a:rPr>
              <a:t>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1080000" y="2340000"/>
            <a:ext cx="10079640" cy="34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Complete the given statements.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1. ____________ are poems that use jazz rhythms to illustrate the natural stress and intonation patterns of conversational American English.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2. ___________ is a term related to hip-hop music which is sometimes a synonymous term.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3. Stressed words are called __________ , while nonstressed words are called ___________.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4. Rhyming words that appear at the end of the lines in poems are __________, but when they appear within the line, they are referred to as ___________.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58" name=""/>
          <p:cNvSpPr/>
          <p:nvPr/>
        </p:nvSpPr>
        <p:spPr>
          <a:xfrm>
            <a:off x="3710160" y="720000"/>
            <a:ext cx="70894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The Sounds of English: 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PingFang SC"/>
              </a:rPr>
              <a:t>Jazz, Chants, and Raps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2023-07-10T15:05:30Z</dcterms:modified>
  <cp:revision>166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