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37297" y="331457"/>
            <a:ext cx="842200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114" cy="685764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-355"/>
            <a:ext cx="12186920" cy="6852920"/>
          </a:xfrm>
          <a:custGeom>
            <a:avLst/>
            <a:gdLst/>
            <a:ahLst/>
            <a:cxnLst/>
            <a:rect l="l" t="t" r="r" b="b"/>
            <a:pathLst>
              <a:path w="12186920" h="6852920">
                <a:moveTo>
                  <a:pt x="12186716" y="0"/>
                </a:moveTo>
                <a:lnTo>
                  <a:pt x="0" y="0"/>
                </a:lnTo>
                <a:lnTo>
                  <a:pt x="0" y="6852589"/>
                </a:lnTo>
                <a:lnTo>
                  <a:pt x="6093358" y="6852589"/>
                </a:lnTo>
                <a:lnTo>
                  <a:pt x="12186716" y="6852589"/>
                </a:lnTo>
                <a:lnTo>
                  <a:pt x="121867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993" y="1800707"/>
            <a:ext cx="2793606" cy="279360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487318" y="1475282"/>
            <a:ext cx="8699500" cy="3857625"/>
          </a:xfrm>
          <a:custGeom>
            <a:avLst/>
            <a:gdLst/>
            <a:ahLst/>
            <a:cxnLst/>
            <a:rect l="l" t="t" r="r" b="b"/>
            <a:pathLst>
              <a:path w="8699500" h="3857625">
                <a:moveTo>
                  <a:pt x="8699042" y="0"/>
                </a:moveTo>
                <a:lnTo>
                  <a:pt x="0" y="0"/>
                </a:lnTo>
                <a:lnTo>
                  <a:pt x="0" y="3857040"/>
                </a:lnTo>
                <a:lnTo>
                  <a:pt x="4349521" y="3857040"/>
                </a:lnTo>
                <a:lnTo>
                  <a:pt x="8699042" y="3857040"/>
                </a:lnTo>
                <a:lnTo>
                  <a:pt x="8699042" y="0"/>
                </a:lnTo>
                <a:close/>
              </a:path>
            </a:pathLst>
          </a:custGeom>
          <a:solidFill>
            <a:srgbClr val="9B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87318" y="5337352"/>
            <a:ext cx="8699398" cy="379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242405"/>
            <a:ext cx="12186716" cy="61559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57242" y="-355"/>
            <a:ext cx="1029246" cy="9651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7297" y="211937"/>
            <a:ext cx="8422005" cy="693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7661" y="1402532"/>
            <a:ext cx="10603026" cy="3646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3055" y="6416231"/>
            <a:ext cx="2637155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hyperlink" Target="http://WWW.REX.COM.PH/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Relationship Id="rId3" Type="http://schemas.openxmlformats.org/officeDocument/2006/relationships/hyperlink" Target="http://WWW.REX.COM.PH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79378" y="3096259"/>
            <a:ext cx="6934834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Female</a:t>
            </a:r>
            <a:r>
              <a:rPr dirty="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Reproductive</a:t>
            </a:r>
            <a:r>
              <a:rPr dirty="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pc="-10">
                <a:solidFill>
                  <a:srgbClr val="FFFFFF"/>
                </a:solidFill>
                <a:latin typeface="Arial"/>
                <a:cs typeface="Arial"/>
              </a:rPr>
              <a:t>System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5798" y="1508404"/>
            <a:ext cx="6611035" cy="33793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9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20"/>
              <a:t> </a:t>
            </a:r>
            <a:r>
              <a:rPr dirty="0">
                <a:latin typeface="Arial Black"/>
                <a:cs typeface="Arial Black"/>
              </a:rPr>
              <a:t>female</a:t>
            </a:r>
            <a:r>
              <a:rPr dirty="0" spc="-15">
                <a:latin typeface="Arial Black"/>
                <a:cs typeface="Arial Black"/>
              </a:rPr>
              <a:t> </a:t>
            </a:r>
            <a:r>
              <a:rPr dirty="0">
                <a:latin typeface="Arial Black"/>
                <a:cs typeface="Arial Black"/>
              </a:rPr>
              <a:t>reproductive system</a:t>
            </a:r>
            <a:r>
              <a:rPr dirty="0" spc="-110">
                <a:latin typeface="Arial Black"/>
                <a:cs typeface="Arial Black"/>
              </a:rPr>
              <a:t> </a:t>
            </a:r>
            <a:r>
              <a:rPr dirty="0"/>
              <a:t>is</a:t>
            </a:r>
            <a:r>
              <a:rPr dirty="0" spc="-5"/>
              <a:t> </a:t>
            </a:r>
            <a:r>
              <a:rPr dirty="0"/>
              <a:t>made</a:t>
            </a:r>
            <a:r>
              <a:rPr dirty="0" spc="-5"/>
              <a:t> </a:t>
            </a:r>
            <a:r>
              <a:rPr dirty="0"/>
              <a:t>up</a:t>
            </a:r>
            <a:r>
              <a:rPr dirty="0" spc="-5"/>
              <a:t>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/>
              <a:t>various</a:t>
            </a:r>
            <a:r>
              <a:rPr dirty="0" spc="-5"/>
              <a:t> </a:t>
            </a:r>
            <a:r>
              <a:rPr dirty="0"/>
              <a:t>parts</a:t>
            </a:r>
            <a:r>
              <a:rPr dirty="0" spc="-5"/>
              <a:t> </a:t>
            </a:r>
            <a:r>
              <a:rPr dirty="0"/>
              <a:t>that</a:t>
            </a:r>
            <a:r>
              <a:rPr dirty="0" spc="-10"/>
              <a:t> </a:t>
            </a:r>
            <a:r>
              <a:rPr dirty="0"/>
              <a:t>work</a:t>
            </a:r>
            <a:r>
              <a:rPr dirty="0" spc="-5"/>
              <a:t> </a:t>
            </a:r>
            <a:r>
              <a:rPr dirty="0"/>
              <a:t>together</a:t>
            </a:r>
            <a:r>
              <a:rPr dirty="0" spc="-10"/>
              <a:t> </a:t>
            </a:r>
            <a:r>
              <a:rPr dirty="0"/>
              <a:t>to</a:t>
            </a:r>
            <a:r>
              <a:rPr dirty="0" spc="-10"/>
              <a:t> carry </a:t>
            </a:r>
            <a:r>
              <a:rPr dirty="0"/>
              <a:t>out</a:t>
            </a:r>
            <a:r>
              <a:rPr dirty="0" spc="-20"/>
              <a:t> </a:t>
            </a:r>
            <a:r>
              <a:rPr dirty="0"/>
              <a:t>its</a:t>
            </a:r>
            <a:r>
              <a:rPr dirty="0" spc="-5"/>
              <a:t> </a:t>
            </a:r>
            <a:r>
              <a:rPr dirty="0" spc="-10"/>
              <a:t>function.</a:t>
            </a:r>
          </a:p>
          <a:p>
            <a:pPr marL="12700" marR="3211830">
              <a:lnSpc>
                <a:spcPct val="113100"/>
              </a:lnSpc>
              <a:spcBef>
                <a:spcPts val="1855"/>
              </a:spcBef>
            </a:pPr>
            <a:r>
              <a:rPr dirty="0"/>
              <a:t>Human</a:t>
            </a:r>
            <a:r>
              <a:rPr dirty="0" spc="-10"/>
              <a:t> </a:t>
            </a:r>
            <a:r>
              <a:rPr dirty="0"/>
              <a:t>beings reproduce</a:t>
            </a:r>
            <a:r>
              <a:rPr dirty="0" spc="10"/>
              <a:t> </a:t>
            </a:r>
            <a:r>
              <a:rPr dirty="0" i="1">
                <a:latin typeface="Arial"/>
                <a:cs typeface="Arial"/>
              </a:rPr>
              <a:t>sexually</a:t>
            </a:r>
            <a:r>
              <a:rPr dirty="0"/>
              <a:t>.</a:t>
            </a:r>
            <a:r>
              <a:rPr dirty="0" spc="-15"/>
              <a:t> </a:t>
            </a:r>
            <a:r>
              <a:rPr dirty="0"/>
              <a:t>This means that</a:t>
            </a:r>
            <a:r>
              <a:rPr dirty="0" spc="-5"/>
              <a:t> </a:t>
            </a:r>
            <a:r>
              <a:rPr dirty="0"/>
              <a:t>to</a:t>
            </a:r>
            <a:r>
              <a:rPr dirty="0" spc="5"/>
              <a:t> </a:t>
            </a:r>
            <a:r>
              <a:rPr dirty="0" spc="-10"/>
              <a:t>produce </a:t>
            </a:r>
            <a:r>
              <a:rPr dirty="0"/>
              <a:t>offspring,</a:t>
            </a:r>
            <a:r>
              <a:rPr dirty="0" spc="-30"/>
              <a:t> </a:t>
            </a:r>
            <a:r>
              <a:rPr dirty="0"/>
              <a:t>there</a:t>
            </a:r>
            <a:r>
              <a:rPr dirty="0" spc="-5"/>
              <a:t> </a:t>
            </a:r>
            <a:r>
              <a:rPr dirty="0"/>
              <a:t>is a</a:t>
            </a:r>
            <a:r>
              <a:rPr dirty="0" spc="-5"/>
              <a:t> </a:t>
            </a:r>
            <a:r>
              <a:rPr dirty="0"/>
              <a:t>need</a:t>
            </a:r>
            <a:r>
              <a:rPr dirty="0" spc="-5"/>
              <a:t> </a:t>
            </a:r>
            <a:r>
              <a:rPr dirty="0"/>
              <a:t>for</a:t>
            </a:r>
            <a:r>
              <a:rPr dirty="0" spc="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union of</a:t>
            </a:r>
            <a:r>
              <a:rPr dirty="0" spc="-20"/>
              <a:t> </a:t>
            </a:r>
            <a:r>
              <a:rPr dirty="0"/>
              <a:t>the</a:t>
            </a:r>
            <a:r>
              <a:rPr dirty="0" spc="10"/>
              <a:t> </a:t>
            </a:r>
            <a:r>
              <a:rPr dirty="0" b="1" i="1">
                <a:latin typeface="Arial"/>
                <a:cs typeface="Arial"/>
              </a:rPr>
              <a:t>sperm</a:t>
            </a:r>
            <a:r>
              <a:rPr dirty="0" spc="-10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cell</a:t>
            </a:r>
            <a:r>
              <a:rPr dirty="0" spc="-20" b="1" i="1">
                <a:latin typeface="Arial"/>
                <a:cs typeface="Arial"/>
              </a:rPr>
              <a:t> </a:t>
            </a:r>
            <a:r>
              <a:rPr dirty="0"/>
              <a:t>and </a:t>
            </a:r>
            <a:r>
              <a:rPr dirty="0" spc="-25" b="1" i="1">
                <a:latin typeface="Arial"/>
                <a:cs typeface="Arial"/>
              </a:rPr>
              <a:t>egg</a:t>
            </a:r>
            <a:r>
              <a:rPr dirty="0" spc="-2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cell</a:t>
            </a:r>
            <a:r>
              <a:rPr dirty="0" spc="-25" b="1" i="1">
                <a:latin typeface="Arial"/>
                <a:cs typeface="Arial"/>
              </a:rPr>
              <a:t> </a:t>
            </a:r>
            <a:r>
              <a:rPr dirty="0"/>
              <a:t>in the</a:t>
            </a:r>
            <a:r>
              <a:rPr dirty="0" spc="-5"/>
              <a:t> </a:t>
            </a:r>
            <a:r>
              <a:rPr dirty="0"/>
              <a:t>process called</a:t>
            </a:r>
            <a:r>
              <a:rPr dirty="0" spc="10"/>
              <a:t> </a:t>
            </a:r>
            <a:r>
              <a:rPr dirty="0" spc="-10">
                <a:latin typeface="Arial Black"/>
                <a:cs typeface="Arial Black"/>
              </a:rPr>
              <a:t>fertilization</a:t>
            </a:r>
            <a:r>
              <a:rPr dirty="0" spc="-10"/>
              <a:t>.</a:t>
            </a:r>
          </a:p>
          <a:p>
            <a:pPr marL="12700" marR="2948305">
              <a:lnSpc>
                <a:spcPct val="111500"/>
              </a:lnSpc>
              <a:spcBef>
                <a:spcPts val="2285"/>
              </a:spcBef>
            </a:pPr>
            <a:r>
              <a:rPr dirty="0"/>
              <a:t>Producing</a:t>
            </a:r>
            <a:r>
              <a:rPr dirty="0" spc="-15"/>
              <a:t> </a:t>
            </a:r>
            <a:r>
              <a:rPr dirty="0"/>
              <a:t>an</a:t>
            </a:r>
            <a:r>
              <a:rPr dirty="0" spc="5"/>
              <a:t> </a:t>
            </a:r>
            <a:r>
              <a:rPr dirty="0" i="1">
                <a:latin typeface="Arial"/>
                <a:cs typeface="Arial"/>
              </a:rPr>
              <a:t>egg</a:t>
            </a:r>
            <a:r>
              <a:rPr dirty="0" spc="-5" i="1">
                <a:latin typeface="Arial"/>
                <a:cs typeface="Arial"/>
              </a:rPr>
              <a:t> </a:t>
            </a:r>
            <a:r>
              <a:rPr dirty="0" i="1">
                <a:latin typeface="Arial"/>
                <a:cs typeface="Arial"/>
              </a:rPr>
              <a:t>cell</a:t>
            </a:r>
            <a:r>
              <a:rPr dirty="0" spc="-10" i="1">
                <a:latin typeface="Arial"/>
                <a:cs typeface="Arial"/>
              </a:rPr>
              <a:t> </a:t>
            </a:r>
            <a:r>
              <a:rPr dirty="0"/>
              <a:t>is</a:t>
            </a:r>
            <a:r>
              <a:rPr dirty="0" spc="-5"/>
              <a:t> </a:t>
            </a:r>
            <a:r>
              <a:rPr dirty="0"/>
              <a:t>one of</a:t>
            </a:r>
            <a:r>
              <a:rPr dirty="0" spc="-10"/>
              <a:t> </a:t>
            </a:r>
            <a:r>
              <a:rPr dirty="0"/>
              <a:t>the many</a:t>
            </a:r>
            <a:r>
              <a:rPr dirty="0" spc="-5"/>
              <a:t> </a:t>
            </a:r>
            <a:r>
              <a:rPr dirty="0"/>
              <a:t>functions</a:t>
            </a:r>
            <a:r>
              <a:rPr dirty="0" spc="10"/>
              <a:t>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/>
              <a:t>the </a:t>
            </a:r>
            <a:r>
              <a:rPr dirty="0" spc="-10"/>
              <a:t>female </a:t>
            </a:r>
            <a:r>
              <a:rPr dirty="0"/>
              <a:t>reproductive</a:t>
            </a:r>
            <a:r>
              <a:rPr dirty="0" spc="-10"/>
              <a:t> </a:t>
            </a:r>
            <a:r>
              <a:rPr dirty="0"/>
              <a:t>system.</a:t>
            </a:r>
            <a:r>
              <a:rPr dirty="0" spc="-5"/>
              <a:t> </a:t>
            </a:r>
            <a:r>
              <a:rPr dirty="0"/>
              <a:t>The</a:t>
            </a:r>
            <a:r>
              <a:rPr dirty="0" spc="-10"/>
              <a:t> </a:t>
            </a:r>
            <a:r>
              <a:rPr dirty="0"/>
              <a:t>female reproductive</a:t>
            </a:r>
            <a:r>
              <a:rPr dirty="0" spc="-10"/>
              <a:t> </a:t>
            </a:r>
            <a:r>
              <a:rPr dirty="0"/>
              <a:t>system</a:t>
            </a:r>
            <a:r>
              <a:rPr dirty="0" spc="-5"/>
              <a:t> </a:t>
            </a:r>
            <a:r>
              <a:rPr dirty="0"/>
              <a:t>also </a:t>
            </a:r>
            <a:r>
              <a:rPr dirty="0" spc="-10"/>
              <a:t>receives </a:t>
            </a:r>
            <a:r>
              <a:rPr dirty="0"/>
              <a:t>sperm</a:t>
            </a:r>
            <a:r>
              <a:rPr dirty="0" spc="-20"/>
              <a:t> </a:t>
            </a:r>
            <a:r>
              <a:rPr dirty="0"/>
              <a:t>cells from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5"/>
              <a:t> </a:t>
            </a:r>
            <a:r>
              <a:rPr dirty="0"/>
              <a:t>penis,</a:t>
            </a:r>
            <a:r>
              <a:rPr dirty="0" spc="-15"/>
              <a:t> </a:t>
            </a:r>
            <a:r>
              <a:rPr dirty="0"/>
              <a:t>nourish</a:t>
            </a:r>
            <a:r>
              <a:rPr dirty="0" spc="-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/>
              <a:t>protect</a:t>
            </a:r>
            <a:r>
              <a:rPr dirty="0" spc="-10"/>
              <a:t> </a:t>
            </a:r>
            <a:r>
              <a:rPr dirty="0"/>
              <a:t>the</a:t>
            </a:r>
            <a:r>
              <a:rPr dirty="0" spc="-5"/>
              <a:t> </a:t>
            </a:r>
            <a:r>
              <a:rPr dirty="0"/>
              <a:t>fertilized </a:t>
            </a:r>
            <a:r>
              <a:rPr dirty="0" spc="-20"/>
              <a:t>egg, </a:t>
            </a:r>
            <a:r>
              <a:rPr dirty="0"/>
              <a:t>and give</a:t>
            </a:r>
            <a:r>
              <a:rPr dirty="0" spc="-5"/>
              <a:t> </a:t>
            </a:r>
            <a:r>
              <a:rPr dirty="0" spc="-10"/>
              <a:t>birth.</a:t>
            </a: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77960" y="2339644"/>
            <a:ext cx="2764448" cy="286056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138935"/>
            <a:ext cx="561594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Parts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of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the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female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reproductive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system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10361" y="1846795"/>
            <a:ext cx="746760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u="heavy" sz="2000" spc="-1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vulva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601546" y="1859292"/>
            <a:ext cx="960247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external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reproductive system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acts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covering 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vagina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and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97661" y="2209571"/>
            <a:ext cx="415671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all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other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reproductive </a:t>
            </a:r>
            <a:r>
              <a:rPr dirty="0" sz="2000" spc="-10">
                <a:latin typeface="Arial"/>
                <a:cs typeface="Arial"/>
              </a:rPr>
              <a:t>organs.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53122" y="2926079"/>
            <a:ext cx="929640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 spc="-10">
                <a:latin typeface="Arial Black"/>
                <a:cs typeface="Arial Black"/>
              </a:rPr>
              <a:t>vagina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27232" y="2938576"/>
            <a:ext cx="937006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located 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lower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part 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reproductive system.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 opening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leads </a:t>
            </a:r>
            <a:r>
              <a:rPr dirty="0" sz="2000" spc="-25">
                <a:latin typeface="Arial"/>
                <a:cs typeface="Arial"/>
              </a:rPr>
              <a:t>to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40422" y="3289211"/>
            <a:ext cx="575119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internal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reproductive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system.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17662" y="3894747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0">
                <a:latin typeface="Segoe UI Symbol"/>
                <a:cs typeface="Segoe UI Symbol"/>
              </a:rPr>
              <a:t>➢</a:t>
            </a:r>
            <a:endParaRPr sz="900">
              <a:latin typeface="Segoe UI Symbol"/>
              <a:cs typeface="Segoe UI Symbo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33664" y="3830294"/>
            <a:ext cx="9373870" cy="1210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soft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muscular tube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extends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vaginal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canal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</a:t>
            </a:r>
            <a:r>
              <a:rPr dirty="0" sz="2000" spc="-10">
                <a:latin typeface="Arial"/>
                <a:cs typeface="Arial"/>
              </a:rPr>
              <a:t>cervix.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11600"/>
              </a:lnSpc>
              <a:spcBef>
                <a:spcPts val="1570"/>
              </a:spcBef>
            </a:pP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serves as the birth canal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baby to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exit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 and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passageway of </a:t>
            </a:r>
            <a:r>
              <a:rPr dirty="0" sz="2000" spc="-10">
                <a:latin typeface="Arial"/>
                <a:cs typeface="Arial"/>
              </a:rPr>
              <a:t>blood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uterus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during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menstruation.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17662" y="4434738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0">
                <a:latin typeface="Segoe UI Symbol"/>
                <a:cs typeface="Segoe UI Symbol"/>
              </a:rPr>
              <a:t>➢</a:t>
            </a:r>
            <a:endParaRPr sz="90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22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10361" y="1486077"/>
            <a:ext cx="890905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 spc="-10">
                <a:latin typeface="Arial Black"/>
                <a:cs typeface="Arial Black"/>
              </a:rPr>
              <a:t>Cervix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827735" y="1498574"/>
            <a:ext cx="973518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86785" algn="l"/>
              </a:tabLst>
            </a:pP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top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vagina </a:t>
            </a:r>
            <a:r>
              <a:rPr dirty="0" sz="2000" spc="-25">
                <a:latin typeface="Arial"/>
                <a:cs typeface="Arial"/>
              </a:rPr>
              <a:t>and</a:t>
            </a:r>
            <a:r>
              <a:rPr dirty="0" sz="2000">
                <a:latin typeface="Arial"/>
                <a:cs typeface="Arial"/>
              </a:rPr>
              <a:t>	located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bottom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uterus.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 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woman </a:t>
            </a:r>
            <a:r>
              <a:rPr dirty="0" sz="2000" spc="-25">
                <a:latin typeface="Arial"/>
                <a:cs typeface="Arial"/>
              </a:rPr>
              <a:t>is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97661" y="1813288"/>
            <a:ext cx="10786110" cy="1047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17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not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pregnant,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slightly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open but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tightly closed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during pregnancy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hold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baby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place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avoid infection.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 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baby is ready 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 born,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expand up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10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diameter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for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baby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exit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female’s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body.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10361" y="3285363"/>
            <a:ext cx="944244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 spc="-10">
                <a:latin typeface="Arial Black"/>
                <a:cs typeface="Arial Black"/>
              </a:rPr>
              <a:t>Uterus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98459" y="3297859"/>
            <a:ext cx="896810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pear-shaped hollow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muscular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organ about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size of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fist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stretches </a:t>
            </a:r>
            <a:r>
              <a:rPr dirty="0" sz="2000" spc="-25">
                <a:latin typeface="Arial"/>
                <a:cs typeface="Arial"/>
              </a:rPr>
              <a:t>to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97661" y="3615799"/>
            <a:ext cx="9720580" cy="104394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2000">
                <a:latin typeface="Arial"/>
                <a:cs typeface="Arial"/>
              </a:rPr>
              <a:t>house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developing baby.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located 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pelvic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cavity.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Its inner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wall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has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ts val="2680"/>
              </a:lnSpc>
              <a:spcBef>
                <a:spcPts val="90"/>
              </a:spcBef>
            </a:pP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soft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lining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uterine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lining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where 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implanted.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carries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nourishes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until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fully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developed.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also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womb.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08913" y="1475638"/>
            <a:ext cx="2131695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>
                <a:latin typeface="Arial Black"/>
                <a:cs typeface="Arial Black"/>
              </a:rPr>
              <a:t>Fallopian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 spc="-20">
                <a:latin typeface="Arial Black"/>
                <a:cs typeface="Arial Black"/>
              </a:rPr>
              <a:t>tubes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8338" y="1488135"/>
            <a:ext cx="7506334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12540" algn="l"/>
              </a:tabLst>
            </a:pP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pair 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muscular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tubes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that</a:t>
            </a:r>
            <a:r>
              <a:rPr dirty="0" sz="2000">
                <a:latin typeface="Arial"/>
                <a:cs typeface="Arial"/>
              </a:rPr>
              <a:t>	connects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uterus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</a:t>
            </a:r>
            <a:r>
              <a:rPr dirty="0" sz="2000" spc="-10">
                <a:latin typeface="Arial"/>
                <a:cs typeface="Arial"/>
              </a:rPr>
              <a:t>ovaries.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96213" y="2243785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0">
                <a:latin typeface="Segoe UI Symbol"/>
                <a:cs typeface="Segoe UI Symbol"/>
              </a:rPr>
              <a:t>➢</a:t>
            </a:r>
            <a:endParaRPr sz="900">
              <a:latin typeface="Segoe UI Symbol"/>
              <a:cs typeface="Segoe UI Symbo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2215" y="2145571"/>
            <a:ext cx="9873615" cy="70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carry the egg 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ovary down 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uterus.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takes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usually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about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three </a:t>
            </a:r>
            <a:r>
              <a:rPr dirty="0" sz="2000" spc="-10" i="1">
                <a:latin typeface="Arial"/>
                <a:cs typeface="Arial"/>
              </a:rPr>
              <a:t>days</a:t>
            </a:r>
            <a:r>
              <a:rPr dirty="0" sz="2000" spc="-10">
                <a:latin typeface="Arial"/>
                <a:cs typeface="Arial"/>
              </a:rPr>
              <a:t>.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process 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fertilization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union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sperm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 cell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happens </a:t>
            </a:r>
            <a:r>
              <a:rPr dirty="0" sz="2000" spc="-10">
                <a:latin typeface="Arial"/>
                <a:cs typeface="Arial"/>
              </a:rPr>
              <a:t>here.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96213" y="2584348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0">
                <a:latin typeface="Segoe UI Symbol"/>
                <a:cs typeface="Segoe UI Symbol"/>
              </a:rPr>
              <a:t>➢</a:t>
            </a:r>
            <a:endParaRPr sz="900">
              <a:latin typeface="Segoe UI Symbol"/>
              <a:cs typeface="Segoe UI Symbo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97661" y="3297859"/>
            <a:ext cx="10264775" cy="1401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finger-like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structures 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end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fallopian tubes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fimbria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500">
              <a:latin typeface="Arial"/>
              <a:cs typeface="Arial"/>
            </a:endParaRPr>
          </a:p>
          <a:p>
            <a:pPr marL="12700" marR="5080">
              <a:lnSpc>
                <a:spcPct val="114900"/>
              </a:lnSpc>
            </a:pPr>
            <a:r>
              <a:rPr dirty="0" sz="2000">
                <a:latin typeface="Arial"/>
                <a:cs typeface="Arial"/>
              </a:rPr>
              <a:t>Inside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fallopian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tubes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tiny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hair-like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structures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cilia</a:t>
            </a:r>
            <a:r>
              <a:rPr dirty="0" sz="2000" spc="-114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help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ovary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move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down 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fallopian </a:t>
            </a:r>
            <a:r>
              <a:rPr dirty="0" sz="2000" spc="-10">
                <a:latin typeface="Arial"/>
                <a:cs typeface="Arial"/>
              </a:rPr>
              <a:t>tube.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10361" y="1435315"/>
            <a:ext cx="1059180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 spc="-10">
                <a:latin typeface="Arial Black"/>
                <a:cs typeface="Arial Black"/>
              </a:rPr>
              <a:t>Ovaries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926615" y="1447812"/>
            <a:ext cx="906335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responsible for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production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two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 sex </a:t>
            </a:r>
            <a:r>
              <a:rPr dirty="0" sz="2000" spc="-10">
                <a:latin typeface="Arial"/>
                <a:cs typeface="Arial"/>
              </a:rPr>
              <a:t>hormones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97661" y="1765422"/>
            <a:ext cx="10615930" cy="7042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95"/>
              </a:spcBef>
            </a:pP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estrogen and progesterone.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These hormones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give the female secondary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characteristics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ability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give </a:t>
            </a:r>
            <a:r>
              <a:rPr dirty="0" sz="2000" spc="-10">
                <a:latin typeface="Arial"/>
                <a:cs typeface="Arial"/>
              </a:rPr>
              <a:t>birth.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17296" y="2943618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0">
                <a:latin typeface="Segoe UI Symbol"/>
                <a:cs typeface="Segoe UI Symbol"/>
              </a:rPr>
              <a:t>➢</a:t>
            </a:r>
            <a:endParaRPr sz="900">
              <a:latin typeface="Segoe UI Symbol"/>
              <a:cs typeface="Segoe UI Symbo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33297" y="2878810"/>
            <a:ext cx="6576059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 ovaries are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responsible for the production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cells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97661" y="3562179"/>
            <a:ext cx="10687050" cy="106743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2000">
                <a:latin typeface="Arial Black"/>
                <a:cs typeface="Arial Black"/>
              </a:rPr>
              <a:t>Estrogen</a:t>
            </a:r>
            <a:r>
              <a:rPr dirty="0" sz="2000" spc="-3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and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Progesterone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11600"/>
              </a:lnSpc>
              <a:spcBef>
                <a:spcPts val="80"/>
              </a:spcBef>
            </a:pP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two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 sex hormones 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give 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secondary characteristics and the</a:t>
            </a:r>
            <a:r>
              <a:rPr dirty="0" sz="2000" spc="-10">
                <a:latin typeface="Arial"/>
                <a:cs typeface="Arial"/>
              </a:rPr>
              <a:t> ability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give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birth.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993666"/>
            <a:ext cx="10821670" cy="174688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12700" marR="5080" indent="1349375">
              <a:lnSpc>
                <a:spcPct val="113199"/>
              </a:lnSpc>
              <a:spcBef>
                <a:spcPts val="65"/>
              </a:spcBef>
            </a:pP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girl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born,</a:t>
            </a:r>
            <a:r>
              <a:rPr dirty="0" sz="2000" spc="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she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already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has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all</a:t>
            </a:r>
            <a:r>
              <a:rPr dirty="0" sz="2000" spc="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cells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she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will</a:t>
            </a:r>
            <a:r>
              <a:rPr dirty="0" sz="2000" spc="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produce.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Her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ovaries </a:t>
            </a:r>
            <a:r>
              <a:rPr dirty="0" sz="2000">
                <a:latin typeface="Arial"/>
                <a:cs typeface="Arial"/>
              </a:rPr>
              <a:t>contain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about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400,000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3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cells.</a:t>
            </a:r>
            <a:r>
              <a:rPr dirty="0" sz="2000" spc="3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Some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them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disappear</a:t>
            </a:r>
            <a:r>
              <a:rPr dirty="0" sz="2000" spc="3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remain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inactive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until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girl </a:t>
            </a:r>
            <a:r>
              <a:rPr dirty="0" sz="2000">
                <a:latin typeface="Arial"/>
                <a:cs typeface="Arial"/>
              </a:rPr>
              <a:t>reaches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puberty.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girl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reaches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puberty,</a:t>
            </a:r>
            <a:r>
              <a:rPr dirty="0" sz="2000" spc="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ovary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releases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one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each</a:t>
            </a:r>
            <a:r>
              <a:rPr dirty="0" sz="2000" spc="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month.</a:t>
            </a:r>
            <a:r>
              <a:rPr dirty="0" sz="2000" spc="10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This </a:t>
            </a:r>
            <a:r>
              <a:rPr dirty="0" sz="2000">
                <a:latin typeface="Arial"/>
                <a:cs typeface="Arial"/>
              </a:rPr>
              <a:t>process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ovulation</a:t>
            </a:r>
            <a:r>
              <a:rPr dirty="0" sz="2000">
                <a:latin typeface="Arial"/>
                <a:cs typeface="Arial"/>
              </a:rPr>
              <a:t>.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About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once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month,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ovary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releases</a:t>
            </a:r>
            <a:r>
              <a:rPr dirty="0" sz="2000" spc="45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one</a:t>
            </a:r>
            <a:r>
              <a:rPr dirty="0" sz="2000" spc="3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egg</a:t>
            </a:r>
            <a:r>
              <a:rPr dirty="0" sz="2000" spc="30" b="1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travels</a:t>
            </a:r>
            <a:r>
              <a:rPr dirty="0" sz="2000" spc="4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into </a:t>
            </a:r>
            <a:r>
              <a:rPr dirty="0" sz="2000">
                <a:latin typeface="Arial"/>
                <a:cs typeface="Arial"/>
              </a:rPr>
              <a:t>one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fallopian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tubes.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0005" y="2170442"/>
            <a:ext cx="3960000" cy="341999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97661" y="1444929"/>
            <a:ext cx="649922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Times New Roman"/>
                <a:cs typeface="Times New Roman"/>
              </a:rPr>
              <a:t>Direction.</a:t>
            </a:r>
            <a:r>
              <a:rPr dirty="0" sz="2000" spc="-5" b="1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Identify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parts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 the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female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reproductive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system.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33297" y="1466900"/>
            <a:ext cx="3100070" cy="2969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Arial"/>
                <a:cs typeface="Arial"/>
              </a:rPr>
              <a:t>Answer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20" b="1">
                <a:latin typeface="Arial"/>
                <a:cs typeface="Arial"/>
              </a:rPr>
              <a:t>Key: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1384300" indent="-291465">
              <a:lnSpc>
                <a:spcPct val="100000"/>
              </a:lnSpc>
              <a:buSzPct val="90000"/>
              <a:buFont typeface="Arial"/>
              <a:buAutoNum type="alphaUcPeriod"/>
              <a:tabLst>
                <a:tab pos="1384300" algn="l"/>
              </a:tabLst>
            </a:pP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Cell</a:t>
            </a:r>
            <a:endParaRPr sz="2000">
              <a:latin typeface="Arial"/>
              <a:cs typeface="Arial"/>
            </a:endParaRPr>
          </a:p>
          <a:p>
            <a:pPr marL="1415415" indent="-322580">
              <a:lnSpc>
                <a:spcPct val="100000"/>
              </a:lnSpc>
              <a:spcBef>
                <a:spcPts val="1200"/>
              </a:spcBef>
              <a:buFont typeface="Arial"/>
              <a:buAutoNum type="alphaUcPeriod"/>
              <a:tabLst>
                <a:tab pos="1415415" algn="l"/>
              </a:tabLst>
            </a:pPr>
            <a:r>
              <a:rPr dirty="0" sz="2000">
                <a:latin typeface="Arial"/>
                <a:cs typeface="Arial"/>
              </a:rPr>
              <a:t>Fallopian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Tube</a:t>
            </a:r>
            <a:endParaRPr sz="2000">
              <a:latin typeface="Arial"/>
              <a:cs typeface="Arial"/>
            </a:endParaRPr>
          </a:p>
          <a:p>
            <a:pPr marL="1415415" indent="-322580">
              <a:lnSpc>
                <a:spcPct val="100000"/>
              </a:lnSpc>
              <a:spcBef>
                <a:spcPts val="1200"/>
              </a:spcBef>
              <a:buFont typeface="Arial"/>
              <a:buAutoNum type="alphaUcPeriod"/>
              <a:tabLst>
                <a:tab pos="1415415" algn="l"/>
              </a:tabLst>
            </a:pPr>
            <a:r>
              <a:rPr dirty="0" sz="2000" spc="-10">
                <a:latin typeface="Arial"/>
                <a:cs typeface="Arial"/>
              </a:rPr>
              <a:t>Uterus</a:t>
            </a:r>
            <a:endParaRPr sz="2000">
              <a:latin typeface="Arial"/>
              <a:cs typeface="Arial"/>
            </a:endParaRPr>
          </a:p>
          <a:p>
            <a:pPr marL="1415415" indent="-322580">
              <a:lnSpc>
                <a:spcPct val="100000"/>
              </a:lnSpc>
              <a:spcBef>
                <a:spcPts val="1200"/>
              </a:spcBef>
              <a:buFont typeface="Arial"/>
              <a:buAutoNum type="alphaUcPeriod"/>
              <a:tabLst>
                <a:tab pos="1415415" algn="l"/>
              </a:tabLst>
            </a:pPr>
            <a:r>
              <a:rPr dirty="0" sz="2000" spc="-10">
                <a:latin typeface="Arial"/>
                <a:cs typeface="Arial"/>
              </a:rPr>
              <a:t>Cervix</a:t>
            </a:r>
            <a:endParaRPr sz="2000">
              <a:latin typeface="Arial"/>
              <a:cs typeface="Arial"/>
            </a:endParaRPr>
          </a:p>
          <a:p>
            <a:pPr marL="1400175" indent="-307340">
              <a:lnSpc>
                <a:spcPct val="100000"/>
              </a:lnSpc>
              <a:spcBef>
                <a:spcPts val="1200"/>
              </a:spcBef>
              <a:buFont typeface="Arial"/>
              <a:buAutoNum type="alphaUcPeriod"/>
              <a:tabLst>
                <a:tab pos="1400175" algn="l"/>
              </a:tabLst>
            </a:pPr>
            <a:r>
              <a:rPr dirty="0" sz="2000" spc="-10">
                <a:latin typeface="Arial"/>
                <a:cs typeface="Arial"/>
              </a:rPr>
              <a:t>Vagina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22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Female</a:t>
            </a:r>
            <a:r>
              <a:rPr dirty="0" spc="-45"/>
              <a:t> </a:t>
            </a:r>
            <a:r>
              <a:rPr dirty="0"/>
              <a:t>Reproductive</a:t>
            </a:r>
            <a:r>
              <a:rPr dirty="0" spc="-40"/>
              <a:t> </a:t>
            </a:r>
            <a:r>
              <a:rPr dirty="0" spc="-10"/>
              <a:t>System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dc:title>PowerPoint Presentation</dc:title>
  <dcterms:created xsi:type="dcterms:W3CDTF">2023-07-11T07:16:38Z</dcterms:created>
  <dcterms:modified xsi:type="dcterms:W3CDTF">2023-07-11T07:16:38Z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2023-03-09T00:00:00Z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7.2</vt:lpwstr>
  </property>
  <property fmtid="{D5CDD505-2E9C-101B-9397-08002B2CF9AE}" pid="5" name="LastSaved">
    <vt:filetime>2023-03-09T00:00:00Z</vt:filetime>
  </property>
</Properties>
</file>