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png" ContentType="image/png"/>
  <Override PartName="/ppt/media/image10.png" ContentType="image/png"/>
  <Override PartName="/ppt/media/image7.png" ContentType="image/png"/>
  <Override PartName="/ppt/media/image8.jpeg" ContentType="image/jpe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2047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2396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3808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1020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2396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3808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2396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3808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1020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2396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3808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32396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8038080" y="160452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1020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432396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8038080" y="3682080"/>
            <a:ext cx="35366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10200" y="273600"/>
            <a:ext cx="1098360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8080" y="368208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1020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8080" y="1604520"/>
            <a:ext cx="5359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10200" y="3682080"/>
            <a:ext cx="10983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000" cy="61488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10857240" y="0"/>
            <a:ext cx="1028520" cy="964440"/>
          </a:xfrm>
          <a:prstGeom prst="rect">
            <a:avLst/>
          </a:prstGeom>
          <a:ln w="0">
            <a:noFill/>
          </a:ln>
        </p:spPr>
      </p:pic>
      <p:pic>
        <p:nvPicPr>
          <p:cNvPr id="2" name="bg object 16" descr=""/>
          <p:cNvPicPr/>
          <p:nvPr/>
        </p:nvPicPr>
        <p:blipFill>
          <a:blip r:embed="rId4"/>
          <a:stretch/>
        </p:blipFill>
        <p:spPr>
          <a:xfrm>
            <a:off x="0" y="0"/>
            <a:ext cx="12191400" cy="6856920"/>
          </a:xfrm>
          <a:prstGeom prst="rect">
            <a:avLst/>
          </a:prstGeom>
          <a:ln w="0">
            <a:noFill/>
          </a:ln>
        </p:spPr>
      </p:pic>
      <p:sp>
        <p:nvSpPr>
          <p:cNvPr id="3" name="bg object 17"/>
          <p:cNvSpPr/>
          <p:nvPr/>
        </p:nvSpPr>
        <p:spPr>
          <a:xfrm>
            <a:off x="0" y="0"/>
            <a:ext cx="12186360" cy="6852240"/>
          </a:xfrm>
          <a:custGeom>
            <a:avLst/>
            <a:gdLst/>
            <a:ahLst/>
            <a:rect l="l" t="t" r="r" b="b"/>
            <a:pathLst>
              <a:path w="12186920" h="6852920">
                <a:moveTo>
                  <a:pt x="12186716" y="0"/>
                </a:moveTo>
                <a:lnTo>
                  <a:pt x="0" y="0"/>
                </a:lnTo>
                <a:lnTo>
                  <a:pt x="0" y="6852589"/>
                </a:lnTo>
                <a:lnTo>
                  <a:pt x="6093358" y="6852589"/>
                </a:lnTo>
                <a:lnTo>
                  <a:pt x="12186716" y="6852589"/>
                </a:lnTo>
                <a:lnTo>
                  <a:pt x="1218671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bg object 18" descr=""/>
          <p:cNvPicPr/>
          <p:nvPr/>
        </p:nvPicPr>
        <p:blipFill>
          <a:blip r:embed="rId5"/>
          <a:stretch/>
        </p:blipFill>
        <p:spPr>
          <a:xfrm>
            <a:off x="333000" y="1800720"/>
            <a:ext cx="2792880" cy="2792880"/>
          </a:xfrm>
          <a:prstGeom prst="rect">
            <a:avLst/>
          </a:prstGeom>
          <a:ln w="0">
            <a:noFill/>
          </a:ln>
        </p:spPr>
      </p:pic>
      <p:sp>
        <p:nvSpPr>
          <p:cNvPr id="5" name="bg object 19"/>
          <p:cNvSpPr/>
          <p:nvPr/>
        </p:nvSpPr>
        <p:spPr>
          <a:xfrm>
            <a:off x="3487320" y="1475280"/>
            <a:ext cx="8698680" cy="3857040"/>
          </a:xfrm>
          <a:custGeom>
            <a:avLst/>
            <a:gdLst/>
            <a:ahLst/>
            <a:rect l="l" t="t" r="r" b="b"/>
            <a:pathLst>
              <a:path w="8699500" h="3857625">
                <a:moveTo>
                  <a:pt x="8699042" y="0"/>
                </a:moveTo>
                <a:lnTo>
                  <a:pt x="0" y="0"/>
                </a:lnTo>
                <a:lnTo>
                  <a:pt x="0" y="3857040"/>
                </a:lnTo>
                <a:lnTo>
                  <a:pt x="4349521" y="3857040"/>
                </a:lnTo>
                <a:lnTo>
                  <a:pt x="8699042" y="3857040"/>
                </a:lnTo>
                <a:lnTo>
                  <a:pt x="8699042" y="0"/>
                </a:lnTo>
                <a:close/>
              </a:path>
            </a:pathLst>
          </a:custGeom>
          <a:solidFill>
            <a:srgbClr val="9b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" name="bg object 20" descr=""/>
          <p:cNvPicPr/>
          <p:nvPr/>
        </p:nvPicPr>
        <p:blipFill>
          <a:blip r:embed="rId6"/>
          <a:stretch/>
        </p:blipFill>
        <p:spPr>
          <a:xfrm>
            <a:off x="3487320" y="5337360"/>
            <a:ext cx="8698680" cy="37836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000" cy="614880"/>
          </a:xfrm>
          <a:prstGeom prst="rect">
            <a:avLst/>
          </a:prstGeom>
          <a:ln w="0">
            <a:noFill/>
          </a:ln>
        </p:spPr>
      </p:pic>
      <p:pic>
        <p:nvPicPr>
          <p:cNvPr id="46" name="bg object 17" descr=""/>
          <p:cNvPicPr/>
          <p:nvPr/>
        </p:nvPicPr>
        <p:blipFill>
          <a:blip r:embed="rId3"/>
          <a:stretch/>
        </p:blipFill>
        <p:spPr>
          <a:xfrm>
            <a:off x="10857240" y="0"/>
            <a:ext cx="1028520" cy="96444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bg object 16" descr=""/>
          <p:cNvPicPr/>
          <p:nvPr/>
        </p:nvPicPr>
        <p:blipFill>
          <a:blip r:embed="rId2"/>
          <a:stretch/>
        </p:blipFill>
        <p:spPr>
          <a:xfrm>
            <a:off x="0" y="6242400"/>
            <a:ext cx="12186000" cy="614880"/>
          </a:xfrm>
          <a:prstGeom prst="rect">
            <a:avLst/>
          </a:prstGeom>
          <a:ln w="0">
            <a:noFill/>
          </a:ln>
        </p:spPr>
      </p:pic>
      <p:pic>
        <p:nvPicPr>
          <p:cNvPr id="86" name="bg object 17" descr=""/>
          <p:cNvPicPr/>
          <p:nvPr/>
        </p:nvPicPr>
        <p:blipFill>
          <a:blip r:embed="rId3"/>
          <a:stretch/>
        </p:blipFill>
        <p:spPr>
          <a:xfrm>
            <a:off x="10857240" y="0"/>
            <a:ext cx="1028520" cy="96444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10200" y="273600"/>
            <a:ext cx="1098360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10200" y="1604520"/>
            <a:ext cx="109836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WWW.REX.COM.PH/" TargetMode="External"/><Relationship Id="rId2" Type="http://schemas.openxmlformats.org/officeDocument/2006/relationships/hyperlink" Target="http://WWW.REX.COM.PH/" TargetMode="External"/><Relationship Id="rId3" Type="http://schemas.openxmlformats.org/officeDocument/2006/relationships/hyperlink" Target="http://WWW.REX.COM.PH/" TargetMode="External"/><Relationship Id="rId4" Type="http://schemas.openxmlformats.org/officeDocument/2006/relationships/hyperlink" Target="http://WWW.REX.COM.PH/" TargetMode="External"/><Relationship Id="rId5" Type="http://schemas.openxmlformats.org/officeDocument/2006/relationships/hyperlink" Target="http://WWW.REX.COM.PH/" TargetMode="External"/><Relationship Id="rId6" Type="http://schemas.openxmlformats.org/officeDocument/2006/relationships/hyperlink" Target="http://WWW.REX.COM.PH/" TargetMode="External"/><Relationship Id="rId7" Type="http://schemas.openxmlformats.org/officeDocument/2006/relationships/hyperlink" Target="http://WWW.REX.COM.PH/" TargetMode="External"/><Relationship Id="rId8" Type="http://schemas.openxmlformats.org/officeDocument/2006/relationships/hyperlink" Target="http://WWW.REX.COM.PH/" TargetMode="External"/><Relationship Id="rId9" Type="http://schemas.openxmlformats.org/officeDocument/2006/relationships/hyperlink" Target="http://WWW.REX.COM.PH/" TargetMode="External"/><Relationship Id="rId10" Type="http://schemas.openxmlformats.org/officeDocument/2006/relationships/hyperlink" Target="http://WWW.REX.COM.PH/" TargetMode="External"/><Relationship Id="rId11" Type="http://schemas.openxmlformats.org/officeDocument/2006/relationships/hyperlink" Target="http://WWW.REX.COM.PH/" TargetMode="External"/><Relationship Id="rId12" Type="http://schemas.openxmlformats.org/officeDocument/2006/relationships/hyperlink" Target="http://WWW.REX.COM.PH/" TargetMode="External"/><Relationship Id="rId1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234320" y="2933640"/>
            <a:ext cx="7136640" cy="129240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ctr">
            <a:noAutofit/>
          </a:bodyPr>
          <a:p>
            <a:pPr marL="936720" indent="-92448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2800" spc="-1" strike="noStrike">
                <a:solidFill>
                  <a:srgbClr val="ffffff"/>
                </a:solidFill>
                <a:latin typeface="Montserrat medium"/>
              </a:rPr>
              <a:t>Using Correct Subject–Verb Agreement</a:t>
            </a:r>
            <a:endParaRPr b="0" lang="en-PH" sz="2800" spc="-1" strike="noStrike">
              <a:latin typeface="Montserrat medium"/>
            </a:endParaRPr>
          </a:p>
          <a:p>
            <a:pPr marL="936720" indent="-92448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2800" spc="-1" strike="noStrike">
                <a:solidFill>
                  <a:srgbClr val="ffffff"/>
                </a:solidFill>
                <a:latin typeface="Montserrat medium"/>
              </a:rPr>
              <a:t>to Compose Clear Sentences</a:t>
            </a:r>
            <a:endParaRPr b="0" lang="en-PH" sz="2800" spc="-1" strike="noStrike"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2"/>
          <p:cNvSpPr/>
          <p:nvPr/>
        </p:nvSpPr>
        <p:spPr>
          <a:xfrm>
            <a:off x="905760" y="1507680"/>
            <a:ext cx="10537200" cy="40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02840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00000"/>
              </a:lnSpc>
              <a:spcBef>
                <a:spcPts val="2500"/>
              </a:spcBef>
              <a:buNone/>
              <a:tabLst>
                <a:tab algn="l" pos="979200"/>
              </a:tabLst>
            </a:pPr>
            <a:r>
              <a:rPr b="0" lang="en-PH" sz="1800" spc="41" strike="noStrike">
                <a:solidFill>
                  <a:srgbClr val="8d281e"/>
                </a:solidFill>
                <a:latin typeface="Lato"/>
                <a:ea typeface="DejaVu Sans"/>
              </a:rPr>
              <a:t>3.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Some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indefinite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pronouns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can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be singular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depending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on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how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they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are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used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sentence.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Look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at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after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of </a:t>
            </a:r>
            <a:r>
              <a:rPr b="1" lang="en-PH" sz="1800" spc="9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phrase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.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If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after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of phrase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singular,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use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If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after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4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of phrase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plural,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use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plural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(eg. some,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all,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most,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any,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none)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None/>
              <a:tabLst>
                <a:tab algn="l" pos="979200"/>
              </a:tabLst>
            </a:pPr>
            <a:endParaRPr b="0" lang="en-PH" sz="1800" spc="-1" strike="noStrike">
              <a:latin typeface="Lato"/>
            </a:endParaRPr>
          </a:p>
          <a:p>
            <a:pPr marL="469800">
              <a:lnSpc>
                <a:spcPct val="100000"/>
              </a:lnSpc>
              <a:buNone/>
              <a:tabLst>
                <a:tab algn="l" pos="97920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lvl="2" marL="902880" indent="-280800">
              <a:lnSpc>
                <a:spcPct val="100000"/>
              </a:lnSpc>
              <a:buClr>
                <a:srgbClr val="000000"/>
              </a:buClr>
              <a:buFont typeface="StarSymbol"/>
              <a:buAutoNum type="alphaUcPeriod"/>
              <a:tabLst>
                <a:tab algn="l" pos="903600"/>
              </a:tabLst>
            </a:pP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Some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sugar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gone.</a:t>
            </a:r>
            <a:endParaRPr b="0" lang="en-PH" sz="1800" spc="-1" strike="noStrike">
              <a:latin typeface="Lato"/>
            </a:endParaRPr>
          </a:p>
          <a:p>
            <a:pPr marL="837720">
              <a:lnSpc>
                <a:spcPct val="100000"/>
              </a:lnSpc>
              <a:spcBef>
                <a:spcPts val="400"/>
              </a:spcBef>
              <a:buNone/>
              <a:tabLst>
                <a:tab algn="l" pos="903600"/>
              </a:tabLst>
            </a:pP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-The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after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23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phrase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24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9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sugar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21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69" strike="noStrike">
                <a:solidFill>
                  <a:srgbClr val="000000"/>
                </a:solidFill>
                <a:latin typeface="Lato"/>
                <a:ea typeface="DejaVu Sans"/>
              </a:rPr>
              <a:t>mass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noun,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which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55" strike="noStrike">
                <a:solidFill>
                  <a:srgbClr val="000000"/>
                </a:solidFill>
                <a:latin typeface="Lato"/>
                <a:ea typeface="DejaVu Sans"/>
              </a:rPr>
              <a:t>has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no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form.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Hence,</a:t>
            </a:r>
            <a:r>
              <a:rPr b="0" lang="en-PH" sz="1800" spc="23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4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requires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Lato"/>
            </a:endParaRPr>
          </a:p>
          <a:p>
            <a:pPr marL="837720">
              <a:lnSpc>
                <a:spcPct val="100000"/>
              </a:lnSpc>
              <a:spcBef>
                <a:spcPts val="26"/>
              </a:spcBef>
              <a:buNone/>
              <a:tabLst>
                <a:tab algn="l" pos="903600"/>
              </a:tabLst>
            </a:pPr>
            <a:endParaRPr b="0" lang="en-PH" sz="1800" spc="-1" strike="noStrike">
              <a:latin typeface="Lato"/>
            </a:endParaRPr>
          </a:p>
          <a:p>
            <a:pPr lvl="2" marL="939960" indent="-280800">
              <a:lnSpc>
                <a:spcPct val="100000"/>
              </a:lnSpc>
              <a:buClr>
                <a:srgbClr val="000000"/>
              </a:buClr>
              <a:buFont typeface="StarSymbol"/>
              <a:buAutoNum type="alphaUcPeriod" startAt="2"/>
              <a:tabLst>
                <a:tab algn="l" pos="940320"/>
              </a:tabLst>
            </a:pP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Some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shirts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are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-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given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residents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barangay.</a:t>
            </a:r>
            <a:endParaRPr b="0" lang="en-PH" sz="1800" spc="-1" strike="noStrike">
              <a:latin typeface="Lato"/>
            </a:endParaRPr>
          </a:p>
          <a:p>
            <a:pPr marL="837720">
              <a:lnSpc>
                <a:spcPct val="100000"/>
              </a:lnSpc>
              <a:spcBef>
                <a:spcPts val="405"/>
              </a:spcBef>
              <a:buNone/>
              <a:tabLst>
                <a:tab algn="l" pos="940320"/>
              </a:tabLst>
            </a:pP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-The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after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23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phrase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23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shirts,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which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form.</a:t>
            </a:r>
            <a:r>
              <a:rPr b="0" lang="en-PH" sz="1800" spc="23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Hence,</a:t>
            </a:r>
            <a:r>
              <a:rPr b="0" lang="en-PH" sz="1800" spc="22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21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21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requires</a:t>
            </a:r>
            <a:r>
              <a:rPr b="0" lang="en-PH" sz="1800" spc="23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-47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61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63" name=""/>
          <p:cNvSpPr txBox="1"/>
          <p:nvPr/>
        </p:nvSpPr>
        <p:spPr>
          <a:xfrm>
            <a:off x="386316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object 2"/>
          <p:cNvSpPr/>
          <p:nvPr/>
        </p:nvSpPr>
        <p:spPr>
          <a:xfrm>
            <a:off x="900000" y="1867680"/>
            <a:ext cx="6840000" cy="30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Put </a:t>
            </a:r>
            <a:r>
              <a:rPr b="0" lang="en-PH" sz="1800" spc="80" strike="noStrike">
                <a:solidFill>
                  <a:srgbClr val="000000"/>
                </a:solidFill>
                <a:latin typeface="Yu Gothic UI"/>
                <a:ea typeface="DejaVu Sans"/>
              </a:rPr>
              <a:t>a </a:t>
            </a:r>
            <a:r>
              <a:rPr b="0" lang="en-PH" sz="1800" spc="26" strike="noStrike">
                <a:solidFill>
                  <a:srgbClr val="000000"/>
                </a:solidFill>
                <a:latin typeface="Yu Gothic UI"/>
                <a:ea typeface="DejaVu Sans"/>
              </a:rPr>
              <a:t>check </a:t>
            </a:r>
            <a:r>
              <a:rPr b="0" lang="en-PH" sz="1800" spc="-106" strike="noStrike">
                <a:solidFill>
                  <a:srgbClr val="000000"/>
                </a:solidFill>
                <a:latin typeface="Yu Gothic UI"/>
                <a:ea typeface="DejaVu Sans"/>
              </a:rPr>
              <a:t>(✓) </a:t>
            </a:r>
            <a:r>
              <a:rPr b="0" lang="en-PH" sz="1800" spc="-55" strike="noStrike">
                <a:solidFill>
                  <a:srgbClr val="000000"/>
                </a:solidFill>
                <a:latin typeface="Yu Gothic UI"/>
                <a:ea typeface="DejaVu Sans"/>
              </a:rPr>
              <a:t>if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underlined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verb </a:t>
            </a:r>
            <a:r>
              <a:rPr b="0" lang="en-PH" sz="1800" spc="29" strike="noStrike">
                <a:solidFill>
                  <a:srgbClr val="000000"/>
                </a:solidFill>
                <a:latin typeface="Yu Gothic UI"/>
                <a:ea typeface="DejaVu Sans"/>
              </a:rPr>
              <a:t>agrees 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with 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in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terms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of</a:t>
            </a:r>
            <a:r>
              <a:rPr b="0" lang="en-PH" sz="1800" spc="-60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number</a:t>
            </a:r>
            <a:r>
              <a:rPr b="0" lang="en-PH" sz="1800" spc="-2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in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Yu Gothic UI"/>
                <a:ea typeface="DejaVu Sans"/>
              </a:rPr>
              <a:t>each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of</a:t>
            </a:r>
            <a:r>
              <a:rPr b="0" lang="en-PH" sz="1800" spc="-60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Yu Gothic UI"/>
                <a:ea typeface="DejaVu Sans"/>
              </a:rPr>
              <a:t>sentences.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If</a:t>
            </a:r>
            <a:r>
              <a:rPr b="0" lang="en-PH" sz="1800" spc="-2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Yu Gothic UI"/>
                <a:ea typeface="DejaVu Sans"/>
              </a:rPr>
              <a:t>sentence</a:t>
            </a:r>
            <a:r>
              <a:rPr b="0" lang="en-PH" sz="1800" spc="2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does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Yu Gothic UI"/>
                <a:ea typeface="DejaVu Sans"/>
              </a:rPr>
              <a:t>not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Yu Gothic UI"/>
                <a:ea typeface="DejaVu Sans"/>
              </a:rPr>
              <a:t>follow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Yu Gothic UI"/>
                <a:ea typeface="DejaVu Sans"/>
              </a:rPr>
              <a:t>correct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 subject–verb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agreement,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write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correct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Yu Gothic UI"/>
                <a:ea typeface="DejaVu Sans"/>
              </a:rPr>
              <a:t>form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Yu Gothic UI"/>
                <a:ea typeface="DejaVu Sans"/>
              </a:rPr>
              <a:t>verb.</a:t>
            </a:r>
            <a:endParaRPr b="0" lang="en-PH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18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_________</a:t>
            </a:r>
            <a:r>
              <a:rPr b="0" lang="en-PH" sz="1800" spc="66" strike="noStrike">
                <a:solidFill>
                  <a:srgbClr val="000000"/>
                </a:solidFill>
                <a:latin typeface="Yu Gothic UI"/>
                <a:ea typeface="DejaVu Sans"/>
              </a:rPr>
              <a:t>1.</a:t>
            </a:r>
            <a:r>
              <a:rPr b="0" lang="en-PH" sz="1800" spc="6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Jewelry</a:t>
            </a:r>
            <a:r>
              <a:rPr b="0" lang="en-PH" sz="1800" spc="4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were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used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Yu Gothic UI"/>
                <a:ea typeface="DejaVu Sans"/>
              </a:rPr>
              <a:t>to</a:t>
            </a:r>
            <a:r>
              <a:rPr b="0" lang="en-PH" sz="1800" spc="-75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spread </a:t>
            </a:r>
            <a:r>
              <a:rPr b="0" lang="en-PH" sz="1800" spc="-480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Christianity.</a:t>
            </a:r>
            <a:endParaRPr b="0" lang="en-PH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1"/>
              </a:spcBef>
              <a:buNone/>
              <a:tabLst>
                <a:tab algn="l" pos="1040760"/>
              </a:tabLst>
            </a:pPr>
            <a:endParaRPr b="0" lang="en-PH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buNone/>
              <a:tabLst>
                <a:tab algn="l" pos="1040760"/>
              </a:tabLst>
            </a:pPr>
            <a:r>
              <a:rPr b="0" lang="en-PH" sz="18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_________</a:t>
            </a:r>
            <a:r>
              <a:rPr b="0" lang="en-PH" sz="1800" spc="66" strike="noStrike">
                <a:solidFill>
                  <a:srgbClr val="000000"/>
                </a:solidFill>
                <a:latin typeface="Yu Gothic UI"/>
                <a:ea typeface="DejaVu Sans"/>
              </a:rPr>
              <a:t>2.</a:t>
            </a:r>
            <a:r>
              <a:rPr b="0" lang="en-PH" sz="1800" spc="6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Talismans</a:t>
            </a:r>
            <a:r>
              <a:rPr b="0" lang="en-PH" sz="1800" spc="4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or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amulets</a:t>
            </a:r>
            <a:r>
              <a:rPr b="0" lang="en-PH" sz="1800" spc="49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were 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replaced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with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crucifixes</a:t>
            </a:r>
            <a:r>
              <a:rPr b="0" lang="en-PH" sz="1800" spc="15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during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Yu Gothic UI"/>
                <a:ea typeface="DejaVu Sans"/>
              </a:rPr>
              <a:t>Spanish 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Yu Gothic UI"/>
                <a:ea typeface="DejaVu Sans"/>
              </a:rPr>
              <a:t>occupation.</a:t>
            </a:r>
            <a:endParaRPr b="0" lang="en-PH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4"/>
              </a:spcBef>
              <a:buNone/>
              <a:tabLst>
                <a:tab algn="l" pos="1040760"/>
              </a:tabLst>
            </a:pPr>
            <a:endParaRPr b="0" lang="en-PH" sz="18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buNone/>
              <a:tabLst>
                <a:tab algn="l" pos="1040760"/>
              </a:tabLst>
            </a:pPr>
            <a:r>
              <a:rPr b="0" lang="en-PH" sz="1800" spc="-1" strike="noStrike"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DejaVu Sans"/>
              </a:rPr>
              <a:t>_________</a:t>
            </a:r>
            <a:r>
              <a:rPr b="0" lang="en-PH" sz="1800" spc="66" strike="noStrike">
                <a:solidFill>
                  <a:srgbClr val="000000"/>
                </a:solidFill>
                <a:latin typeface="Yu Gothic UI"/>
                <a:ea typeface="DejaVu Sans"/>
              </a:rPr>
              <a:t>3.</a:t>
            </a:r>
            <a:r>
              <a:rPr b="0" lang="en-PH" sz="1800" spc="6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Datu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Lapulapu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was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Yu Gothic UI"/>
                <a:ea typeface="DejaVu Sans"/>
              </a:rPr>
              <a:t>victorious</a:t>
            </a:r>
            <a:r>
              <a:rPr b="0" lang="en-PH" sz="1800" spc="-12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Yu Gothic UI"/>
                <a:ea typeface="DejaVu Sans"/>
              </a:rPr>
              <a:t>in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protecting</a:t>
            </a:r>
            <a:r>
              <a:rPr b="0" lang="en-PH" sz="1800" spc="-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Yu Gothic UI"/>
                <a:ea typeface="DejaVu Sans"/>
              </a:rPr>
              <a:t>their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land.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5" name="object 5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ftr"/>
          </p:nvPr>
        </p:nvSpPr>
        <p:spPr>
          <a:xfrm>
            <a:off x="263160" y="6401880"/>
            <a:ext cx="2967840" cy="3982320"/>
          </a:xfrm>
          <a:prstGeom prst="rect">
            <a:avLst/>
          </a:prstGeom>
          <a:noFill/>
          <a:ln w="0">
            <a:noFill/>
          </a:ln>
        </p:spPr>
        <p:txBody>
          <a:bodyPr lIns="0" rIns="0" tIns="5040" bIns="0" anchor="t">
            <a:no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41" strike="noStrike">
                <a:solidFill>
                  <a:srgbClr val="ffffff"/>
                </a:solidFill>
                <a:latin typeface="Verdana"/>
              </a:rPr>
              <a:t>R</a:t>
            </a:r>
            <a:r>
              <a:rPr b="0" lang="en-PH" sz="1800" spc="7" strike="noStrike">
                <a:solidFill>
                  <a:srgbClr val="ffffff"/>
                </a:solidFill>
                <a:latin typeface="Verdana"/>
              </a:rPr>
              <a:t>e</a:t>
            </a:r>
            <a:r>
              <a:rPr b="0" lang="en-PH" sz="1800" spc="-75" strike="noStrike">
                <a:solidFill>
                  <a:srgbClr val="ffffff"/>
                </a:solidFill>
                <a:latin typeface="Verdana"/>
              </a:rPr>
              <a:t>x</a:t>
            </a:r>
            <a:r>
              <a:rPr b="0" lang="en-PH" sz="1800" spc="-160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PH" sz="1800" spc="1" strike="noStrike">
                <a:solidFill>
                  <a:srgbClr val="ffffff"/>
                </a:solidFill>
                <a:latin typeface="Verdana"/>
              </a:rPr>
              <a:t>C</a:t>
            </a:r>
            <a:r>
              <a:rPr b="0" lang="en-PH" sz="1800" spc="75" strike="noStrike">
                <a:solidFill>
                  <a:srgbClr val="ffffff"/>
                </a:solidFill>
                <a:latin typeface="Verdana"/>
              </a:rPr>
              <a:t>u</a:t>
            </a:r>
            <a:r>
              <a:rPr b="0" lang="en-PH" sz="1800" spc="-55" strike="noStrike">
                <a:solidFill>
                  <a:srgbClr val="ffffff"/>
                </a:solidFill>
                <a:latin typeface="Verdana"/>
              </a:rPr>
              <a:t>rr</a:t>
            </a:r>
            <a:r>
              <a:rPr b="0" lang="en-PH" sz="1800" spc="-1" strike="noStrike">
                <a:solidFill>
                  <a:srgbClr val="ffffff"/>
                </a:solidFill>
                <a:latin typeface="Verdana"/>
              </a:rPr>
              <a:t>i</a:t>
            </a:r>
            <a:r>
              <a:rPr b="0" lang="en-PH" sz="1800" spc="94" strike="noStrike">
                <a:solidFill>
                  <a:srgbClr val="ffffff"/>
                </a:solidFill>
                <a:latin typeface="Verdana"/>
              </a:rPr>
              <a:t>c</a:t>
            </a:r>
            <a:r>
              <a:rPr b="0" lang="en-PH" sz="1800" spc="55" strike="noStrike">
                <a:solidFill>
                  <a:srgbClr val="ffffff"/>
                </a:solidFill>
                <a:latin typeface="Verdana"/>
              </a:rPr>
              <a:t>u</a:t>
            </a:r>
            <a:r>
              <a:rPr b="0" lang="en-PH" sz="1800" spc="15" strike="noStrike">
                <a:solidFill>
                  <a:srgbClr val="ffffff"/>
                </a:solidFill>
                <a:latin typeface="Verdana"/>
              </a:rPr>
              <a:t>l</a:t>
            </a:r>
            <a:r>
              <a:rPr b="0" lang="en-PH" sz="1800" spc="75" strike="noStrike">
                <a:solidFill>
                  <a:srgbClr val="ffffff"/>
                </a:solidFill>
                <a:latin typeface="Verdana"/>
              </a:rPr>
              <a:t>u</a:t>
            </a:r>
            <a:r>
              <a:rPr b="0" lang="en-PH" sz="1800" spc="145" strike="noStrike">
                <a:solidFill>
                  <a:srgbClr val="ffffff"/>
                </a:solidFill>
                <a:latin typeface="Verdana"/>
              </a:rPr>
              <a:t>m</a:t>
            </a:r>
            <a:r>
              <a:rPr b="0" lang="en-PH" sz="1800" spc="-157" strike="noStrike">
                <a:solidFill>
                  <a:srgbClr val="ffffff"/>
                </a:solidFill>
                <a:latin typeface="Verdana"/>
              </a:rPr>
              <a:t> </a:t>
            </a:r>
            <a:r>
              <a:rPr b="0" lang="en-PH" sz="1800" spc="41" strike="noStrike">
                <a:solidFill>
                  <a:srgbClr val="ffffff"/>
                </a:solidFill>
                <a:latin typeface="Verdana"/>
              </a:rPr>
              <a:t>R</a:t>
            </a:r>
            <a:r>
              <a:rPr b="0" lang="en-PH" sz="1800" spc="35" strike="noStrike">
                <a:solidFill>
                  <a:srgbClr val="ffffff"/>
                </a:solidFill>
                <a:latin typeface="Verdana"/>
              </a:rPr>
              <a:t>e</a:t>
            </a:r>
            <a:r>
              <a:rPr b="0" lang="en-PH" sz="1800" spc="-46" strike="noStrike">
                <a:solidFill>
                  <a:srgbClr val="ffffff"/>
                </a:solidFill>
                <a:latin typeface="Verdana"/>
              </a:rPr>
              <a:t>s</a:t>
            </a:r>
            <a:r>
              <a:rPr b="0" lang="en-PH" sz="1800" spc="41" strike="noStrike">
                <a:solidFill>
                  <a:srgbClr val="ffffff"/>
                </a:solidFill>
                <a:latin typeface="Verdana"/>
              </a:rPr>
              <a:t>o</a:t>
            </a:r>
            <a:r>
              <a:rPr b="0" lang="en-PH" sz="1800" spc="21" strike="noStrike">
                <a:solidFill>
                  <a:srgbClr val="ffffff"/>
                </a:solidFill>
                <a:latin typeface="Verdana"/>
              </a:rPr>
              <a:t>u</a:t>
            </a:r>
            <a:r>
              <a:rPr b="0" lang="en-PH" sz="1800" spc="-7" strike="noStrike">
                <a:solidFill>
                  <a:srgbClr val="ffffff"/>
                </a:solidFill>
                <a:latin typeface="Verdana"/>
              </a:rPr>
              <a:t>r</a:t>
            </a:r>
            <a:r>
              <a:rPr b="0" lang="en-PH" sz="1800" spc="66" strike="noStrike">
                <a:solidFill>
                  <a:srgbClr val="ffffff"/>
                </a:solidFill>
                <a:latin typeface="Verdana"/>
              </a:rPr>
              <a:t>c</a:t>
            </a:r>
            <a:r>
              <a:rPr b="0" lang="en-PH" sz="1800" spc="21" strike="noStrike">
                <a:solidFill>
                  <a:srgbClr val="ffffff"/>
                </a:solidFill>
                <a:latin typeface="Verdana"/>
              </a:rPr>
              <a:t>e</a:t>
            </a:r>
            <a:endParaRPr b="0" lang="en-PH" sz="1800" spc="-1" strike="noStrike">
              <a:latin typeface="Times New Roman"/>
            </a:endParaRPr>
          </a:p>
        </p:txBody>
      </p:sp>
      <p:sp>
        <p:nvSpPr>
          <p:cNvPr id="167" name="object 3"/>
          <p:cNvSpPr/>
          <p:nvPr/>
        </p:nvSpPr>
        <p:spPr>
          <a:xfrm>
            <a:off x="8457480" y="1800000"/>
            <a:ext cx="1622520" cy="14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7080" bIns="0" anchor="t">
            <a:spAutoFit/>
          </a:bodyPr>
          <a:p>
            <a:pPr marL="12600">
              <a:lnSpc>
                <a:spcPct val="100000"/>
              </a:lnSpc>
              <a:spcBef>
                <a:spcPts val="1001"/>
              </a:spcBef>
              <a:buNone/>
            </a:pPr>
            <a:r>
              <a:rPr b="0" lang="en-PH" sz="1800" spc="29" strike="noStrike">
                <a:solidFill>
                  <a:srgbClr val="000000"/>
                </a:solidFill>
                <a:latin typeface="Yu Gothic UI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 marL="266040" indent="-254160">
              <a:lnSpc>
                <a:spcPts val="1984"/>
              </a:lnSpc>
              <a:spcBef>
                <a:spcPts val="901"/>
              </a:spcBef>
              <a:buClr>
                <a:srgbClr val="000000"/>
              </a:buClr>
              <a:buFont typeface="StarSymbol"/>
              <a:buAutoNum type="arabicPeriod"/>
              <a:tabLst>
                <a:tab algn="l" pos="266760"/>
              </a:tabLst>
            </a:pPr>
            <a:r>
              <a:rPr b="0" lang="en-PH" sz="1800" spc="66" strike="noStrike">
                <a:solidFill>
                  <a:srgbClr val="000000"/>
                </a:solidFill>
                <a:latin typeface="Yu Gothic UI"/>
                <a:ea typeface="DejaVu Sans"/>
              </a:rPr>
              <a:t>was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Yu Gothic UI"/>
                <a:ea typeface="DejaVu Sans"/>
              </a:rPr>
              <a:t>used</a:t>
            </a:r>
            <a:endParaRPr b="0" lang="en-PH" sz="1800" spc="-1" strike="noStrike">
              <a:latin typeface="Arial"/>
            </a:endParaRPr>
          </a:p>
          <a:p>
            <a:pPr marL="266040" indent="-254160">
              <a:lnSpc>
                <a:spcPts val="1811"/>
              </a:lnSpc>
              <a:buClr>
                <a:srgbClr val="000000"/>
              </a:buClr>
              <a:buFont typeface="StarSymbol"/>
              <a:buAutoNum type="arabicPeriod"/>
              <a:tabLst>
                <a:tab algn="l" pos="266760"/>
              </a:tabLst>
            </a:pPr>
            <a:r>
              <a:rPr b="0" lang="en-PH" sz="1800" spc="66" strike="noStrike">
                <a:solidFill>
                  <a:srgbClr val="000000"/>
                </a:solidFill>
                <a:latin typeface="Yu Gothic UI"/>
                <a:ea typeface="DejaVu Sans"/>
              </a:rPr>
              <a:t>was</a:t>
            </a:r>
            <a:r>
              <a:rPr b="0" lang="en-PH" sz="1800" spc="-72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replaced</a:t>
            </a:r>
            <a:endParaRPr b="0" lang="en-PH" sz="1800" spc="-1" strike="noStrike">
              <a:latin typeface="Arial"/>
            </a:endParaRPr>
          </a:p>
          <a:p>
            <a:pPr marL="12600">
              <a:lnSpc>
                <a:spcPts val="1984"/>
              </a:lnSpc>
              <a:buNone/>
              <a:tabLst>
                <a:tab algn="l" pos="266760"/>
              </a:tabLst>
            </a:pPr>
            <a:r>
              <a:rPr b="0" lang="en-PH" sz="1800" spc="60" strike="noStrike">
                <a:solidFill>
                  <a:srgbClr val="000000"/>
                </a:solidFill>
                <a:latin typeface="Yu Gothic UI"/>
                <a:ea typeface="DejaVu Sans"/>
              </a:rPr>
              <a:t>3.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46" strike="noStrike">
                <a:solidFill>
                  <a:srgbClr val="000000"/>
                </a:solidFill>
                <a:latin typeface="Yu Gothic UI"/>
                <a:ea typeface="DejaVu Sans"/>
              </a:rPr>
              <a:t>✓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bject 2" descr=""/>
          <p:cNvPicPr/>
          <p:nvPr/>
        </p:nvPicPr>
        <p:blipFill>
          <a:blip r:embed="rId1"/>
          <a:stretch/>
        </p:blipFill>
        <p:spPr>
          <a:xfrm>
            <a:off x="2755800" y="1513080"/>
            <a:ext cx="6610320" cy="337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62160" y="511920"/>
            <a:ext cx="9766800" cy="1218960"/>
          </a:xfrm>
          <a:prstGeom prst="rect">
            <a:avLst/>
          </a:prstGeom>
          <a:noFill/>
          <a:ln w="0">
            <a:noFill/>
          </a:ln>
        </p:spPr>
        <p:txBody>
          <a:bodyPr lIns="0" rIns="0" tIns="74160" bIns="0" anchor="t">
            <a:noAutofit/>
          </a:bodyPr>
          <a:p>
            <a:pPr marL="12600">
              <a:lnSpc>
                <a:spcPts val="3889"/>
              </a:lnSpc>
              <a:spcBef>
                <a:spcPts val="584"/>
              </a:spcBef>
              <a:buNone/>
            </a:pP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Using</a:t>
            </a:r>
            <a:r>
              <a:rPr b="0" lang="en-PH" sz="3600" spc="-29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26" strike="noStrike">
                <a:solidFill>
                  <a:srgbClr val="000000"/>
                </a:solidFill>
                <a:latin typeface="Verdana"/>
              </a:rPr>
              <a:t>Correct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1" strike="noStrike">
                <a:solidFill>
                  <a:srgbClr val="000000"/>
                </a:solidFill>
                <a:latin typeface="Verdana"/>
              </a:rPr>
              <a:t>Subject–Verb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Agreement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41" strike="noStrike">
                <a:solidFill>
                  <a:srgbClr val="000000"/>
                </a:solidFill>
                <a:latin typeface="Verdana"/>
              </a:rPr>
              <a:t>to </a:t>
            </a:r>
            <a:r>
              <a:rPr b="0" lang="en-PH" sz="3600" spc="-12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7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object 3"/>
          <p:cNvSpPr/>
          <p:nvPr/>
        </p:nvSpPr>
        <p:spPr>
          <a:xfrm flipH="1">
            <a:off x="899280" y="2215440"/>
            <a:ext cx="10439640" cy="206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50720" algn="just">
              <a:lnSpc>
                <a:spcPct val="15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One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important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elements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delivering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clear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and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coherent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55" strike="noStrike">
                <a:solidFill>
                  <a:srgbClr val="000000"/>
                </a:solidFill>
                <a:latin typeface="Lato"/>
                <a:ea typeface="DejaVu Sans"/>
              </a:rPr>
              <a:t>messages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making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sure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that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sentences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agrees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with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writing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sentences,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must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agree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with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in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terms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number.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When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singular,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use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which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formed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by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adding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-s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-es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 </a:t>
            </a:r>
            <a:r>
              <a:rPr b="0" lang="en-PH" sz="1800" spc="-7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When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plural,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use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writing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verbs,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you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0" strike="noStrike">
                <a:solidFill>
                  <a:srgbClr val="000000"/>
                </a:solidFill>
                <a:latin typeface="Lato"/>
                <a:ea typeface="DejaVu Sans"/>
              </a:rPr>
              <a:t>do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not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add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-s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-es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6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4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bject 2"/>
          <p:cNvSpPr/>
          <p:nvPr/>
        </p:nvSpPr>
        <p:spPr>
          <a:xfrm>
            <a:off x="833400" y="1448640"/>
            <a:ext cx="9891360" cy="132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1280" bIns="0" anchor="t">
            <a:spAutoFit/>
          </a:bodyPr>
          <a:p>
            <a:pPr algn="ctr">
              <a:lnSpc>
                <a:spcPct val="100000"/>
              </a:lnSpc>
              <a:spcBef>
                <a:spcPts val="561"/>
              </a:spcBef>
              <a:buNone/>
            </a:pPr>
            <a:endParaRPr b="0" lang="en-PH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80"/>
              </a:spcBef>
              <a:buNone/>
            </a:pPr>
            <a:r>
              <a:rPr b="0" lang="en-PH" sz="1800" spc="55" strike="noStrike">
                <a:solidFill>
                  <a:srgbClr val="9b0000"/>
                </a:solidFill>
                <a:latin typeface="Lato"/>
                <a:ea typeface="DejaVu Sans"/>
              </a:rPr>
              <a:t>1.</a:t>
            </a:r>
            <a:r>
              <a:rPr b="0" lang="en-PH" sz="1800" spc="-12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  <a:ea typeface="DejaVu Sans"/>
              </a:rPr>
              <a:t>Singular</a:t>
            </a:r>
            <a:r>
              <a:rPr b="0" lang="en-PH" sz="1800" spc="-12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9b0000"/>
                </a:solidFill>
                <a:latin typeface="Lato"/>
                <a:ea typeface="DejaVu Sans"/>
              </a:rPr>
              <a:t>Subjects</a:t>
            </a:r>
            <a:endParaRPr b="0" lang="en-PH" sz="1800" spc="-1" strike="noStrike">
              <a:latin typeface="Arial"/>
            </a:endParaRPr>
          </a:p>
          <a:p>
            <a:pPr marL="780480">
              <a:lnSpc>
                <a:spcPct val="100000"/>
              </a:lnSpc>
              <a:spcBef>
                <a:spcPts val="400"/>
              </a:spcBef>
              <a:buNone/>
            </a:pP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requires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whereas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subject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requires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verb.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object 7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1" name="object 3"/>
          <p:cNvSpPr/>
          <p:nvPr/>
        </p:nvSpPr>
        <p:spPr>
          <a:xfrm>
            <a:off x="833400" y="2891880"/>
            <a:ext cx="1326240" cy="2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b="0" lang="en-PH" sz="1800" spc="46" strike="noStrike">
                <a:solidFill>
                  <a:srgbClr val="000000"/>
                </a:solidFill>
                <a:latin typeface="Yu Gothic UI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object 4"/>
          <p:cNvSpPr/>
          <p:nvPr/>
        </p:nvSpPr>
        <p:spPr>
          <a:xfrm>
            <a:off x="1613520" y="3178800"/>
            <a:ext cx="63064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4480" bIns="0" anchor="t">
            <a:spAutoFit/>
          </a:bodyPr>
          <a:p>
            <a:pPr marL="292680" indent="-28080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2934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Macy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wants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surprise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her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dad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birthday.</a:t>
            </a:r>
            <a:endParaRPr b="0" lang="en-PH" sz="1800" spc="-1" strike="noStrike">
              <a:latin typeface="Lato"/>
            </a:endParaRPr>
          </a:p>
          <a:p>
            <a:pPr marL="292680" indent="-280800">
              <a:lnSpc>
                <a:spcPct val="100000"/>
              </a:lnSpc>
              <a:spcBef>
                <a:spcPts val="794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2934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They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organizing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party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their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dad.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3" name="object 5"/>
          <p:cNvSpPr/>
          <p:nvPr/>
        </p:nvSpPr>
        <p:spPr>
          <a:xfrm>
            <a:off x="540000" y="4133880"/>
            <a:ext cx="10800000" cy="17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3360" bIns="0" anchor="t">
            <a:spAutoFit/>
          </a:bodyPr>
          <a:p>
            <a:pPr marL="266040" indent="-254160">
              <a:lnSpc>
                <a:spcPct val="100000"/>
              </a:lnSpc>
              <a:spcBef>
                <a:spcPts val="499"/>
              </a:spcBef>
              <a:buClr>
                <a:srgbClr val="9b0000"/>
              </a:buClr>
              <a:buFont typeface="StarSymbol"/>
              <a:buAutoNum type="arabicPeriod"/>
              <a:tabLst>
                <a:tab algn="l" pos="266760"/>
              </a:tabLst>
            </a:pPr>
            <a:r>
              <a:rPr b="0" lang="en-PH" sz="1800" spc="-26" strike="noStrike">
                <a:solidFill>
                  <a:srgbClr val="9b0000"/>
                </a:solidFill>
                <a:latin typeface="Yu Gothic UI"/>
                <a:ea typeface="DejaVu Sans"/>
              </a:rPr>
              <a:t>2. Compound</a:t>
            </a:r>
            <a:r>
              <a:rPr b="0" lang="en-PH" sz="1800" spc="-12" strike="noStrike">
                <a:solidFill>
                  <a:srgbClr val="9b0000"/>
                </a:solidFill>
                <a:latin typeface="Yu Gothic UI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9b0000"/>
                </a:solidFill>
                <a:latin typeface="Yu Gothic UI"/>
                <a:ea typeface="DejaVu Sans"/>
              </a:rPr>
              <a:t>Subjects</a:t>
            </a:r>
            <a:r>
              <a:rPr b="0" lang="en-PH" sz="1800" spc="-7" strike="noStrike">
                <a:solidFill>
                  <a:srgbClr val="9b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9b0000"/>
                </a:solidFill>
                <a:latin typeface="Yu Gothic UI"/>
                <a:ea typeface="DejaVu Sans"/>
              </a:rPr>
              <a:t>Joined</a:t>
            </a:r>
            <a:r>
              <a:rPr b="0" lang="en-PH" sz="1800" spc="-1" strike="noStrike">
                <a:solidFill>
                  <a:srgbClr val="9b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9b0000"/>
                </a:solidFill>
                <a:latin typeface="Yu Gothic UI"/>
                <a:ea typeface="DejaVu Sans"/>
              </a:rPr>
              <a:t>by</a:t>
            </a:r>
            <a:r>
              <a:rPr b="0" lang="en-PH" sz="1800" spc="-1" strike="noStrike">
                <a:solidFill>
                  <a:srgbClr val="9b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9b0000"/>
                </a:solidFill>
                <a:uFill>
                  <a:solidFill>
                    <a:srgbClr val="9b0000"/>
                  </a:solidFill>
                </a:uFill>
                <a:latin typeface="Yu Gothic UI"/>
                <a:ea typeface="DejaVu Sans"/>
              </a:rPr>
              <a:t>and</a:t>
            </a:r>
            <a:endParaRPr b="0" lang="en-PH" sz="1800" spc="-1" strike="noStrike">
              <a:latin typeface="Arial"/>
            </a:endParaRPr>
          </a:p>
          <a:p>
            <a:pPr marL="715680">
              <a:lnSpc>
                <a:spcPct val="100000"/>
              </a:lnSpc>
              <a:spcBef>
                <a:spcPts val="400"/>
              </a:spcBef>
              <a:buNone/>
              <a:tabLst>
                <a:tab algn="l" pos="266760"/>
              </a:tabLst>
            </a:pPr>
            <a:r>
              <a:rPr b="0" lang="en-PH" sz="1800" spc="-21" strike="noStrike">
                <a:solidFill>
                  <a:srgbClr val="000000"/>
                </a:solidFill>
                <a:latin typeface="Yu Gothic UI"/>
                <a:ea typeface="DejaVu Sans"/>
              </a:rPr>
              <a:t>If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Yu Gothic UI"/>
                <a:ea typeface="DejaVu Sans"/>
              </a:rPr>
              <a:t>a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Yu Gothic UI"/>
                <a:ea typeface="DejaVu Sans"/>
              </a:rPr>
              <a:t>compound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subject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(consisting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0" strike="noStrike">
                <a:solidFill>
                  <a:srgbClr val="000000"/>
                </a:solidFill>
                <a:latin typeface="Yu Gothic UI"/>
                <a:ea typeface="DejaVu Sans"/>
              </a:rPr>
              <a:t>two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nouns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Yu Gothic UI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Yu Gothic UI"/>
                <a:ea typeface="DejaVu Sans"/>
              </a:rPr>
              <a:t>pronouns)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Yu Gothic UI"/>
                <a:ea typeface="DejaVu Sans"/>
              </a:rPr>
              <a:t>is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Yu Gothic UI"/>
                <a:ea typeface="DejaVu Sans"/>
              </a:rPr>
              <a:t>joined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Yu Gothic UI"/>
                <a:ea typeface="DejaVu Sans"/>
              </a:rPr>
              <a:t>by</a:t>
            </a:r>
            <a:r>
              <a:rPr b="0" lang="en-PH" sz="1800" spc="2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Black"/>
                <a:ea typeface="DejaVu Sans"/>
              </a:rPr>
              <a:t>and</a:t>
            </a: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,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Yu Gothic UI"/>
                <a:ea typeface="DejaVu Sans"/>
              </a:rPr>
              <a:t>use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Yu Gothic UI"/>
                <a:ea typeface="DejaVu Sans"/>
              </a:rPr>
              <a:t>a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plural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Yu Gothic UI"/>
                <a:ea typeface="DejaVu Sans"/>
              </a:rPr>
              <a:t>verb.</a:t>
            </a:r>
            <a:endParaRPr b="0" lang="en-PH" sz="18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160"/>
              </a:spcBef>
              <a:buNone/>
              <a:tabLst>
                <a:tab algn="l" pos="26676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Yu Gothic UI"/>
                <a:ea typeface="DejaVu Sans"/>
              </a:rPr>
              <a:t>	</a:t>
            </a:r>
            <a:r>
              <a:rPr b="0" lang="en-PH" sz="1800" spc="46" strike="noStrike">
                <a:solidFill>
                  <a:srgbClr val="000000"/>
                </a:solidFill>
                <a:latin typeface="Yu Gothic UI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72200"/>
              </a:tabLst>
            </a:pP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A. The city 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mayor</a:t>
            </a:r>
            <a:r>
              <a:rPr b="0" lang="en-PH" sz="1800" spc="7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and the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barangay captains</a:t>
            </a:r>
            <a:r>
              <a:rPr b="0" lang="en-PH" sz="1800" spc="69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3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Yu Gothic UI"/>
                <a:ea typeface="DejaVu Sans"/>
              </a:rPr>
              <a:t>attend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flag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ceremony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Yu Gothic UI"/>
                <a:ea typeface="DejaVu Sans"/>
              </a:rPr>
              <a:t>every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Yu Gothic UI"/>
                <a:ea typeface="DejaVu Sans"/>
              </a:rPr>
              <a:t>morning.</a:t>
            </a:r>
            <a:endParaRPr b="0" lang="en-PH" sz="18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750600"/>
              </a:tabLst>
            </a:pP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B. Mary</a:t>
            </a:r>
            <a:r>
              <a:rPr b="0" lang="en-PH" sz="1800" spc="1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Arial Black"/>
                <a:ea typeface="DejaVu Sans"/>
              </a:rPr>
              <a:t>and </a:t>
            </a:r>
            <a:r>
              <a:rPr b="0" lang="en-PH" sz="1800" spc="-1" strike="noStrike">
                <a:solidFill>
                  <a:srgbClr val="000000"/>
                </a:solidFill>
                <a:latin typeface="Arial Black"/>
                <a:ea typeface="DejaVu Sans"/>
              </a:rPr>
              <a:t>I</a:t>
            </a:r>
            <a:r>
              <a:rPr b="0" lang="en-PH" sz="1800" spc="7" strike="noStrike">
                <a:solidFill>
                  <a:srgbClr val="000000"/>
                </a:solidFill>
                <a:latin typeface="Arial Black"/>
                <a:ea typeface="DejaVu Sans"/>
              </a:rPr>
              <a:t> </a:t>
            </a:r>
            <a:r>
              <a:rPr b="0" lang="en-PH" sz="18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Yu Gothic UI"/>
                <a:ea typeface="DejaVu Sans"/>
              </a:rPr>
              <a:t>cook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Yu Gothic UI"/>
                <a:ea typeface="DejaVu Sans"/>
              </a:rPr>
              <a:t>nutritious</a:t>
            </a:r>
            <a:r>
              <a:rPr b="0" lang="en-PH" sz="1800" spc="7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Yu Gothic UI"/>
                <a:ea typeface="DejaVu Sans"/>
              </a:rPr>
              <a:t>food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Yu Gothic UI"/>
                <a:ea typeface="DejaVu Sans"/>
              </a:rPr>
              <a:t>for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Yu Gothic UI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Yu Gothic UI"/>
                <a:ea typeface="DejaVu Sans"/>
              </a:rPr>
              <a:t>children</a:t>
            </a:r>
            <a:r>
              <a:rPr b="0" lang="en-PH" sz="1800" spc="1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Yu Gothic UI"/>
                <a:ea typeface="DejaVu Sans"/>
              </a:rPr>
              <a:t>every</a:t>
            </a:r>
            <a:r>
              <a:rPr b="0" lang="en-PH" sz="1800" spc="9" strike="noStrike">
                <a:solidFill>
                  <a:srgbClr val="000000"/>
                </a:solidFill>
                <a:latin typeface="Yu Gothic UI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Yu Gothic UI"/>
                <a:ea typeface="DejaVu Sans"/>
              </a:rPr>
              <a:t>day.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1147968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Using</a:t>
            </a:r>
            <a:r>
              <a:rPr b="0" lang="en-PH" sz="3600" spc="-29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26" strike="noStrike">
                <a:solidFill>
                  <a:srgbClr val="000000"/>
                </a:solidFill>
                <a:latin typeface="Verdana"/>
              </a:rPr>
              <a:t>Correct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1" strike="noStrike">
                <a:solidFill>
                  <a:srgbClr val="000000"/>
                </a:solidFill>
                <a:latin typeface="Verdana"/>
              </a:rPr>
              <a:t>Subject–Verb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Agreement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41" strike="noStrike">
                <a:solidFill>
                  <a:srgbClr val="000000"/>
                </a:solidFill>
                <a:latin typeface="Verdana"/>
              </a:rPr>
              <a:t>to </a:t>
            </a:r>
            <a:r>
              <a:rPr b="0" lang="en-PH" sz="3600" spc="-12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bject 2"/>
          <p:cNvSpPr/>
          <p:nvPr/>
        </p:nvSpPr>
        <p:spPr>
          <a:xfrm>
            <a:off x="797760" y="1507680"/>
            <a:ext cx="10643760" cy="30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10840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310840">
              <a:lnSpc>
                <a:spcPct val="100000"/>
              </a:lnSpc>
              <a:spcBef>
                <a:spcPts val="6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66040" indent="-254160">
              <a:lnSpc>
                <a:spcPct val="100000"/>
              </a:lnSpc>
              <a:buClr>
                <a:srgbClr val="9b0000"/>
              </a:buClr>
              <a:buFont typeface="StarSymbol"/>
              <a:buAutoNum type="arabicPeriod" startAt="3"/>
              <a:tabLst>
                <a:tab algn="l" pos="266760"/>
              </a:tabLst>
            </a:pPr>
            <a:r>
              <a:rPr b="0" lang="en-PH" sz="1800" spc="-26" strike="noStrike">
                <a:solidFill>
                  <a:srgbClr val="9b0000"/>
                </a:solidFill>
                <a:latin typeface="Lato"/>
                <a:ea typeface="DejaVu Sans"/>
              </a:rPr>
              <a:t>Compound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9b0000"/>
                </a:solidFill>
                <a:latin typeface="Lato"/>
                <a:ea typeface="DejaVu Sans"/>
              </a:rPr>
              <a:t>Subjects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Referring </a:t>
            </a:r>
            <a:r>
              <a:rPr b="0" lang="en-PH" sz="1800" spc="46" strike="noStrike">
                <a:solidFill>
                  <a:srgbClr val="9b0000"/>
                </a:solidFill>
                <a:latin typeface="Lato"/>
                <a:ea typeface="DejaVu Sans"/>
              </a:rPr>
              <a:t>To</a:t>
            </a:r>
            <a:r>
              <a:rPr b="0" lang="en-PH" sz="1800" spc="-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9b0000"/>
                </a:solidFill>
                <a:latin typeface="Lato"/>
                <a:ea typeface="DejaVu Sans"/>
              </a:rPr>
              <a:t>Different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9b0000"/>
                </a:solidFill>
                <a:latin typeface="Lato"/>
                <a:ea typeface="DejaVu Sans"/>
              </a:rPr>
              <a:t>Persons</a:t>
            </a:r>
            <a:r>
              <a:rPr b="0" lang="en-PH" sz="1800" spc="9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9b0000"/>
                </a:solidFill>
                <a:latin typeface="Lato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9b0000"/>
                </a:solidFill>
                <a:latin typeface="Lato"/>
                <a:ea typeface="DejaVu Sans"/>
              </a:rPr>
              <a:t>Things</a:t>
            </a:r>
            <a:endParaRPr b="0" lang="en-PH" sz="1800" spc="-1" strike="noStrike">
              <a:latin typeface="Lato"/>
            </a:endParaRPr>
          </a:p>
          <a:p>
            <a:pPr marL="469800" indent="503640" algn="just">
              <a:lnSpc>
                <a:spcPct val="100000"/>
              </a:lnSpc>
              <a:spcBef>
                <a:spcPts val="1304"/>
              </a:spcBef>
              <a:buNone/>
              <a:tabLst>
                <a:tab algn="l" pos="0"/>
              </a:tabLst>
            </a:pPr>
            <a:r>
              <a:rPr b="0" lang="en-PH" sz="1800" spc="75" strike="noStrike">
                <a:solidFill>
                  <a:srgbClr val="000000"/>
                </a:solidFill>
                <a:latin typeface="Lato"/>
                <a:ea typeface="DejaVu Sans"/>
              </a:rPr>
              <a:t>Use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plural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if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compound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subjects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joined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by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and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0" strike="noStrike">
                <a:solidFill>
                  <a:srgbClr val="000000"/>
                </a:solidFill>
                <a:latin typeface="Lato"/>
                <a:ea typeface="DejaVu Sans"/>
              </a:rPr>
              <a:t>do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not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refer </a:t>
            </a:r>
            <a:r>
              <a:rPr b="0" lang="en-PH" sz="1800" spc="-86" strike="noStrike">
                <a:solidFill>
                  <a:srgbClr val="000000"/>
                </a:solidFill>
                <a:latin typeface="Lato"/>
                <a:ea typeface="DejaVu Sans"/>
              </a:rPr>
              <a:t>to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same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person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thing.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One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way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7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know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if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refers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324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different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persons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things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33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check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whether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article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other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determiners,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such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00" strike="noStrike">
                <a:solidFill>
                  <a:srgbClr val="000000"/>
                </a:solidFill>
                <a:latin typeface="Lato"/>
                <a:ea typeface="DejaVu Sans"/>
              </a:rPr>
              <a:t>as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my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her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his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our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their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used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before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each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noun.</a:t>
            </a:r>
            <a:endParaRPr b="0" lang="en-PH" sz="1800" spc="-1" strike="noStrike">
              <a:latin typeface="Lato"/>
            </a:endParaRPr>
          </a:p>
          <a:p>
            <a:pPr marL="469800" indent="503640">
              <a:lnSpc>
                <a:spcPct val="100000"/>
              </a:lnSpc>
              <a:spcBef>
                <a:spcPts val="85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None/>
              <a:tabLst>
                <a:tab algn="l" pos="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lvl="1" marL="775440" indent="-284400">
              <a:lnSpc>
                <a:spcPct val="100000"/>
              </a:lnSpc>
              <a:buClr>
                <a:srgbClr val="000000"/>
              </a:buClr>
              <a:buFont typeface="Yu Gothic UI"/>
              <a:buAutoNum type="alphaUcPeriod"/>
              <a:tabLst>
                <a:tab algn="l" pos="775800"/>
              </a:tabLst>
            </a:pP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1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owner</a:t>
            </a:r>
            <a:r>
              <a:rPr b="1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1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1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company</a:t>
            </a:r>
            <a:r>
              <a:rPr b="1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and</a:t>
            </a:r>
            <a:r>
              <a:rPr b="1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1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department</a:t>
            </a:r>
            <a:r>
              <a:rPr b="1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heads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are</a:t>
            </a:r>
            <a:r>
              <a:rPr b="0" lang="en-PH" sz="1800" spc="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-2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signing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memorandum.</a:t>
            </a:r>
            <a:endParaRPr b="0" lang="en-PH" sz="1800" spc="-1" strike="noStrike">
              <a:latin typeface="Lato"/>
            </a:endParaRPr>
          </a:p>
          <a:p>
            <a:pPr lvl="1" marL="771480" indent="-2808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772200"/>
              </a:tabLst>
            </a:pP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jeepney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drivers and</a:t>
            </a:r>
            <a:r>
              <a:rPr b="1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bus operators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were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transport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strike.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37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object 2"/>
          <p:cNvSpPr/>
          <p:nvPr/>
        </p:nvSpPr>
        <p:spPr>
          <a:xfrm>
            <a:off x="797760" y="1507680"/>
            <a:ext cx="10542960" cy="322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66040" indent="-254160">
              <a:lnSpc>
                <a:spcPct val="100000"/>
              </a:lnSpc>
              <a:buClr>
                <a:srgbClr val="9b0000"/>
              </a:buClr>
              <a:buFont typeface="StarSymbol"/>
              <a:buAutoNum type="arabicPeriod" startAt="4"/>
              <a:tabLst>
                <a:tab algn="l" pos="266760"/>
              </a:tabLst>
            </a:pPr>
            <a:r>
              <a:rPr b="0" lang="en-PH" sz="1800" spc="-26" strike="noStrike">
                <a:solidFill>
                  <a:srgbClr val="9b0000"/>
                </a:solidFill>
                <a:latin typeface="Lato"/>
                <a:ea typeface="DejaVu Sans"/>
              </a:rPr>
              <a:t>Compound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9b0000"/>
                </a:solidFill>
                <a:latin typeface="Lato"/>
                <a:ea typeface="DejaVu Sans"/>
              </a:rPr>
              <a:t>Subjects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Referring </a:t>
            </a:r>
            <a:r>
              <a:rPr b="0" lang="en-PH" sz="1800" spc="46" strike="noStrike">
                <a:solidFill>
                  <a:srgbClr val="9b0000"/>
                </a:solidFill>
                <a:latin typeface="Lato"/>
                <a:ea typeface="DejaVu Sans"/>
              </a:rPr>
              <a:t>To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55" strike="noStrike">
                <a:solidFill>
                  <a:srgbClr val="9b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69" strike="noStrike">
                <a:solidFill>
                  <a:srgbClr val="9b0000"/>
                </a:solidFill>
                <a:latin typeface="Lato"/>
                <a:ea typeface="DejaVu Sans"/>
              </a:rPr>
              <a:t>Same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9b0000"/>
                </a:solidFill>
                <a:latin typeface="Lato"/>
                <a:ea typeface="DejaVu Sans"/>
              </a:rPr>
              <a:t>Person</a:t>
            </a:r>
            <a:r>
              <a:rPr b="0" lang="en-PH" sz="1800" spc="-12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9b0000"/>
                </a:solidFill>
                <a:latin typeface="Lato"/>
                <a:ea typeface="DejaVu Sans"/>
              </a:rPr>
              <a:t>or</a:t>
            </a:r>
            <a:r>
              <a:rPr b="0" lang="en-PH" sz="1800" spc="9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Thing</a:t>
            </a:r>
            <a:endParaRPr b="0" lang="en-PH" sz="1800" spc="-1" strike="noStrike">
              <a:latin typeface="Lato"/>
            </a:endParaRPr>
          </a:p>
          <a:p>
            <a:pPr marL="12600" indent="7678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75" strike="noStrike">
                <a:solidFill>
                  <a:srgbClr val="000000"/>
                </a:solidFill>
                <a:latin typeface="Lato"/>
                <a:ea typeface="DejaVu Sans"/>
              </a:rPr>
              <a:t>Use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if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compound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joined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by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and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refers </a:t>
            </a:r>
            <a:r>
              <a:rPr b="0" lang="en-PH" sz="1800" spc="-86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same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person.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This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rule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 </a:t>
            </a:r>
            <a:r>
              <a:rPr b="0" lang="en-PH" sz="1800" spc="-47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usually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applied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when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referred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holds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several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roles.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this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case,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article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other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determiners,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such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00" strike="noStrike">
                <a:solidFill>
                  <a:srgbClr val="000000"/>
                </a:solidFill>
                <a:latin typeface="Lato"/>
                <a:ea typeface="DejaVu Sans"/>
              </a:rPr>
              <a:t>as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her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his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our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my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their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before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noun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are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used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only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once.</a:t>
            </a:r>
            <a:endParaRPr b="0" lang="en-PH" sz="1800" spc="-1" strike="noStrike">
              <a:latin typeface="Lato"/>
            </a:endParaRPr>
          </a:p>
          <a:p>
            <a:pPr marL="12600" indent="767880">
              <a:lnSpc>
                <a:spcPct val="100000"/>
              </a:lnSpc>
              <a:spcBef>
                <a:spcPts val="51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lvl="1" marL="12600" indent="511200">
              <a:lnSpc>
                <a:spcPct val="100000"/>
              </a:lnSpc>
              <a:spcBef>
                <a:spcPts val="490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805320"/>
              </a:tabLst>
            </a:pP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The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president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and commander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chief</a:t>
            </a:r>
            <a:r>
              <a:rPr b="0" lang="en-PH" sz="1800" spc="6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addresses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Filipinos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his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State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 </a:t>
            </a:r>
            <a:r>
              <a:rPr b="0" lang="en-PH" sz="1800" spc="-47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Nation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Address.</a:t>
            </a:r>
            <a:endParaRPr b="0" lang="en-PH" sz="1800" spc="-1" strike="noStrike">
              <a:latin typeface="Lato"/>
            </a:endParaRPr>
          </a:p>
          <a:p>
            <a:pPr lvl="1" marL="804600" indent="-281160">
              <a:lnSpc>
                <a:spcPct val="100000"/>
              </a:lnSpc>
              <a:buClr>
                <a:srgbClr val="000000"/>
              </a:buClr>
              <a:buFont typeface="Yu Gothic UI"/>
              <a:buAutoNum type="alphaUcPeriod"/>
              <a:tabLst>
                <a:tab algn="l" pos="805320"/>
              </a:tabLst>
            </a:pP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My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source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strength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and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protector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God.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1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2"/>
          <p:cNvSpPr/>
          <p:nvPr/>
        </p:nvSpPr>
        <p:spPr>
          <a:xfrm>
            <a:off x="833400" y="1507680"/>
            <a:ext cx="10545480" cy="39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67480" indent="-255240">
              <a:lnSpc>
                <a:spcPct val="100000"/>
              </a:lnSpc>
              <a:spcBef>
                <a:spcPts val="2191"/>
              </a:spcBef>
              <a:buClr>
                <a:srgbClr val="9b0000"/>
              </a:buClr>
              <a:buFont typeface="StarSymbol"/>
              <a:buAutoNum type="arabicPeriod" startAt="5"/>
              <a:tabLst>
                <a:tab algn="l" pos="267840"/>
              </a:tabLst>
            </a:pPr>
            <a:r>
              <a:rPr b="0" lang="en-PH" sz="1800" spc="-26" strike="noStrike">
                <a:solidFill>
                  <a:srgbClr val="9b0000"/>
                </a:solidFill>
                <a:latin typeface="Lato"/>
                <a:ea typeface="DejaVu Sans"/>
              </a:rPr>
              <a:t>Compound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9b0000"/>
                </a:solidFill>
                <a:latin typeface="Lato"/>
                <a:ea typeface="DejaVu Sans"/>
              </a:rPr>
              <a:t>Subjects</a:t>
            </a:r>
            <a:r>
              <a:rPr b="0" lang="en-PH" sz="1800" spc="-12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9b0000"/>
                </a:solidFill>
                <a:latin typeface="Lato"/>
                <a:ea typeface="DejaVu Sans"/>
              </a:rPr>
              <a:t>joined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9b0000"/>
                </a:solidFill>
                <a:latin typeface="Lato"/>
                <a:ea typeface="DejaVu Sans"/>
              </a:rPr>
              <a:t>by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 u="heavy">
                <a:solidFill>
                  <a:srgbClr val="9b0000"/>
                </a:solidFill>
                <a:uFill>
                  <a:solidFill>
                    <a:srgbClr val="9b0000"/>
                  </a:solidFill>
                </a:uFill>
                <a:latin typeface="Lato"/>
                <a:ea typeface="DejaVu Sans"/>
              </a:rPr>
              <a:t>or</a:t>
            </a:r>
            <a:endParaRPr b="0" lang="en-PH" sz="1800" spc="-1" strike="noStrike">
              <a:latin typeface="Lato"/>
            </a:endParaRPr>
          </a:p>
          <a:p>
            <a:pPr marL="843840">
              <a:lnSpc>
                <a:spcPct val="100000"/>
              </a:lnSpc>
              <a:spcBef>
                <a:spcPts val="386"/>
              </a:spcBef>
              <a:buNone/>
              <a:tabLst>
                <a:tab algn="l" pos="267840"/>
              </a:tabLst>
            </a:pP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When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you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have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  <a:ea typeface="DejaVu Sans"/>
              </a:rPr>
              <a:t>compound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joined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by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or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take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look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nearest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6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Lato"/>
            </a:endParaRPr>
          </a:p>
          <a:p>
            <a:pPr marL="843840">
              <a:lnSpc>
                <a:spcPct val="100000"/>
              </a:lnSpc>
              <a:spcBef>
                <a:spcPts val="45"/>
              </a:spcBef>
              <a:buNone/>
              <a:tabLst>
                <a:tab algn="l" pos="267840"/>
              </a:tabLst>
            </a:pPr>
            <a:endParaRPr b="0" lang="en-PH" sz="1800" spc="-1" strike="noStrike">
              <a:latin typeface="Lato"/>
            </a:endParaRPr>
          </a:p>
          <a:p>
            <a:pPr lvl="1" marL="969480" indent="-381600">
              <a:lnSpc>
                <a:spcPct val="100000"/>
              </a:lnSpc>
              <a:spcBef>
                <a:spcPts val="6"/>
              </a:spcBef>
              <a:buClr>
                <a:srgbClr val="9b0000"/>
              </a:buClr>
              <a:buFont typeface="StarSymbol"/>
              <a:buAutoNum type="arabicPeriod"/>
              <a:tabLst>
                <a:tab algn="l" pos="970200"/>
              </a:tabLst>
            </a:pP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If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nearest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singular,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None/>
              <a:tabLst>
                <a:tab algn="l" pos="970200"/>
              </a:tabLst>
            </a:pPr>
            <a:endParaRPr b="0" lang="en-PH" sz="1800" spc="-1" strike="noStrike">
              <a:latin typeface="Lato"/>
            </a:endParaRPr>
          </a:p>
          <a:p>
            <a:pPr marL="12600">
              <a:lnSpc>
                <a:spcPct val="100000"/>
              </a:lnSpc>
              <a:buNone/>
              <a:tabLst>
                <a:tab algn="l" pos="97020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marL="418320">
              <a:lnSpc>
                <a:spcPct val="100000"/>
              </a:lnSpc>
              <a:spcBef>
                <a:spcPts val="499"/>
              </a:spcBef>
              <a:buNone/>
              <a:tabLst>
                <a:tab algn="l" pos="9702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The traffic enforcer</a:t>
            </a:r>
            <a:r>
              <a:rPr b="1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or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cop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apprehends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disobedient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motorists.</a:t>
            </a:r>
            <a:endParaRPr b="0" lang="en-PH" sz="1800" spc="-1" strike="noStrike">
              <a:latin typeface="Lato"/>
            </a:endParaRPr>
          </a:p>
          <a:p>
            <a:pPr lvl="1" marL="969480" indent="-381600">
              <a:lnSpc>
                <a:spcPct val="100000"/>
              </a:lnSpc>
              <a:spcBef>
                <a:spcPts val="1749"/>
              </a:spcBef>
              <a:buClr>
                <a:srgbClr val="9b0000"/>
              </a:buClr>
              <a:buFont typeface="Yu Gothic UI"/>
              <a:buAutoNum type="arabicPeriod" startAt="2"/>
              <a:tabLst>
                <a:tab algn="l" pos="970200"/>
              </a:tabLst>
            </a:pP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If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nearest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plural,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use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plural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verb.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None/>
              <a:tabLst>
                <a:tab algn="l" pos="970200"/>
              </a:tabLst>
            </a:pPr>
            <a:endParaRPr b="0" lang="en-PH" sz="1800" spc="-1" strike="noStrike">
              <a:latin typeface="Lato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  <a:buNone/>
              <a:tabLst>
                <a:tab algn="l" pos="97020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marL="418320">
              <a:lnSpc>
                <a:spcPct val="100000"/>
              </a:lnSpc>
              <a:buNone/>
              <a:tabLst>
                <a:tab algn="l" pos="9702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businessman</a:t>
            </a:r>
            <a:r>
              <a:rPr b="1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or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1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workers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take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part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Pasig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River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rehabilitation.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5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object 2"/>
          <p:cNvSpPr/>
          <p:nvPr/>
        </p:nvSpPr>
        <p:spPr>
          <a:xfrm>
            <a:off x="868680" y="1507680"/>
            <a:ext cx="10499040" cy="28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240280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240280">
              <a:lnSpc>
                <a:spcPct val="100000"/>
              </a:lnSpc>
              <a:spcBef>
                <a:spcPts val="65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67480" indent="-255240" algn="just">
              <a:lnSpc>
                <a:spcPct val="100000"/>
              </a:lnSpc>
              <a:buClr>
                <a:srgbClr val="9b0000"/>
              </a:buClr>
              <a:buFont typeface="StarSymbol"/>
              <a:buAutoNum type="arabicPeriod" startAt="6"/>
              <a:tabLst>
                <a:tab algn="l" pos="267840"/>
              </a:tabLst>
            </a:pPr>
            <a:r>
              <a:rPr b="0" lang="en-PH" sz="1800" spc="-12" strike="noStrike">
                <a:solidFill>
                  <a:srgbClr val="9b0000"/>
                </a:solidFill>
                <a:latin typeface="Lato"/>
                <a:ea typeface="DejaVu Sans"/>
              </a:rPr>
              <a:t>Nouns</a:t>
            </a:r>
            <a:r>
              <a:rPr b="0" lang="en-PH" sz="1800" spc="-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9b0000"/>
                </a:solidFill>
                <a:latin typeface="Lato"/>
                <a:ea typeface="DejaVu Sans"/>
              </a:rPr>
              <a:t>With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9b0000"/>
                </a:solidFill>
                <a:latin typeface="Lato"/>
                <a:ea typeface="DejaVu Sans"/>
              </a:rPr>
              <a:t>No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9b0000"/>
                </a:solidFill>
                <a:latin typeface="Lato"/>
                <a:ea typeface="DejaVu Sans"/>
              </a:rPr>
              <a:t>Plural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9b0000"/>
                </a:solidFill>
                <a:latin typeface="Lato"/>
                <a:ea typeface="DejaVu Sans"/>
              </a:rPr>
              <a:t>Form</a:t>
            </a:r>
            <a:endParaRPr b="0" lang="en-PH" sz="1800" spc="-1" strike="noStrike">
              <a:latin typeface="Lato"/>
            </a:endParaRPr>
          </a:p>
          <a:p>
            <a:pPr marL="469800" indent="461160" algn="just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PH" sz="1800" spc="55" strike="noStrike">
                <a:solidFill>
                  <a:srgbClr val="000000"/>
                </a:solidFill>
                <a:latin typeface="Lato"/>
                <a:ea typeface="DejaVu Sans"/>
              </a:rPr>
              <a:t>Mass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nouns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do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not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have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plural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forms.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They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are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considered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nouns.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When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used </a:t>
            </a:r>
            <a:r>
              <a:rPr b="0" lang="en-PH" sz="1800" spc="94" strike="noStrike">
                <a:solidFill>
                  <a:srgbClr val="000000"/>
                </a:solidFill>
                <a:latin typeface="Lato"/>
                <a:ea typeface="DejaVu Sans"/>
              </a:rPr>
              <a:t>as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 </a:t>
            </a:r>
            <a:r>
              <a:rPr b="0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subject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sentence,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66" strike="noStrike">
                <a:solidFill>
                  <a:srgbClr val="000000"/>
                </a:solidFill>
                <a:latin typeface="Lato"/>
                <a:ea typeface="DejaVu Sans"/>
              </a:rPr>
              <a:t>mass</a:t>
            </a:r>
            <a:r>
              <a:rPr b="0" lang="en-PH" sz="1800" spc="6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nouns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require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8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verb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(eg.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furniture,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money, 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jewelry,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homework,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information,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news)</a:t>
            </a:r>
            <a:endParaRPr b="0" lang="en-PH" sz="1800" spc="-1" strike="noStrike">
              <a:latin typeface="Lato"/>
            </a:endParaRPr>
          </a:p>
          <a:p>
            <a:pPr marL="469800" indent="46116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lvl="1" marL="880200" indent="-28008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88092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Furniture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-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sold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newly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opened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shop.</a:t>
            </a:r>
            <a:endParaRPr b="0" lang="en-PH" sz="1800" spc="-1" strike="noStrike">
              <a:latin typeface="Lato"/>
            </a:endParaRPr>
          </a:p>
          <a:p>
            <a:pPr lvl="1" marL="880200" indent="-2800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88092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Money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dispensed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60" strike="noStrike">
                <a:solidFill>
                  <a:srgbClr val="000000"/>
                </a:solidFill>
                <a:latin typeface="Lato"/>
                <a:ea typeface="DejaVu Sans"/>
              </a:rPr>
              <a:t>ATMs.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9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1147968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Using</a:t>
            </a:r>
            <a:r>
              <a:rPr b="0" lang="en-PH" sz="3600" spc="-290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26" strike="noStrike">
                <a:solidFill>
                  <a:srgbClr val="000000"/>
                </a:solidFill>
                <a:latin typeface="Verdana"/>
              </a:rPr>
              <a:t>Correct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1" strike="noStrike">
                <a:solidFill>
                  <a:srgbClr val="000000"/>
                </a:solidFill>
                <a:latin typeface="Verdana"/>
              </a:rPr>
              <a:t>Subject–Verb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Agreement</a:t>
            </a:r>
            <a:r>
              <a:rPr b="0" lang="en-PH" sz="3600" spc="-296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41" strike="noStrike">
                <a:solidFill>
                  <a:srgbClr val="000000"/>
                </a:solidFill>
                <a:latin typeface="Verdana"/>
              </a:rPr>
              <a:t>to </a:t>
            </a:r>
            <a:r>
              <a:rPr b="0" lang="en-PH" sz="3600" spc="-125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bject 2"/>
          <p:cNvSpPr/>
          <p:nvPr/>
        </p:nvSpPr>
        <p:spPr>
          <a:xfrm>
            <a:off x="833400" y="1507680"/>
            <a:ext cx="10279440" cy="289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67480" indent="-255240">
              <a:lnSpc>
                <a:spcPct val="100000"/>
              </a:lnSpc>
              <a:spcBef>
                <a:spcPts val="2191"/>
              </a:spcBef>
              <a:buClr>
                <a:srgbClr val="9b0000"/>
              </a:buClr>
              <a:buFont typeface="StarSymbol"/>
              <a:buAutoNum type="arabicPeriod" startAt="7"/>
              <a:tabLst>
                <a:tab algn="l" pos="267840"/>
              </a:tabLst>
            </a:pP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Measurement,</a:t>
            </a:r>
            <a:r>
              <a:rPr b="0" lang="en-PH" sz="1800" spc="-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>
                <a:solidFill>
                  <a:srgbClr val="9b0000"/>
                </a:solidFill>
                <a:latin typeface="Lato"/>
                <a:ea typeface="DejaVu Sans"/>
              </a:rPr>
              <a:t>Time,</a:t>
            </a:r>
            <a:r>
              <a:rPr b="0" lang="en-PH" sz="1800" spc="1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9b0000"/>
                </a:solidFill>
                <a:latin typeface="Lato"/>
                <a:ea typeface="DejaVu Sans"/>
              </a:rPr>
              <a:t>And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9b0000"/>
                </a:solidFill>
                <a:latin typeface="Lato"/>
                <a:ea typeface="DejaVu Sans"/>
              </a:rPr>
              <a:t>Money</a:t>
            </a:r>
            <a:endParaRPr b="0" lang="en-PH" sz="1800" spc="-1" strike="noStrike">
              <a:latin typeface="Lato"/>
            </a:endParaRPr>
          </a:p>
          <a:p>
            <a:pPr marL="469800" indent="226800">
              <a:lnSpc>
                <a:spcPct val="100000"/>
              </a:lnSpc>
              <a:spcBef>
                <a:spcPts val="386"/>
              </a:spcBef>
              <a:buNone/>
              <a:tabLst>
                <a:tab algn="l" pos="0"/>
              </a:tabLst>
            </a:pPr>
            <a:r>
              <a:rPr b="0" lang="en-PH" sz="1800" spc="69" strike="noStrike">
                <a:solidFill>
                  <a:srgbClr val="000000"/>
                </a:solidFill>
                <a:latin typeface="Lato"/>
                <a:ea typeface="DejaVu Sans"/>
              </a:rPr>
              <a:t>Phrases</a:t>
            </a:r>
            <a:r>
              <a:rPr b="0" lang="en-PH" sz="1800" spc="18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2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18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expressions</a:t>
            </a:r>
            <a:r>
              <a:rPr b="0" lang="en-PH" sz="1800" spc="19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that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express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measurement,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time,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17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money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require</a:t>
            </a:r>
            <a:r>
              <a:rPr b="0" lang="en-PH" sz="1800" spc="17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singular</a:t>
            </a:r>
            <a:r>
              <a:rPr b="0" lang="en-PH" sz="1800" spc="17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verb</a:t>
            </a:r>
            <a:r>
              <a:rPr b="0" lang="en-PH" sz="1800" spc="1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if </a:t>
            </a:r>
            <a:r>
              <a:rPr b="0" lang="en-PH" sz="1800" spc="-480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they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are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considered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00" strike="noStrike">
                <a:solidFill>
                  <a:srgbClr val="000000"/>
                </a:solidFill>
                <a:latin typeface="Lato"/>
                <a:ea typeface="DejaVu Sans"/>
              </a:rPr>
              <a:t>as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80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single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unit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(eg.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10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kilos,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53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inches,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0" strike="noStrike">
                <a:solidFill>
                  <a:srgbClr val="000000"/>
                </a:solidFill>
                <a:latin typeface="Lato"/>
                <a:ea typeface="DejaVu Sans"/>
              </a:rPr>
              <a:t>two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hours,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100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pesos)</a:t>
            </a:r>
            <a:endParaRPr b="0" lang="en-PH" sz="1800" spc="-1" strike="noStrike">
              <a:latin typeface="Lato"/>
            </a:endParaRPr>
          </a:p>
          <a:p>
            <a:pPr marL="469800" indent="22680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endParaRPr b="0" lang="en-PH" sz="1800" spc="-1" strike="noStrike">
              <a:latin typeface="Lato"/>
            </a:endParaRPr>
          </a:p>
          <a:p>
            <a:pPr marL="12600" indent="2268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lvl="1" marL="879480" indent="-281160">
              <a:lnSpc>
                <a:spcPct val="100000"/>
              </a:lnSpc>
              <a:buClr>
                <a:srgbClr val="000000"/>
              </a:buClr>
              <a:buFont typeface="Yu Gothic UI"/>
              <a:buAutoNum type="alphaUcPeriod"/>
              <a:tabLst>
                <a:tab algn="l" pos="8802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Twenty-four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hours</a:t>
            </a:r>
            <a:r>
              <a:rPr b="0" lang="en-PH" sz="1800" spc="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5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seems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not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enough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finish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all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things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that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we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need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do.</a:t>
            </a:r>
            <a:endParaRPr b="0" lang="en-PH" sz="1800" spc="-1" strike="noStrike">
              <a:latin typeface="Lato"/>
            </a:endParaRPr>
          </a:p>
          <a:p>
            <a:pPr lvl="1" marL="879480" indent="-28116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8802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Thirty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meters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fabric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needed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0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make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curtains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entire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  <a:ea typeface="DejaVu Sans"/>
              </a:rPr>
              <a:t>living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room.</a:t>
            </a:r>
            <a:endParaRPr b="0" lang="en-PH" sz="1800" spc="-1" strike="noStrike">
              <a:latin typeface="Lato"/>
            </a:endParaRPr>
          </a:p>
          <a:p>
            <a:pPr lvl="1" marL="892080" indent="-29412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Font typeface="Yu Gothic UI"/>
              <a:buAutoNum type="alphaUcPeriod"/>
              <a:tabLst>
                <a:tab algn="l" pos="892800"/>
              </a:tabLst>
            </a:pP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Eight</a:t>
            </a:r>
            <a:r>
              <a:rPr b="1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hours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  <a:ea typeface="DejaVu Sans"/>
              </a:rPr>
              <a:t>sleep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is</a:t>
            </a:r>
            <a:r>
              <a:rPr b="0" lang="en-PH" sz="1800" spc="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 </a:t>
            </a:r>
            <a:r>
              <a:rPr b="0" lang="en-PH" sz="18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  <a:ea typeface="DejaVu Sans"/>
              </a:rPr>
              <a:t>recommended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55" strike="noStrike">
                <a:solidFill>
                  <a:srgbClr val="000000"/>
                </a:solidFill>
                <a:latin typeface="Lato"/>
                <a:ea typeface="DejaVu Sans"/>
              </a:rPr>
              <a:t>for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6" strike="noStrike">
                <a:solidFill>
                  <a:srgbClr val="000000"/>
                </a:solidFill>
                <a:latin typeface="Lato"/>
                <a:ea typeface="DejaVu Sans"/>
              </a:rPr>
              <a:t>us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86" strike="noStrike">
                <a:solidFill>
                  <a:srgbClr val="000000"/>
                </a:solidFill>
                <a:latin typeface="Lato"/>
                <a:ea typeface="DejaVu Sans"/>
              </a:rPr>
              <a:t>to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  <a:ea typeface="DejaVu Sans"/>
              </a:rPr>
              <a:t>avoid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  <a:ea typeface="DejaVu Sans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  <a:ea typeface="DejaVu Sans"/>
              </a:rPr>
              <a:t>risks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66" strike="noStrike">
                <a:solidFill>
                  <a:srgbClr val="000000"/>
                </a:solidFill>
                <a:latin typeface="Lato"/>
                <a:ea typeface="DejaVu Sans"/>
              </a:rPr>
              <a:t>of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stroke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  <a:ea typeface="DejaVu Sans"/>
              </a:rPr>
              <a:t>or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heart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49" strike="noStrike">
                <a:solidFill>
                  <a:srgbClr val="000000"/>
                </a:solidFill>
                <a:latin typeface="Lato"/>
                <a:ea typeface="DejaVu Sans"/>
              </a:rPr>
              <a:t>disease.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3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798120" y="1680480"/>
            <a:ext cx="10607760" cy="38995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2310120">
              <a:lnSpc>
                <a:spcPct val="100000"/>
              </a:lnSpc>
              <a:spcBef>
                <a:spcPts val="99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15840">
              <a:lnSpc>
                <a:spcPct val="100000"/>
              </a:lnSpc>
              <a:spcBef>
                <a:spcPts val="26"/>
              </a:spcBef>
              <a:buNone/>
            </a:pPr>
            <a:endParaRPr b="0" lang="en-PH" sz="1800" spc="-1" strike="noStrike">
              <a:latin typeface="Lato"/>
            </a:endParaRPr>
          </a:p>
          <a:p>
            <a:pPr marL="283320" indent="-255240">
              <a:lnSpc>
                <a:spcPct val="100000"/>
              </a:lnSpc>
              <a:buClr>
                <a:srgbClr val="9b0000"/>
              </a:buClr>
              <a:buFont typeface="StarSymbol"/>
              <a:buAutoNum type="arabicPeriod" startAt="8"/>
              <a:tabLst>
                <a:tab algn="l" pos="283680"/>
              </a:tabLst>
            </a:pPr>
            <a:r>
              <a:rPr b="0" lang="en-PH" sz="1800" spc="75" strike="noStrike">
                <a:solidFill>
                  <a:srgbClr val="9b0000"/>
                </a:solidFill>
                <a:latin typeface="Lato"/>
              </a:rPr>
              <a:t>Use</a:t>
            </a:r>
            <a:r>
              <a:rPr b="0" lang="en-PH" sz="1800" spc="-7" strike="noStrike">
                <a:solidFill>
                  <a:srgbClr val="9b0000"/>
                </a:solidFill>
                <a:latin typeface="Lato"/>
              </a:rPr>
              <a:t> </a:t>
            </a:r>
            <a:r>
              <a:rPr b="0" lang="en-PH" sz="1800" spc="-66" strike="noStrike">
                <a:solidFill>
                  <a:srgbClr val="9b0000"/>
                </a:solidFill>
                <a:latin typeface="Lato"/>
              </a:rPr>
              <a:t>of</a:t>
            </a:r>
            <a:r>
              <a:rPr b="0" lang="en-PH" sz="1800" spc="-1" strike="noStrike">
                <a:solidFill>
                  <a:srgbClr val="9b0000"/>
                </a:solidFill>
                <a:latin typeface="Lato"/>
              </a:rPr>
              <a:t> </a:t>
            </a:r>
            <a:r>
              <a:rPr b="0" lang="en-PH" sz="1800" spc="-32" strike="noStrike">
                <a:solidFill>
                  <a:srgbClr val="9b0000"/>
                </a:solidFill>
                <a:latin typeface="Lato"/>
              </a:rPr>
              <a:t>Indefinite</a:t>
            </a:r>
            <a:r>
              <a:rPr b="0" lang="en-PH" sz="1800" spc="-12" strike="noStrike">
                <a:solidFill>
                  <a:srgbClr val="9b0000"/>
                </a:solidFill>
                <a:latin typeface="Lato"/>
              </a:rPr>
              <a:t> 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</a:rPr>
              <a:t>Pronouns</a:t>
            </a:r>
            <a:endParaRPr b="0" lang="en-PH" sz="1800" spc="-1" strike="noStrike">
              <a:latin typeface="Lato"/>
            </a:endParaRPr>
          </a:p>
          <a:p>
            <a:pPr lvl="1" marL="485640" indent="-74160">
              <a:lnSpc>
                <a:spcPct val="100000"/>
              </a:lnSpc>
              <a:spcBef>
                <a:spcPts val="400"/>
              </a:spcBef>
              <a:buClr>
                <a:srgbClr val="9b0000"/>
              </a:buClr>
              <a:buFont typeface="StarSymbol"/>
              <a:buAutoNum type="arabicPeriod"/>
              <a:tabLst>
                <a:tab algn="l" pos="824760"/>
              </a:tabLst>
            </a:pPr>
            <a:r>
              <a:rPr b="0" lang="en-PH" sz="1800" spc="7" strike="noStrike">
                <a:latin typeface="Lato"/>
              </a:rPr>
              <a:t>Singular</a:t>
            </a:r>
            <a:r>
              <a:rPr b="0" lang="en-PH" sz="1800" spc="259" strike="noStrike">
                <a:latin typeface="Lato"/>
              </a:rPr>
              <a:t> </a:t>
            </a:r>
            <a:r>
              <a:rPr b="0" lang="en-PH" sz="1800" spc="-35" strike="noStrike">
                <a:latin typeface="Lato"/>
              </a:rPr>
              <a:t>indefinite</a:t>
            </a:r>
            <a:r>
              <a:rPr b="0" lang="en-PH" sz="1800" spc="265" strike="noStrike">
                <a:latin typeface="Lato"/>
              </a:rPr>
              <a:t> </a:t>
            </a:r>
            <a:r>
              <a:rPr b="0" lang="en-PH" sz="1800" spc="-26" strike="noStrike">
                <a:latin typeface="Lato"/>
              </a:rPr>
              <a:t>pronouns</a:t>
            </a:r>
            <a:r>
              <a:rPr b="0" lang="en-PH" sz="1800" spc="265" strike="noStrike">
                <a:latin typeface="Lato"/>
              </a:rPr>
              <a:t> </a:t>
            </a:r>
            <a:r>
              <a:rPr b="0" lang="en-PH" sz="1800" spc="-15" strike="noStrike">
                <a:latin typeface="Lato"/>
              </a:rPr>
              <a:t>require</a:t>
            </a:r>
            <a:r>
              <a:rPr b="0" lang="en-PH" sz="1800" spc="265" strike="noStrike">
                <a:latin typeface="Lato"/>
              </a:rPr>
              <a:t> </a:t>
            </a:r>
            <a:r>
              <a:rPr b="0" lang="en-PH" sz="1800" spc="-7" strike="noStrike">
                <a:latin typeface="Lato"/>
              </a:rPr>
              <a:t>singular</a:t>
            </a:r>
            <a:r>
              <a:rPr b="0" lang="en-PH" sz="1800" spc="265" strike="noStrike">
                <a:latin typeface="Lato"/>
              </a:rPr>
              <a:t> </a:t>
            </a:r>
            <a:r>
              <a:rPr b="0" lang="en-PH" sz="1800" spc="21" strike="noStrike">
                <a:latin typeface="Lato"/>
              </a:rPr>
              <a:t>verbs</a:t>
            </a:r>
            <a:r>
              <a:rPr b="0" lang="en-PH" sz="1800" spc="276" strike="noStrike">
                <a:latin typeface="Lato"/>
              </a:rPr>
              <a:t> </a:t>
            </a:r>
            <a:r>
              <a:rPr b="0" lang="en-PH" sz="1800" spc="29" strike="noStrike">
                <a:latin typeface="Lato"/>
              </a:rPr>
              <a:t>(eg.</a:t>
            </a:r>
            <a:r>
              <a:rPr b="0" lang="en-PH" sz="1800" spc="282" strike="noStrike">
                <a:latin typeface="Lato"/>
              </a:rPr>
              <a:t> </a:t>
            </a:r>
            <a:r>
              <a:rPr b="0" lang="en-PH" sz="1800" spc="-7" strike="noStrike">
                <a:latin typeface="Lato"/>
              </a:rPr>
              <a:t>everybody/everyone,</a:t>
            </a:r>
            <a:r>
              <a:rPr b="0" lang="en-PH" sz="1800" spc="276" strike="noStrike">
                <a:latin typeface="Lato"/>
              </a:rPr>
              <a:t> </a:t>
            </a:r>
            <a:r>
              <a:rPr b="0" lang="en-PH" sz="1800" spc="-12" strike="noStrike">
                <a:latin typeface="Lato"/>
              </a:rPr>
              <a:t>anybody/anyone, </a:t>
            </a:r>
            <a:r>
              <a:rPr b="0" lang="en-PH" sz="1800" spc="-477" strike="noStrike">
                <a:latin typeface="Lato"/>
              </a:rPr>
              <a:t> </a:t>
            </a:r>
            <a:r>
              <a:rPr b="0" lang="en-PH" sz="1800" spc="-12" strike="noStrike">
                <a:latin typeface="Lato"/>
              </a:rPr>
              <a:t>somebody/someone,</a:t>
            </a:r>
            <a:r>
              <a:rPr b="0" lang="en-PH" sz="1800" spc="1" strike="noStrike">
                <a:latin typeface="Lato"/>
              </a:rPr>
              <a:t> </a:t>
            </a:r>
            <a:r>
              <a:rPr b="0" lang="en-PH" sz="1800" spc="-60" strike="noStrike">
                <a:latin typeface="Lato"/>
              </a:rPr>
              <a:t>nobody/no</a:t>
            </a:r>
            <a:r>
              <a:rPr b="0" lang="en-PH" sz="1800" spc="1" strike="noStrike">
                <a:latin typeface="Lato"/>
              </a:rPr>
              <a:t> </a:t>
            </a:r>
            <a:r>
              <a:rPr b="0" lang="en-PH" sz="1800" spc="9" strike="noStrike">
                <a:latin typeface="Lato"/>
              </a:rPr>
              <a:t>one,</a:t>
            </a:r>
            <a:r>
              <a:rPr b="0" lang="en-PH" sz="1800" spc="7" strike="noStrike">
                <a:latin typeface="Lato"/>
              </a:rPr>
              <a:t> </a:t>
            </a:r>
            <a:r>
              <a:rPr b="0" lang="en-PH" sz="1800" spc="49" strike="noStrike">
                <a:latin typeface="Lato"/>
              </a:rPr>
              <a:t>each,</a:t>
            </a:r>
            <a:r>
              <a:rPr b="0" lang="en-PH" sz="1800" spc="1" strike="noStrike">
                <a:latin typeface="Lato"/>
              </a:rPr>
              <a:t> </a:t>
            </a:r>
            <a:r>
              <a:rPr b="0" lang="en-PH" sz="1800" spc="9" strike="noStrike">
                <a:latin typeface="Lato"/>
              </a:rPr>
              <a:t>one,</a:t>
            </a:r>
            <a:r>
              <a:rPr b="0" lang="en-PH" sz="1800" spc="7" strike="noStrike">
                <a:latin typeface="Lato"/>
              </a:rPr>
              <a:t> </a:t>
            </a:r>
            <a:r>
              <a:rPr b="0" lang="en-PH" sz="1800" spc="-7" strike="noStrike">
                <a:latin typeface="Lato"/>
              </a:rPr>
              <a:t>another,</a:t>
            </a:r>
            <a:r>
              <a:rPr b="0" lang="en-PH" sz="1800" spc="7" strike="noStrike">
                <a:latin typeface="Lato"/>
              </a:rPr>
              <a:t> </a:t>
            </a:r>
            <a:r>
              <a:rPr b="0" lang="en-PH" sz="1800" spc="-12" strike="noStrike">
                <a:latin typeface="Lato"/>
              </a:rPr>
              <a:t>either)</a:t>
            </a:r>
            <a:endParaRPr b="0" lang="en-PH" sz="1800" spc="-1" strike="noStrike">
              <a:latin typeface="Lato"/>
            </a:endParaRPr>
          </a:p>
          <a:p>
            <a:pPr marL="15840">
              <a:lnSpc>
                <a:spcPct val="100000"/>
              </a:lnSpc>
              <a:spcBef>
                <a:spcPts val="71"/>
              </a:spcBef>
              <a:buNone/>
              <a:tabLst>
                <a:tab algn="l" pos="824760"/>
              </a:tabLst>
            </a:pPr>
            <a:endParaRPr b="0" lang="en-PH" sz="1800" spc="-1" strike="noStrike">
              <a:latin typeface="Lato"/>
            </a:endParaRPr>
          </a:p>
          <a:p>
            <a:pPr marL="28440">
              <a:lnSpc>
                <a:spcPct val="100000"/>
              </a:lnSpc>
              <a:buNone/>
              <a:tabLst>
                <a:tab algn="l" pos="82476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marL="396360">
              <a:lnSpc>
                <a:spcPct val="100000"/>
              </a:lnSpc>
              <a:buNone/>
              <a:tabLst>
                <a:tab algn="l" pos="824760"/>
              </a:tabLst>
            </a:pPr>
            <a:r>
              <a:rPr b="0" lang="en-PH" sz="1800" spc="66" strike="noStrike">
                <a:solidFill>
                  <a:srgbClr val="000000"/>
                </a:solidFill>
                <a:latin typeface="Lato"/>
              </a:rPr>
              <a:t>A.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</a:rPr>
              <a:t>Someone</a:t>
            </a:r>
            <a:r>
              <a:rPr b="0" lang="en-PH" sz="1800" spc="-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21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</a:rPr>
              <a:t>needs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</a:rPr>
              <a:t>our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help.</a:t>
            </a:r>
            <a:endParaRPr b="0" lang="en-PH" sz="1800" spc="-1" strike="noStrike">
              <a:latin typeface="Lato"/>
            </a:endParaRPr>
          </a:p>
          <a:p>
            <a:pPr marL="413280">
              <a:lnSpc>
                <a:spcPct val="100000"/>
              </a:lnSpc>
              <a:spcBef>
                <a:spcPts val="901"/>
              </a:spcBef>
              <a:buNone/>
              <a:tabLst>
                <a:tab algn="l" pos="824760"/>
              </a:tabLst>
            </a:pPr>
            <a:r>
              <a:rPr b="0" lang="en-PH" sz="1800" spc="46" strike="noStrike">
                <a:solidFill>
                  <a:srgbClr val="9b0000"/>
                </a:solidFill>
                <a:latin typeface="Lato"/>
              </a:rPr>
              <a:t>2.</a:t>
            </a:r>
            <a:r>
              <a:rPr b="0" lang="en-PH" sz="1800" spc="7" strike="noStrike">
                <a:solidFill>
                  <a:srgbClr val="9b0000"/>
                </a:solidFill>
                <a:latin typeface="Lato"/>
              </a:rPr>
              <a:t> 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Plural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</a:rPr>
              <a:t>indefinite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</a:rPr>
              <a:t>pronouns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</a:rPr>
              <a:t>require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26" strike="noStrike">
                <a:solidFill>
                  <a:srgbClr val="000000"/>
                </a:solidFill>
                <a:latin typeface="Lato"/>
              </a:rPr>
              <a:t>plural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verbs </a:t>
            </a:r>
            <a:r>
              <a:rPr b="0" lang="en-PH" sz="1800" spc="29" strike="noStrike">
                <a:solidFill>
                  <a:srgbClr val="000000"/>
                </a:solidFill>
                <a:latin typeface="Lato"/>
              </a:rPr>
              <a:t>(eg.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41" strike="noStrike">
                <a:solidFill>
                  <a:srgbClr val="000000"/>
                </a:solidFill>
                <a:latin typeface="Lato"/>
              </a:rPr>
              <a:t>several,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</a:rPr>
              <a:t>both,</a:t>
            </a:r>
            <a:r>
              <a:rPr b="0" lang="en-PH" sz="1800" spc="15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many,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others,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few)</a:t>
            </a:r>
            <a:endParaRPr b="0" lang="en-PH" sz="1800" spc="-1" strike="noStrike">
              <a:latin typeface="Lato"/>
            </a:endParaRPr>
          </a:p>
          <a:p>
            <a:pPr marL="15840">
              <a:lnSpc>
                <a:spcPct val="100000"/>
              </a:lnSpc>
              <a:spcBef>
                <a:spcPts val="79"/>
              </a:spcBef>
              <a:buNone/>
              <a:tabLst>
                <a:tab algn="l" pos="824760"/>
              </a:tabLst>
            </a:pPr>
            <a:endParaRPr b="0" lang="en-PH" sz="1800" spc="-1" strike="noStrike">
              <a:latin typeface="Lato"/>
            </a:endParaRPr>
          </a:p>
          <a:p>
            <a:pPr marL="28440">
              <a:lnSpc>
                <a:spcPct val="100000"/>
              </a:lnSpc>
              <a:buNone/>
              <a:tabLst>
                <a:tab algn="l" pos="824760"/>
              </a:tabLst>
            </a:pPr>
            <a:r>
              <a:rPr b="0" lang="en-PH" sz="1800" spc="46" strike="noStrike">
                <a:solidFill>
                  <a:srgbClr val="000000"/>
                </a:solidFill>
                <a:latin typeface="Lato"/>
              </a:rPr>
              <a:t>Example:</a:t>
            </a:r>
            <a:endParaRPr b="0" lang="en-PH" sz="1800" spc="-1" strike="noStrike">
              <a:latin typeface="Lato"/>
            </a:endParaRPr>
          </a:p>
          <a:p>
            <a:pPr marL="396360">
              <a:lnSpc>
                <a:spcPct val="100000"/>
              </a:lnSpc>
              <a:spcBef>
                <a:spcPts val="99"/>
              </a:spcBef>
              <a:buNone/>
              <a:tabLst>
                <a:tab algn="l" pos="824760"/>
              </a:tabLst>
            </a:pPr>
            <a:r>
              <a:rPr b="0" lang="en-PH" sz="1800" spc="66" strike="noStrike">
                <a:solidFill>
                  <a:srgbClr val="000000"/>
                </a:solidFill>
                <a:latin typeface="Lato"/>
              </a:rPr>
              <a:t>A.</a:t>
            </a:r>
            <a:r>
              <a:rPr b="0" lang="en-PH" sz="1800" spc="106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</a:rPr>
              <a:t>Others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ato"/>
              </a:rPr>
              <a:t>study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41" strike="noStrike">
                <a:solidFill>
                  <a:srgbClr val="000000"/>
                </a:solidFill>
                <a:latin typeface="Lato"/>
              </a:rPr>
              <a:t>our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</a:rPr>
              <a:t>Philippine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15" strike="noStrike">
                <a:solidFill>
                  <a:srgbClr val="000000"/>
                </a:solidFill>
                <a:latin typeface="Lato"/>
              </a:rPr>
              <a:t>history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35" strike="noStrike">
                <a:solidFill>
                  <a:srgbClr val="000000"/>
                </a:solidFill>
                <a:latin typeface="Lato"/>
              </a:rPr>
              <a:t>so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46" strike="noStrike">
                <a:solidFill>
                  <a:srgbClr val="000000"/>
                </a:solidFill>
                <a:latin typeface="Lato"/>
              </a:rPr>
              <a:t>that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</a:rPr>
              <a:t>the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21" strike="noStrike">
                <a:solidFill>
                  <a:srgbClr val="000000"/>
                </a:solidFill>
                <a:latin typeface="Lato"/>
              </a:rPr>
              <a:t>mistakes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</a:rPr>
              <a:t>of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32" strike="noStrike">
                <a:solidFill>
                  <a:srgbClr val="000000"/>
                </a:solidFill>
                <a:latin typeface="Lato"/>
              </a:rPr>
              <a:t>the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 past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35" strike="noStrike">
                <a:solidFill>
                  <a:srgbClr val="000000"/>
                </a:solidFill>
                <a:latin typeface="Lato"/>
              </a:rPr>
              <a:t>will</a:t>
            </a:r>
            <a:r>
              <a:rPr b="0" lang="en-PH" sz="1800" spc="7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72" strike="noStrike">
                <a:solidFill>
                  <a:srgbClr val="000000"/>
                </a:solidFill>
                <a:latin typeface="Lato"/>
              </a:rPr>
              <a:t>not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-12" strike="noStrike">
                <a:solidFill>
                  <a:srgbClr val="000000"/>
                </a:solidFill>
                <a:latin typeface="Lato"/>
              </a:rPr>
              <a:t>be</a:t>
            </a:r>
            <a:r>
              <a:rPr b="0" lang="en-PH" sz="1800" spc="9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PH" sz="1800" spc="1" strike="noStrike">
                <a:solidFill>
                  <a:srgbClr val="000000"/>
                </a:solidFill>
                <a:latin typeface="Lato"/>
              </a:rPr>
              <a:t>repeated.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57" name="object 4"/>
          <p:cNvSpPr/>
          <p:nvPr/>
        </p:nvSpPr>
        <p:spPr>
          <a:xfrm>
            <a:off x="9530280" y="6391440"/>
            <a:ext cx="2329560" cy="2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40" bIns="0" anchor="t">
            <a:spAutoFit/>
          </a:bodyPr>
          <a:p>
            <a:pPr marL="12600">
              <a:lnSpc>
                <a:spcPct val="100000"/>
              </a:lnSpc>
              <a:spcBef>
                <a:spcPts val="40"/>
              </a:spcBef>
              <a:buNone/>
            </a:pPr>
            <a:r>
              <a:rPr b="0" lang="en-PH" sz="1800" spc="23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"/>
              </a:rPr>
              <a:t>W</a:t>
            </a:r>
            <a:r>
              <a:rPr b="0" lang="en-PH" sz="1800" spc="23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2"/>
              </a:rPr>
              <a:t>W</a:t>
            </a:r>
            <a:r>
              <a:rPr b="0" lang="en-PH" sz="1800" spc="17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3"/>
              </a:rPr>
              <a:t>W</a:t>
            </a:r>
            <a:r>
              <a:rPr b="0" lang="en-PH" sz="1800" spc="-4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4"/>
              </a:rPr>
              <a:t>.R</a:t>
            </a:r>
            <a:r>
              <a:rPr b="0" lang="en-PH" sz="1800" spc="-8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5"/>
              </a:rPr>
              <a:t>E</a:t>
            </a:r>
            <a:r>
              <a:rPr b="0" lang="en-PH" sz="1800" spc="-2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6"/>
              </a:rPr>
              <a:t>X</a:t>
            </a:r>
            <a:r>
              <a:rPr b="0" lang="en-PH" sz="1800" spc="-29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7"/>
              </a:rPr>
              <a:t>.</a:t>
            </a:r>
            <a:r>
              <a:rPr b="0" lang="en-PH" sz="1800" spc="1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8"/>
              </a:rPr>
              <a:t>C</a:t>
            </a:r>
            <a:r>
              <a:rPr b="0" lang="en-PH" sz="1800" spc="86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9"/>
              </a:rPr>
              <a:t>O</a:t>
            </a:r>
            <a:r>
              <a:rPr b="0" lang="en-PH" sz="1800" spc="4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0"/>
              </a:rPr>
              <a:t>M.</a:t>
            </a:r>
            <a:r>
              <a:rPr b="0" lang="en-PH" sz="1800" spc="29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1"/>
              </a:rPr>
              <a:t>P</a:t>
            </a:r>
            <a:r>
              <a:rPr b="0" lang="en-PH" sz="1800" spc="100" strike="noStrike" u="sng">
                <a:solidFill>
                  <a:srgbClr val="ffffff"/>
                </a:solidFill>
                <a:uFillTx/>
                <a:latin typeface="Verdana"/>
                <a:ea typeface="DejaVu Sans"/>
                <a:hlinkClick r:id="rId12"/>
              </a:rPr>
              <a:t>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362160" y="333000"/>
            <a:ext cx="9769320" cy="1220400"/>
          </a:xfrm>
          <a:prstGeom prst="rect">
            <a:avLst/>
          </a:prstGeom>
          <a:noFill/>
          <a:ln w="0">
            <a:noFill/>
          </a:ln>
        </p:spPr>
        <p:txBody>
          <a:bodyPr lIns="0" rIns="0" tIns="75600" bIns="0" anchor="t">
            <a:noAutofit/>
          </a:bodyPr>
          <a:p>
            <a:pPr marL="12600">
              <a:lnSpc>
                <a:spcPts val="3878"/>
              </a:lnSpc>
              <a:spcBef>
                <a:spcPts val="595"/>
              </a:spcBef>
              <a:buNone/>
            </a:pPr>
            <a:r>
              <a:rPr b="0" lang="en-PH" sz="3600" spc="75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9" strike="noStrike">
                <a:solidFill>
                  <a:srgbClr val="000000"/>
                </a:solidFill>
                <a:latin typeface="Verdana"/>
              </a:rPr>
              <a:t>i</a:t>
            </a:r>
            <a:r>
              <a:rPr b="0" lang="en-PH" sz="3600" spc="165" strike="noStrike">
                <a:solidFill>
                  <a:srgbClr val="000000"/>
                </a:solidFill>
                <a:latin typeface="Verdana"/>
              </a:rPr>
              <a:t>n</a:t>
            </a:r>
            <a:r>
              <a:rPr b="0" lang="en-PH" sz="3600" spc="236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1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106" strike="noStrike">
                <a:solidFill>
                  <a:srgbClr val="000000"/>
                </a:solidFill>
                <a:latin typeface="Verdana"/>
              </a:rPr>
              <a:t>o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-242" strike="noStrike">
                <a:solidFill>
                  <a:srgbClr val="000000"/>
                </a:solidFill>
                <a:latin typeface="Verdana"/>
              </a:rPr>
              <a:t>S</a:t>
            </a:r>
            <a:r>
              <a:rPr b="0" lang="en-PH" sz="3600" spc="140" strike="noStrike">
                <a:solidFill>
                  <a:srgbClr val="000000"/>
                </a:solidFill>
                <a:latin typeface="Verdana"/>
              </a:rPr>
              <a:t>u</a:t>
            </a:r>
            <a:r>
              <a:rPr b="0" lang="en-PH" sz="3600" spc="216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225" strike="noStrike">
                <a:solidFill>
                  <a:srgbClr val="000000"/>
                </a:solidFill>
                <a:latin typeface="Verdana"/>
              </a:rPr>
              <a:t>j</a:t>
            </a:r>
            <a:r>
              <a:rPr b="0" lang="en-PH" sz="3600" spc="46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197" strike="noStrike">
                <a:solidFill>
                  <a:srgbClr val="000000"/>
                </a:solidFill>
                <a:latin typeface="Verdana"/>
              </a:rPr>
              <a:t>c</a:t>
            </a:r>
            <a:r>
              <a:rPr b="0" lang="en-PH" sz="3600" spc="-211" strike="noStrike">
                <a:solidFill>
                  <a:srgbClr val="000000"/>
                </a:solidFill>
                <a:latin typeface="Verdana"/>
              </a:rPr>
              <a:t>t–</a:t>
            </a:r>
            <a:r>
              <a:rPr b="0" lang="en-PH" sz="3600" spc="-106" strike="noStrike">
                <a:solidFill>
                  <a:srgbClr val="000000"/>
                </a:solidFill>
                <a:latin typeface="Verdana"/>
              </a:rPr>
              <a:t>V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</a:t>
            </a:r>
            <a:r>
              <a:rPr b="0" lang="en-PH" sz="3600" spc="-97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205" strike="noStrike">
                <a:solidFill>
                  <a:srgbClr val="000000"/>
                </a:solidFill>
                <a:latin typeface="Verdana"/>
              </a:rPr>
              <a:t>b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51" strike="noStrike">
                <a:solidFill>
                  <a:srgbClr val="000000"/>
                </a:solidFill>
                <a:latin typeface="Verdana"/>
              </a:rPr>
              <a:t>A</a:t>
            </a:r>
            <a:r>
              <a:rPr b="0" lang="en-PH" sz="3600" spc="231" strike="noStrike">
                <a:solidFill>
                  <a:srgbClr val="000000"/>
                </a:solidFill>
                <a:latin typeface="Verdana"/>
              </a:rPr>
              <a:t>g</a:t>
            </a:r>
            <a:r>
              <a:rPr b="0" lang="en-PH" sz="3600" spc="-114" strike="noStrike">
                <a:solidFill>
                  <a:srgbClr val="000000"/>
                </a:solidFill>
                <a:latin typeface="Verdana"/>
              </a:rPr>
              <a:t>r</a:t>
            </a:r>
            <a:r>
              <a:rPr b="0" lang="en-PH" sz="3600" spc="49" strike="noStrike">
                <a:solidFill>
                  <a:srgbClr val="000000"/>
                </a:solidFill>
                <a:latin typeface="Verdana"/>
              </a:rPr>
              <a:t>ee</a:t>
            </a:r>
            <a:r>
              <a:rPr b="0" lang="en-PH" sz="3600" spc="180" strike="noStrike">
                <a:solidFill>
                  <a:srgbClr val="000000"/>
                </a:solidFill>
                <a:latin typeface="Verdana"/>
              </a:rPr>
              <a:t>me</a:t>
            </a:r>
            <a:r>
              <a:rPr b="0" lang="en-PH" sz="3600" spc="114" strike="noStrike">
                <a:solidFill>
                  <a:srgbClr val="000000"/>
                </a:solidFill>
                <a:latin typeface="Verdana"/>
              </a:rPr>
              <a:t>nt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t</a:t>
            </a:r>
            <a:r>
              <a:rPr b="0" lang="en-PH" sz="3600" spc="66" strike="noStrike">
                <a:solidFill>
                  <a:srgbClr val="000000"/>
                </a:solidFill>
                <a:latin typeface="Verdana"/>
              </a:rPr>
              <a:t>o  </a:t>
            </a:r>
            <a:r>
              <a:rPr b="0" lang="en-PH" sz="3600" spc="94" strike="noStrike">
                <a:solidFill>
                  <a:srgbClr val="000000"/>
                </a:solidFill>
                <a:latin typeface="Verdana"/>
              </a:rPr>
              <a:t>Compose</a:t>
            </a:r>
            <a:r>
              <a:rPr b="0" lang="en-PH" sz="3600" spc="-301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1" strike="noStrike">
                <a:solidFill>
                  <a:srgbClr val="000000"/>
                </a:solidFill>
                <a:latin typeface="Verdana"/>
              </a:rPr>
              <a:t>Clear</a:t>
            </a:r>
            <a:r>
              <a:rPr b="0" lang="en-PH" sz="3600" spc="-307" strike="noStrike">
                <a:solidFill>
                  <a:srgbClr val="000000"/>
                </a:solidFill>
                <a:latin typeface="Verdana"/>
              </a:rPr>
              <a:t> </a:t>
            </a:r>
            <a:r>
              <a:rPr b="0" lang="en-PH" sz="3600" spc="35" strike="noStrike">
                <a:solidFill>
                  <a:srgbClr val="000000"/>
                </a:solidFill>
                <a:latin typeface="Verdana"/>
              </a:rPr>
              <a:t>Sentences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9" name=""/>
          <p:cNvSpPr txBox="1"/>
          <p:nvPr/>
        </p:nvSpPr>
        <p:spPr>
          <a:xfrm>
            <a:off x="3863520" y="1495440"/>
            <a:ext cx="4416840" cy="412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Rules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on</a:t>
            </a:r>
            <a:r>
              <a:rPr b="1" lang="en-PH" sz="1800" spc="-26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7" strike="noStrike">
                <a:solidFill>
                  <a:srgbClr val="000000"/>
                </a:solidFill>
                <a:latin typeface="Lato"/>
                <a:ea typeface="DejaVu Sans"/>
              </a:rPr>
              <a:t>Subject–Verb</a:t>
            </a:r>
            <a:r>
              <a:rPr b="1" lang="en-PH" sz="1800" spc="-2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2" strike="noStrike">
                <a:solidFill>
                  <a:srgbClr val="000000"/>
                </a:solidFill>
                <a:latin typeface="Lato"/>
                <a:ea typeface="DejaVu Sans"/>
              </a:rPr>
              <a:t>Agreement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2023-04-04T04:56:47Z</dcterms:created>
  <dc:creator>Microsoft Office User</dc:creator>
  <dc:description/>
  <dc:language>en-PH</dc:language>
  <cp:lastModifiedBy/>
  <dcterms:modified xsi:type="dcterms:W3CDTF">2023-04-04T13:42:23Z</dcterms:modified>
  <cp:revision>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2023-03-01T00:00:00Z</vt:filetime>
  </property>
  <property fmtid="{D5CDD505-2E9C-101B-9397-08002B2CF9AE}" pid="3" name="Creator">
    <vt:lpwstr>Impress</vt:lpwstr>
  </property>
  <property fmtid="{D5CDD505-2E9C-101B-9397-08002B2CF9AE}" pid="4" name="LastSaved">
    <vt:filetime>2023-03-01T00:00:00Z</vt:filetime>
  </property>
  <property fmtid="{D5CDD505-2E9C-101B-9397-08002B2CF9AE}" pid="5" name="PresentationFormat">
    <vt:lpwstr>On-screen Show (4:3)</vt:lpwstr>
  </property>
</Properties>
</file>