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Override PartName="/ppt/_rels/presentation.xml.rels" ContentType="application/vnd.openxmlformats-package.relationships+xml"/>
  <Override PartName="/ppt/media/image1.png" ContentType="image/png"/>
  <Override PartName="/ppt/media/image2.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23.png" ContentType="image/png"/>
  <Override PartName="/ppt/media/image8.png" ContentType="image/png"/>
  <Override PartName="/ppt/media/image3.png" ContentType="image/png"/>
  <Override PartName="/ppt/media/image4.png" ContentType="image/png"/>
  <Override PartName="/ppt/media/image24.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7.png" ContentType="image/png"/>
  <Override PartName="/ppt/media/image18.png" ContentType="image/png"/>
  <Override PartName="/ppt/media/image20.png" ContentType="image/png"/>
  <Override PartName="/ppt/media/image5.png" ContentType="image/png"/>
  <Override PartName="/ppt/media/image25.png" ContentType="image/png"/>
  <Override PartName="/ppt/media/image19.png" ContentType="image/png"/>
  <Override PartName="/ppt/media/image14.png" ContentType="image/png"/>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Lst>
  <p:sldSz cx="18288000" cy="10287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7"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8"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0"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2"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5"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6"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41"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43"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45"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46"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51"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52"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56"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8"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59"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2"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3"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5"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6"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7"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0"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1"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3"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4"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8"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3"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4"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914400" y="410400"/>
            <a:ext cx="16458480" cy="171720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1" name="PlaceHolder 2"/>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39" name="PlaceHolder 2"/>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Picture 2" descr=""/>
          <p:cNvPicPr/>
          <p:nvPr/>
        </p:nvPicPr>
        <p:blipFill>
          <a:blip r:embed="rId1"/>
          <a:stretch/>
        </p:blipFill>
        <p:spPr>
          <a:xfrm>
            <a:off x="0" y="0"/>
            <a:ext cx="18285480" cy="10284480"/>
          </a:xfrm>
          <a:prstGeom prst="rect">
            <a:avLst/>
          </a:prstGeom>
          <a:ln w="0">
            <a:noFill/>
          </a:ln>
        </p:spPr>
      </p:pic>
      <p:grpSp>
        <p:nvGrpSpPr>
          <p:cNvPr id="77" name="Group 3"/>
          <p:cNvGrpSpPr/>
          <p:nvPr/>
        </p:nvGrpSpPr>
        <p:grpSpPr>
          <a:xfrm>
            <a:off x="0" y="0"/>
            <a:ext cx="18273600" cy="10272600"/>
            <a:chOff x="0" y="0"/>
            <a:chExt cx="18273600" cy="10272600"/>
          </a:xfrm>
        </p:grpSpPr>
        <p:sp>
          <p:nvSpPr>
            <p:cNvPr id="78" name="Freeform 4"/>
            <p:cNvSpPr/>
            <p:nvPr/>
          </p:nvSpPr>
          <p:spPr>
            <a:xfrm>
              <a:off x="0" y="0"/>
              <a:ext cx="18273600" cy="10272600"/>
            </a:xfrm>
            <a:custGeom>
              <a:avLst/>
              <a:gdLst/>
              <a:ahLst/>
              <a:rect l="l" t="t" r="r" b="b"/>
              <a:pathLst>
                <a:path w="24368379" h="13700125">
                  <a:moveTo>
                    <a:pt x="0" y="0"/>
                  </a:moveTo>
                  <a:lnTo>
                    <a:pt x="24368379" y="0"/>
                  </a:lnTo>
                  <a:lnTo>
                    <a:pt x="24368379" y="13700125"/>
                  </a:lnTo>
                  <a:lnTo>
                    <a:pt x="0" y="13700125"/>
                  </a:lnTo>
                  <a:close/>
                </a:path>
              </a:pathLst>
            </a:custGeom>
            <a:solidFill>
              <a:srgbClr val="ffffff"/>
            </a:solidFill>
            <a:ln w="0">
              <a:noFill/>
            </a:ln>
          </p:spPr>
          <p:style>
            <a:lnRef idx="0"/>
            <a:fillRef idx="0"/>
            <a:effectRef idx="0"/>
            <a:fontRef idx="minor"/>
          </p:style>
        </p:sp>
      </p:grpSp>
      <p:sp>
        <p:nvSpPr>
          <p:cNvPr id="79" name="Freeform 5"/>
          <p:cNvSpPr/>
          <p:nvPr/>
        </p:nvSpPr>
        <p:spPr>
          <a:xfrm>
            <a:off x="499680" y="2701800"/>
            <a:ext cx="4184280" cy="4184280"/>
          </a:xfrm>
          <a:custGeom>
            <a:avLst/>
            <a:gdLst/>
            <a:ahLst/>
            <a:rect l="l" t="t" r="r" b="b"/>
            <a:pathLst>
              <a:path w="4186620" h="4186620">
                <a:moveTo>
                  <a:pt x="0" y="0"/>
                </a:moveTo>
                <a:lnTo>
                  <a:pt x="4186620" y="0"/>
                </a:lnTo>
                <a:lnTo>
                  <a:pt x="4186620" y="4186620"/>
                </a:lnTo>
                <a:lnTo>
                  <a:pt x="0" y="4186620"/>
                </a:lnTo>
                <a:lnTo>
                  <a:pt x="0" y="0"/>
                </a:lnTo>
                <a:close/>
              </a:path>
            </a:pathLst>
          </a:custGeom>
          <a:blipFill rotWithShape="0">
            <a:blip r:embed="rId2"/>
            <a:srcRect/>
            <a:stretch/>
          </a:blipFill>
          <a:ln w="0">
            <a:noFill/>
          </a:ln>
        </p:spPr>
        <p:style>
          <a:lnRef idx="0"/>
          <a:fillRef idx="0"/>
          <a:effectRef idx="0"/>
          <a:fontRef idx="minor"/>
        </p:style>
      </p:sp>
      <p:grpSp>
        <p:nvGrpSpPr>
          <p:cNvPr id="80" name="Group 6"/>
          <p:cNvGrpSpPr/>
          <p:nvPr/>
        </p:nvGrpSpPr>
        <p:grpSpPr>
          <a:xfrm>
            <a:off x="5231160" y="2212920"/>
            <a:ext cx="13042080" cy="5779080"/>
            <a:chOff x="5231160" y="2212920"/>
            <a:chExt cx="13042080" cy="5779080"/>
          </a:xfrm>
        </p:grpSpPr>
        <p:sp>
          <p:nvSpPr>
            <p:cNvPr id="81" name="Freeform 7"/>
            <p:cNvSpPr/>
            <p:nvPr/>
          </p:nvSpPr>
          <p:spPr>
            <a:xfrm>
              <a:off x="5231160" y="2212920"/>
              <a:ext cx="13042080" cy="577908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82" name="Freeform 8"/>
          <p:cNvSpPr/>
          <p:nvPr/>
        </p:nvSpPr>
        <p:spPr>
          <a:xfrm>
            <a:off x="5231160" y="8006760"/>
            <a:ext cx="13042440" cy="561960"/>
          </a:xfrm>
          <a:custGeom>
            <a:avLst/>
            <a:gdLst/>
            <a:ahLst/>
            <a:rect l="l" t="t" r="r" b="b"/>
            <a:pathLst>
              <a:path w="13044780" h="564300">
                <a:moveTo>
                  <a:pt x="0" y="0"/>
                </a:moveTo>
                <a:lnTo>
                  <a:pt x="13044780" y="0"/>
                </a:lnTo>
                <a:lnTo>
                  <a:pt x="13044780" y="564300"/>
                </a:lnTo>
                <a:lnTo>
                  <a:pt x="0" y="564300"/>
                </a:lnTo>
                <a:lnTo>
                  <a:pt x="0" y="0"/>
                </a:lnTo>
                <a:close/>
              </a:path>
            </a:pathLst>
          </a:custGeom>
          <a:blipFill rotWithShape="0">
            <a:blip r:embed="rId3"/>
            <a:srcRect/>
            <a:stretch/>
          </a:blipFill>
          <a:ln w="0">
            <a:noFill/>
          </a:ln>
        </p:spPr>
        <p:style>
          <a:lnRef idx="0"/>
          <a:fillRef idx="0"/>
          <a:effectRef idx="0"/>
          <a:fontRef idx="minor"/>
        </p:style>
      </p:sp>
      <p:sp>
        <p:nvSpPr>
          <p:cNvPr id="83" name="TextBox 9"/>
          <p:cNvSpPr/>
          <p:nvPr/>
        </p:nvSpPr>
        <p:spPr>
          <a:xfrm>
            <a:off x="6068160" y="4361040"/>
            <a:ext cx="11048400" cy="822600"/>
          </a:xfrm>
          <a:prstGeom prst="rect">
            <a:avLst/>
          </a:prstGeom>
          <a:noFill/>
          <a:ln w="0">
            <a:noFill/>
          </a:ln>
        </p:spPr>
        <p:style>
          <a:lnRef idx="0"/>
          <a:fillRef idx="0"/>
          <a:effectRef idx="0"/>
          <a:fontRef idx="minor"/>
        </p:style>
        <p:txBody>
          <a:bodyPr lIns="0" rIns="0" tIns="0" bIns="0" anchor="t">
            <a:spAutoFit/>
          </a:bodyPr>
          <a:p>
            <a:pPr algn="ctr">
              <a:lnSpc>
                <a:spcPts val="6480"/>
              </a:lnSpc>
              <a:buNone/>
            </a:pPr>
            <a:r>
              <a:rPr b="1" lang="en-US" sz="5400" spc="-1" strike="noStrike">
                <a:solidFill>
                  <a:srgbClr val="ffffff"/>
                </a:solidFill>
                <a:latin typeface="Lato Bold"/>
                <a:ea typeface="DejaVu Sans"/>
              </a:rPr>
              <a:t>Angles of a Polygon</a:t>
            </a:r>
            <a:endParaRPr b="0" lang="en-PH" sz="5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Freeform 2"/>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85" name="Group 3"/>
          <p:cNvGrpSpPr/>
          <p:nvPr/>
        </p:nvGrpSpPr>
        <p:grpSpPr>
          <a:xfrm>
            <a:off x="16303320" y="0"/>
            <a:ext cx="1441440" cy="1441440"/>
            <a:chOff x="16303320" y="0"/>
            <a:chExt cx="1441440" cy="1441440"/>
          </a:xfrm>
        </p:grpSpPr>
        <p:sp>
          <p:nvSpPr>
            <p:cNvPr id="86" name="Freeform 4"/>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87" name="Freeform 5"/>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88" name="TextBox 6"/>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89" name="TextBox 7"/>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90" name="TextBox 8"/>
          <p:cNvSpPr/>
          <p:nvPr/>
        </p:nvSpPr>
        <p:spPr>
          <a:xfrm>
            <a:off x="258840" y="1054800"/>
            <a:ext cx="5320800" cy="777240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000000"/>
                </a:solidFill>
                <a:latin typeface="Lato"/>
                <a:ea typeface="DejaVu Sans"/>
              </a:rPr>
              <a:t>Guided Activity :</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Recall: The sum of the measures of the angles of a triangle is 180°.</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Consider each convex polygon with all possible diagonals drawn from one vertex. In each case, the polygon is cut into triangles. The sum of the measures of the angles of each polygon can be found by adding the measures of the angles of the dissected triangles. Complete the table on the right.</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1.</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Is there a connection between the number of sides and the number of dissected triangles in a polygon? What is this relation?</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2.</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How many dissected triangles are there in an n-sided polygon? What is the sum of the interior angles of an n-sided polygon?</a:t>
            </a:r>
            <a:endParaRPr b="0" lang="en-PH" sz="2000" spc="-1" strike="noStrike">
              <a:latin typeface="Arial"/>
            </a:endParaRPr>
          </a:p>
        </p:txBody>
      </p:sp>
      <p:sp>
        <p:nvSpPr>
          <p:cNvPr id="91" name="Freeform 9"/>
          <p:cNvSpPr/>
          <p:nvPr/>
        </p:nvSpPr>
        <p:spPr>
          <a:xfrm>
            <a:off x="13680" y="-2520"/>
            <a:ext cx="5565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3"/>
            <a:srcRect/>
            <a:stretch/>
          </a:blipFill>
          <a:ln w="0">
            <a:noFill/>
          </a:ln>
        </p:spPr>
        <p:style>
          <a:lnRef idx="0"/>
          <a:fillRef idx="0"/>
          <a:effectRef idx="0"/>
          <a:fontRef idx="minor"/>
        </p:style>
      </p:sp>
      <p:sp>
        <p:nvSpPr>
          <p:cNvPr id="92" name="TextBox 1"/>
          <p:cNvSpPr/>
          <p:nvPr/>
        </p:nvSpPr>
        <p:spPr>
          <a:xfrm>
            <a:off x="540000" y="262800"/>
            <a:ext cx="467964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Angles of a Polygon</a:t>
            </a:r>
            <a:endParaRPr b="0" lang="en-PH" sz="3000" spc="-1" strike="noStrike">
              <a:latin typeface="Arial"/>
            </a:endParaRPr>
          </a:p>
        </p:txBody>
      </p:sp>
      <p:pic>
        <p:nvPicPr>
          <p:cNvPr id="93" name="" descr=""/>
          <p:cNvPicPr/>
          <p:nvPr/>
        </p:nvPicPr>
        <p:blipFill>
          <a:blip r:embed="rId4"/>
          <a:stretch/>
        </p:blipFill>
        <p:spPr>
          <a:xfrm>
            <a:off x="5745960" y="237600"/>
            <a:ext cx="10533240" cy="8942040"/>
          </a:xfrm>
          <a:prstGeom prst="rect">
            <a:avLst/>
          </a:prstGeom>
          <a:ln w="0">
            <a:noFill/>
          </a:ln>
        </p:spPr>
      </p:pic>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4" name="" descr=""/>
          <p:cNvPicPr/>
          <p:nvPr/>
        </p:nvPicPr>
        <p:blipFill>
          <a:blip r:embed="rId1"/>
          <a:stretch/>
        </p:blipFill>
        <p:spPr>
          <a:xfrm>
            <a:off x="3403440" y="5004000"/>
            <a:ext cx="4120200" cy="3467520"/>
          </a:xfrm>
          <a:prstGeom prst="rect">
            <a:avLst/>
          </a:prstGeom>
          <a:ln w="0">
            <a:noFill/>
          </a:ln>
        </p:spPr>
      </p:pic>
      <p:sp>
        <p:nvSpPr>
          <p:cNvPr id="95" name="Freeform 14"/>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96" name="Group 4"/>
          <p:cNvGrpSpPr/>
          <p:nvPr/>
        </p:nvGrpSpPr>
        <p:grpSpPr>
          <a:xfrm>
            <a:off x="16303320" y="0"/>
            <a:ext cx="1441440" cy="1441440"/>
            <a:chOff x="16303320" y="0"/>
            <a:chExt cx="1441440" cy="1441440"/>
          </a:xfrm>
        </p:grpSpPr>
        <p:sp>
          <p:nvSpPr>
            <p:cNvPr id="97" name="Freeform 15"/>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98" name="Freeform 16"/>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99" name="TextBox 13"/>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00" name="TextBox 18"/>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01" name="Freeform 17"/>
          <p:cNvSpPr/>
          <p:nvPr/>
        </p:nvSpPr>
        <p:spPr>
          <a:xfrm>
            <a:off x="13680" y="-2520"/>
            <a:ext cx="5565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4"/>
            <a:srcRect/>
            <a:stretch/>
          </a:blipFill>
          <a:ln w="0">
            <a:noFill/>
          </a:ln>
        </p:spPr>
        <p:style>
          <a:lnRef idx="0"/>
          <a:fillRef idx="0"/>
          <a:effectRef idx="0"/>
          <a:fontRef idx="minor"/>
        </p:style>
      </p:sp>
      <p:sp>
        <p:nvSpPr>
          <p:cNvPr id="102" name="TextBox 19"/>
          <p:cNvSpPr/>
          <p:nvPr/>
        </p:nvSpPr>
        <p:spPr>
          <a:xfrm>
            <a:off x="540000" y="262800"/>
            <a:ext cx="467964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Angles of a Polygon</a:t>
            </a:r>
            <a:endParaRPr b="0" lang="en-PH" sz="3000" spc="-1" strike="noStrike">
              <a:latin typeface="Arial"/>
            </a:endParaRPr>
          </a:p>
        </p:txBody>
      </p:sp>
      <p:sp>
        <p:nvSpPr>
          <p:cNvPr id="103" name="TextBox 20"/>
          <p:cNvSpPr/>
          <p:nvPr/>
        </p:nvSpPr>
        <p:spPr>
          <a:xfrm>
            <a:off x="3240000" y="1705320"/>
            <a:ext cx="6299640" cy="1371240"/>
          </a:xfrm>
          <a:prstGeom prst="rect">
            <a:avLst/>
          </a:prstGeom>
          <a:noFill/>
          <a:ln w="0">
            <a:noFill/>
          </a:ln>
        </p:spPr>
        <p:style>
          <a:lnRef idx="0"/>
          <a:fillRef idx="0"/>
          <a:effectRef idx="0"/>
          <a:fontRef idx="minor"/>
        </p:style>
        <p:txBody>
          <a:bodyPr lIns="0" rIns="0" tIns="0" bIns="0" anchor="t">
            <a:spAutoFit/>
          </a:bodyPr>
          <a:p>
            <a:pPr algn="just">
              <a:lnSpc>
                <a:spcPct val="100000"/>
              </a:lnSpc>
              <a:buNone/>
            </a:pPr>
            <a:r>
              <a:rPr b="1" lang="en-US" sz="1800" spc="-1" strike="noStrike">
                <a:solidFill>
                  <a:srgbClr val="000000"/>
                </a:solidFill>
                <a:latin typeface="Lato"/>
                <a:ea typeface="DejaVu Sans"/>
              </a:rPr>
              <a:t>Property 1</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The sum of the measures of the angles of a convex quadrilateral is 360°. We have </a:t>
            </a:r>
            <a:endParaRPr b="0" lang="en-PH" sz="1800" spc="-1" strike="noStrike">
              <a:latin typeface="Arial"/>
            </a:endParaRPr>
          </a:p>
          <a:p>
            <a:pPr algn="ctr">
              <a:lnSpc>
                <a:spcPct val="100000"/>
              </a:lnSpc>
              <a:buNone/>
            </a:pPr>
            <a:r>
              <a:rPr b="0" lang="en-US" sz="1800" spc="-1" strike="noStrike">
                <a:solidFill>
                  <a:srgbClr val="000000"/>
                </a:solidFill>
                <a:latin typeface="Lato"/>
                <a:ea typeface="DejaVu Sans"/>
              </a:rPr>
              <a:t>m∠1 + m∠2 + m∠3 + m∠4 = 360°.</a:t>
            </a:r>
            <a:endParaRPr b="0" lang="en-PH" sz="1800" spc="-1" strike="noStrike">
              <a:latin typeface="Arial"/>
            </a:endParaRPr>
          </a:p>
        </p:txBody>
      </p:sp>
      <p:pic>
        <p:nvPicPr>
          <p:cNvPr id="104" name="" descr=""/>
          <p:cNvPicPr/>
          <p:nvPr/>
        </p:nvPicPr>
        <p:blipFill>
          <a:blip r:embed="rId5"/>
          <a:stretch/>
        </p:blipFill>
        <p:spPr>
          <a:xfrm>
            <a:off x="432000" y="1622160"/>
            <a:ext cx="2441520" cy="2229480"/>
          </a:xfrm>
          <a:prstGeom prst="rect">
            <a:avLst/>
          </a:prstGeom>
          <a:ln w="0">
            <a:noFill/>
          </a:ln>
        </p:spPr>
      </p:pic>
      <p:sp>
        <p:nvSpPr>
          <p:cNvPr id="105" name="TextBox 21"/>
          <p:cNvSpPr/>
          <p:nvPr/>
        </p:nvSpPr>
        <p:spPr>
          <a:xfrm>
            <a:off x="432000" y="4140000"/>
            <a:ext cx="8639640" cy="4937400"/>
          </a:xfrm>
          <a:prstGeom prst="rect">
            <a:avLst/>
          </a:prstGeom>
          <a:noFill/>
          <a:ln w="0">
            <a:noFill/>
          </a:ln>
        </p:spPr>
        <p:style>
          <a:lnRef idx="0"/>
          <a:fillRef idx="0"/>
          <a:effectRef idx="0"/>
          <a:fontRef idx="minor"/>
        </p:style>
        <p:txBody>
          <a:bodyPr lIns="0" rIns="0" tIns="0" bIns="0" anchor="t">
            <a:spAutoFit/>
          </a:bodyPr>
          <a:p>
            <a:pPr algn="just">
              <a:lnSpc>
                <a:spcPct val="100000"/>
              </a:lnSpc>
              <a:buNone/>
            </a:pPr>
            <a:r>
              <a:rPr b="1" lang="en-US" sz="1800" spc="-1" strike="noStrike">
                <a:solidFill>
                  <a:srgbClr val="000000"/>
                </a:solidFill>
                <a:latin typeface="Lato"/>
                <a:ea typeface="DejaVu Sans"/>
              </a:rPr>
              <a:t>Property 1</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The sum of the measures of the angles of a convex quadrilateral is 360°. We have m∠1 + m∠2 + m∠3 + m∠4 = 360°.</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US" sz="1800" spc="-1" strike="noStrike">
                <a:solidFill>
                  <a:srgbClr val="000000"/>
                </a:solidFill>
                <a:latin typeface="Lato"/>
                <a:ea typeface="DejaVu Sans"/>
              </a:rPr>
              <a:t>Example 1: Angles of a Quadrilateral</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Find the measure of:</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a. ∠E in the figure on the right.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b. each interior angle in NEAT if the measure of each consecutive angle is a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consecutive multiple of x.</a:t>
            </a:r>
            <a:endParaRPr b="0" lang="en-PH" sz="1800" spc="-1" strike="noStrike">
              <a:latin typeface="Arial"/>
            </a:endParaRPr>
          </a:p>
        </p:txBody>
      </p:sp>
      <p:sp>
        <p:nvSpPr>
          <p:cNvPr id="106" name="TextBox 22"/>
          <p:cNvSpPr/>
          <p:nvPr/>
        </p:nvSpPr>
        <p:spPr>
          <a:xfrm>
            <a:off x="9720000" y="1368000"/>
            <a:ext cx="8459640" cy="5760360"/>
          </a:xfrm>
          <a:prstGeom prst="rect">
            <a:avLst/>
          </a:prstGeom>
          <a:noFill/>
          <a:ln w="0">
            <a:noFill/>
          </a:ln>
        </p:spPr>
        <p:style>
          <a:lnRef idx="0"/>
          <a:fillRef idx="0"/>
          <a:effectRef idx="0"/>
          <a:fontRef idx="minor"/>
        </p:style>
        <p:txBody>
          <a:bodyPr lIns="0" rIns="0" tIns="0" bIns="0" anchor="t">
            <a:spAutoFit/>
          </a:bodyPr>
          <a:p>
            <a:pPr algn="just">
              <a:lnSpc>
                <a:spcPct val="100000"/>
              </a:lnSpc>
              <a:buNone/>
            </a:pPr>
            <a:r>
              <a:rPr b="1" lang="en-US" sz="1800" spc="-1" strike="noStrike">
                <a:solidFill>
                  <a:srgbClr val="000000"/>
                </a:solidFill>
                <a:latin typeface="Lato"/>
                <a:ea typeface="DejaVu Sans"/>
              </a:rPr>
              <a:t>Solution:</a:t>
            </a: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a.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m∠A + m∠N + m∠T + m∠E = 360°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The sum of the measures of the angles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of a convex quadrilateral is 360°.</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105° + 92° + 71° + m∠E = 360°</a:t>
            </a: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268° + m∠E = 360°</a:t>
            </a: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m∠E = 92°</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b.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Let x = measure of ∠N.</a:t>
            </a: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2x = measure of ∠E.</a:t>
            </a: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3x = measure of ∠A.</a:t>
            </a: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4x = measure of ∠T.</a:t>
            </a: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x + 2x + 3x + 4x = 360°</a:t>
            </a: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10x = 360°</a:t>
            </a: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x = 36°</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Use the value of x to find the measure of each angle.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Thus, m∠N = 36°,</a:t>
            </a:r>
            <a:endParaRPr b="0" lang="en-PH" sz="1800" spc="-1" strike="noStrike">
              <a:latin typeface="Arial"/>
            </a:endParaRPr>
          </a:p>
          <a:p>
            <a:pPr algn="just">
              <a:lnSpc>
                <a:spcPct val="100000"/>
              </a:lnSpc>
              <a:buNone/>
            </a:pPr>
            <a:endParaRPr b="0" lang="en-PH" sz="1800" spc="-1" strike="noStrike">
              <a:latin typeface="Arial"/>
            </a:endParaRPr>
          </a:p>
          <a:p>
            <a:pPr algn="ctr">
              <a:lnSpc>
                <a:spcPct val="100000"/>
              </a:lnSpc>
              <a:buNone/>
            </a:pPr>
            <a:r>
              <a:rPr b="0" lang="en-US" sz="1800" spc="-1" strike="noStrike">
                <a:solidFill>
                  <a:srgbClr val="000000"/>
                </a:solidFill>
                <a:latin typeface="Lato"/>
                <a:ea typeface="DejaVu Sans"/>
              </a:rPr>
              <a:t>m∠E = 2(36°) = 72°, m∠A = 3(36°) = 108°, and m∠T = 4(36°) = 144°</a:t>
            </a:r>
            <a:endParaRPr b="0" lang="en-PH" sz="1800" spc="-1" strike="noStrike">
              <a:latin typeface="Arial"/>
            </a:endParaRPr>
          </a:p>
        </p:txBody>
      </p:sp>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 descr=""/>
          <p:cNvPicPr/>
          <p:nvPr/>
        </p:nvPicPr>
        <p:blipFill>
          <a:blip r:embed="rId1"/>
          <a:stretch/>
        </p:blipFill>
        <p:spPr>
          <a:xfrm>
            <a:off x="4608000" y="5090400"/>
            <a:ext cx="3239640" cy="3441240"/>
          </a:xfrm>
          <a:prstGeom prst="rect">
            <a:avLst/>
          </a:prstGeom>
          <a:ln w="0">
            <a:noFill/>
          </a:ln>
        </p:spPr>
      </p:pic>
      <p:pic>
        <p:nvPicPr>
          <p:cNvPr id="108" name="" descr=""/>
          <p:cNvPicPr/>
          <p:nvPr/>
        </p:nvPicPr>
        <p:blipFill>
          <a:blip r:embed="rId2"/>
          <a:stretch/>
        </p:blipFill>
        <p:spPr>
          <a:xfrm>
            <a:off x="1080000" y="5220000"/>
            <a:ext cx="3159720" cy="3059640"/>
          </a:xfrm>
          <a:prstGeom prst="rect">
            <a:avLst/>
          </a:prstGeom>
          <a:ln w="0">
            <a:noFill/>
          </a:ln>
        </p:spPr>
      </p:pic>
      <p:pic>
        <p:nvPicPr>
          <p:cNvPr id="109" name="" descr=""/>
          <p:cNvPicPr/>
          <p:nvPr/>
        </p:nvPicPr>
        <p:blipFill>
          <a:blip r:embed="rId3"/>
          <a:stretch/>
        </p:blipFill>
        <p:spPr>
          <a:xfrm>
            <a:off x="252000" y="1101240"/>
            <a:ext cx="2807640" cy="3038400"/>
          </a:xfrm>
          <a:prstGeom prst="rect">
            <a:avLst/>
          </a:prstGeom>
          <a:ln w="0">
            <a:noFill/>
          </a:ln>
        </p:spPr>
      </p:pic>
      <p:sp>
        <p:nvSpPr>
          <p:cNvPr id="110" name="Freeform 10"/>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4"/>
            <a:srcRect/>
            <a:stretch/>
          </a:blipFill>
          <a:ln w="0">
            <a:noFill/>
          </a:ln>
        </p:spPr>
        <p:style>
          <a:lnRef idx="0"/>
          <a:fillRef idx="0"/>
          <a:effectRef idx="0"/>
          <a:fontRef idx="minor"/>
        </p:style>
      </p:sp>
      <p:grpSp>
        <p:nvGrpSpPr>
          <p:cNvPr id="111" name="Group 2"/>
          <p:cNvGrpSpPr/>
          <p:nvPr/>
        </p:nvGrpSpPr>
        <p:grpSpPr>
          <a:xfrm>
            <a:off x="16303320" y="0"/>
            <a:ext cx="1441440" cy="1441440"/>
            <a:chOff x="16303320" y="0"/>
            <a:chExt cx="1441440" cy="1441440"/>
          </a:xfrm>
        </p:grpSpPr>
        <p:sp>
          <p:nvSpPr>
            <p:cNvPr id="112" name="Freeform 11"/>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13" name="Freeform 12"/>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5"/>
            <a:srcRect/>
            <a:stretch/>
          </a:blipFill>
          <a:ln w="0">
            <a:noFill/>
          </a:ln>
        </p:spPr>
        <p:style>
          <a:lnRef idx="0"/>
          <a:fillRef idx="0"/>
          <a:effectRef idx="0"/>
          <a:fontRef idx="minor"/>
        </p:style>
      </p:sp>
      <p:sp>
        <p:nvSpPr>
          <p:cNvPr id="114" name="TextBox 11"/>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15" name="TextBox 12"/>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16" name="Freeform 13"/>
          <p:cNvSpPr/>
          <p:nvPr/>
        </p:nvSpPr>
        <p:spPr>
          <a:xfrm>
            <a:off x="13680" y="-2520"/>
            <a:ext cx="5565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6"/>
            <a:srcRect/>
            <a:stretch/>
          </a:blipFill>
          <a:ln w="0">
            <a:noFill/>
          </a:ln>
        </p:spPr>
        <p:style>
          <a:lnRef idx="0"/>
          <a:fillRef idx="0"/>
          <a:effectRef idx="0"/>
          <a:fontRef idx="minor"/>
        </p:style>
      </p:sp>
      <p:sp>
        <p:nvSpPr>
          <p:cNvPr id="117" name="TextBox 14"/>
          <p:cNvSpPr/>
          <p:nvPr/>
        </p:nvSpPr>
        <p:spPr>
          <a:xfrm>
            <a:off x="540000" y="262800"/>
            <a:ext cx="467964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Angles of a Polygon</a:t>
            </a:r>
            <a:endParaRPr b="0" lang="en-PH" sz="3000" spc="-1" strike="noStrike">
              <a:latin typeface="Arial"/>
            </a:endParaRPr>
          </a:p>
        </p:txBody>
      </p:sp>
      <p:sp>
        <p:nvSpPr>
          <p:cNvPr id="118" name="TextBox 15"/>
          <p:cNvSpPr/>
          <p:nvPr/>
        </p:nvSpPr>
        <p:spPr>
          <a:xfrm>
            <a:off x="3240000" y="1705320"/>
            <a:ext cx="6299640" cy="1371240"/>
          </a:xfrm>
          <a:prstGeom prst="rect">
            <a:avLst/>
          </a:prstGeom>
          <a:noFill/>
          <a:ln w="0">
            <a:noFill/>
          </a:ln>
        </p:spPr>
        <p:style>
          <a:lnRef idx="0"/>
          <a:fillRef idx="0"/>
          <a:effectRef idx="0"/>
          <a:fontRef idx="minor"/>
        </p:style>
        <p:txBody>
          <a:bodyPr lIns="0" rIns="0" tIns="0" bIns="0" anchor="t">
            <a:spAutoFit/>
          </a:bodyPr>
          <a:p>
            <a:pPr algn="just">
              <a:lnSpc>
                <a:spcPct val="100000"/>
              </a:lnSpc>
              <a:buNone/>
            </a:pPr>
            <a:r>
              <a:rPr b="1" lang="en-US" sz="1800" spc="-1" strike="noStrike">
                <a:solidFill>
                  <a:srgbClr val="000000"/>
                </a:solidFill>
                <a:latin typeface="Lato"/>
                <a:ea typeface="DejaVu Sans"/>
              </a:rPr>
              <a:t>Property 2: Polygon Interior Angle Sum</a:t>
            </a: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The sum of the measures of the angles of a convex polygon with n sides is (n – 2)180°. Hence, we have </a:t>
            </a:r>
            <a:endParaRPr b="0" lang="en-PH" sz="1800" spc="-1" strike="noStrike">
              <a:latin typeface="Arial"/>
            </a:endParaRPr>
          </a:p>
          <a:p>
            <a:pPr algn="just">
              <a:lnSpc>
                <a:spcPct val="100000"/>
              </a:lnSpc>
              <a:buNone/>
            </a:pPr>
            <a:endParaRPr b="0" lang="en-PH" sz="1800" spc="-1" strike="noStrike">
              <a:latin typeface="Arial"/>
            </a:endParaRPr>
          </a:p>
          <a:p>
            <a:pPr algn="ctr">
              <a:lnSpc>
                <a:spcPct val="100000"/>
              </a:lnSpc>
              <a:buNone/>
            </a:pPr>
            <a:r>
              <a:rPr b="0" lang="en-US" sz="1800" spc="-1" strike="noStrike">
                <a:solidFill>
                  <a:srgbClr val="000000"/>
                </a:solidFill>
                <a:latin typeface="Lato"/>
                <a:ea typeface="DejaVu Sans"/>
              </a:rPr>
              <a:t>m∠1 + m∠2 + … + m∠n = (n – 2)180°.</a:t>
            </a:r>
            <a:endParaRPr b="0" lang="en-PH" sz="1800" spc="-1" strike="noStrike">
              <a:latin typeface="Arial"/>
            </a:endParaRPr>
          </a:p>
        </p:txBody>
      </p:sp>
      <p:sp>
        <p:nvSpPr>
          <p:cNvPr id="119" name="TextBox 16"/>
          <p:cNvSpPr/>
          <p:nvPr/>
        </p:nvSpPr>
        <p:spPr>
          <a:xfrm>
            <a:off x="432000" y="4140000"/>
            <a:ext cx="8639640" cy="1371240"/>
          </a:xfrm>
          <a:prstGeom prst="rect">
            <a:avLst/>
          </a:prstGeom>
          <a:noFill/>
          <a:ln w="0">
            <a:noFill/>
          </a:ln>
        </p:spPr>
        <p:style>
          <a:lnRef idx="0"/>
          <a:fillRef idx="0"/>
          <a:effectRef idx="0"/>
          <a:fontRef idx="minor"/>
        </p:style>
        <p:txBody>
          <a:bodyPr lIns="0" rIns="0" tIns="0" bIns="0" anchor="t">
            <a:spAutoFit/>
          </a:bodyPr>
          <a:p>
            <a:pPr algn="just">
              <a:lnSpc>
                <a:spcPct val="100000"/>
              </a:lnSpc>
              <a:buNone/>
            </a:pPr>
            <a:r>
              <a:rPr b="1" lang="en-US" sz="1800" spc="-1" strike="noStrike">
                <a:solidFill>
                  <a:srgbClr val="000000"/>
                </a:solidFill>
                <a:latin typeface="Lato"/>
                <a:ea typeface="DejaVu Sans"/>
              </a:rPr>
              <a:t>Example 2: Polygon Interior Angle Sum</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Find the measure of ∠A in each of the following diagrams.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a.</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b.</a:t>
            </a:r>
            <a:endParaRPr b="0" lang="en-PH" sz="1800" spc="-1" strike="noStrike">
              <a:latin typeface="Arial"/>
            </a:endParaRPr>
          </a:p>
        </p:txBody>
      </p:sp>
      <p:sp>
        <p:nvSpPr>
          <p:cNvPr id="120" name="TextBox 17"/>
          <p:cNvSpPr/>
          <p:nvPr/>
        </p:nvSpPr>
        <p:spPr>
          <a:xfrm>
            <a:off x="9720000" y="1368000"/>
            <a:ext cx="8459640" cy="5760360"/>
          </a:xfrm>
          <a:prstGeom prst="rect">
            <a:avLst/>
          </a:prstGeom>
          <a:noFill/>
          <a:ln w="0">
            <a:noFill/>
          </a:ln>
        </p:spPr>
        <p:style>
          <a:lnRef idx="0"/>
          <a:fillRef idx="0"/>
          <a:effectRef idx="0"/>
          <a:fontRef idx="minor"/>
        </p:style>
        <p:txBody>
          <a:bodyPr lIns="0" rIns="0" tIns="0" bIns="0" anchor="t">
            <a:spAutoFit/>
          </a:bodyPr>
          <a:p>
            <a:pPr algn="just">
              <a:lnSpc>
                <a:spcPct val="100000"/>
              </a:lnSpc>
              <a:buNone/>
            </a:pPr>
            <a:r>
              <a:rPr b="1" lang="en-US" sz="1800" spc="-1" strike="noStrike">
                <a:solidFill>
                  <a:srgbClr val="000000"/>
                </a:solidFill>
                <a:latin typeface="Lato"/>
                <a:ea typeface="DejaVu Sans"/>
              </a:rPr>
              <a:t>Solution: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a.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The polygon has 5 sides, so the sum of the measures of the interior angles is:</a:t>
            </a:r>
            <a:endParaRPr b="0" lang="en-PH" sz="1800" spc="-1" strike="noStrike">
              <a:latin typeface="Arial"/>
            </a:endParaRPr>
          </a:p>
          <a:p>
            <a:pPr algn="ctr">
              <a:lnSpc>
                <a:spcPct val="100000"/>
              </a:lnSpc>
              <a:buNone/>
            </a:pPr>
            <a:r>
              <a:rPr b="0" lang="en-US" sz="1800" spc="-1" strike="noStrike">
                <a:solidFill>
                  <a:srgbClr val="000000"/>
                </a:solidFill>
                <a:latin typeface="Lato"/>
                <a:ea typeface="DejaVu Sans"/>
              </a:rPr>
              <a:t>(n – 2)180° = (5 – 2)180° = 3(180°) = 540°.</a:t>
            </a:r>
            <a:endParaRPr b="0" lang="en-PH" sz="1800" spc="-1" strike="noStrike">
              <a:latin typeface="Arial"/>
            </a:endParaRPr>
          </a:p>
          <a:p>
            <a:pPr algn="ctr">
              <a:lnSpc>
                <a:spcPct val="100000"/>
              </a:lnSpc>
              <a:buNone/>
            </a:pP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Add the measures of the given interior angles and set the sum equal to 540°.</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m∠A + 105° + 102° + 75° + 90° = 540°</a:t>
            </a: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m∠A + 372° = 540°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Combine like terms.</a:t>
            </a: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m∠A = 168°</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Subtract 372° from each side.</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b.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The polygon has 7 sides, so the sum of the measures of the interior angles is:</a:t>
            </a:r>
            <a:endParaRPr b="0" lang="en-PH" sz="1800" spc="-1" strike="noStrike">
              <a:latin typeface="Arial"/>
            </a:endParaRPr>
          </a:p>
          <a:p>
            <a:pPr algn="ctr">
              <a:lnSpc>
                <a:spcPct val="100000"/>
              </a:lnSpc>
              <a:buNone/>
            </a:pPr>
            <a:r>
              <a:rPr b="0" lang="en-US" sz="1800" spc="-1" strike="noStrike">
                <a:solidFill>
                  <a:srgbClr val="000000"/>
                </a:solidFill>
                <a:latin typeface="Lato"/>
                <a:ea typeface="DejaVu Sans"/>
              </a:rPr>
              <a:t>(n – 2)180° = (7 – 2)180° = 5(180°) = 900°.</a:t>
            </a:r>
            <a:endParaRPr b="0" lang="en-PH" sz="1800" spc="-1" strike="noStrike">
              <a:latin typeface="Arial"/>
            </a:endParaRPr>
          </a:p>
          <a:p>
            <a:pPr algn="ctr">
              <a:lnSpc>
                <a:spcPct val="100000"/>
              </a:lnSpc>
              <a:buNone/>
            </a:pP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Add the measures of the given interior angles and set the sum equal to 900°.</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m∠A + 128° + 131° + 125° + 127° + 94° + 125° = 900°</a:t>
            </a: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m∠A + 730° = 900°</a:t>
            </a:r>
            <a:endParaRPr b="0" lang="en-PH" sz="1800" spc="-1" strike="noStrike">
              <a:latin typeface="Arial"/>
            </a:endParaRPr>
          </a:p>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m∠A = 170°</a:t>
            </a:r>
            <a:endParaRPr b="0" lang="en-PH" sz="1800" spc="-1" strike="noStrike">
              <a:latin typeface="Arial"/>
            </a:endParaRPr>
          </a:p>
          <a:p>
            <a:pPr algn="just">
              <a:lnSpc>
                <a:spcPct val="100000"/>
              </a:lnSpc>
              <a:buNone/>
            </a:pPr>
            <a:endParaRPr b="0" lang="en-PH" sz="1800" spc="-1" strike="noStrike">
              <a:latin typeface="Arial"/>
            </a:endParaRPr>
          </a:p>
          <a:p>
            <a:pPr algn="ctr">
              <a:lnSpc>
                <a:spcPct val="100000"/>
              </a:lnSpc>
              <a:buNone/>
            </a:pPr>
            <a:r>
              <a:rPr b="1" lang="en-US" sz="1800" spc="-1" strike="noStrike">
                <a:solidFill>
                  <a:srgbClr val="000000"/>
                </a:solidFill>
                <a:latin typeface="Lato"/>
                <a:ea typeface="DejaVu Sans"/>
              </a:rPr>
              <a:t>Thus, m∠A is 170°.</a:t>
            </a:r>
            <a:endParaRPr b="0" lang="en-PH" sz="1800" spc="-1" strike="noStrike">
              <a:latin typeface="Arial"/>
            </a:endParaRPr>
          </a:p>
        </p:txBody>
      </p:sp>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Freeform 2"/>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22" name="Group 3"/>
          <p:cNvGrpSpPr/>
          <p:nvPr/>
        </p:nvGrpSpPr>
        <p:grpSpPr>
          <a:xfrm>
            <a:off x="16303320" y="0"/>
            <a:ext cx="1441440" cy="1441440"/>
            <a:chOff x="16303320" y="0"/>
            <a:chExt cx="1441440" cy="1441440"/>
          </a:xfrm>
        </p:grpSpPr>
        <p:sp>
          <p:nvSpPr>
            <p:cNvPr id="123" name="Freeform 4"/>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24" name="Freeform 5"/>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25" name="TextBox 7"/>
          <p:cNvSpPr/>
          <p:nvPr/>
        </p:nvSpPr>
        <p:spPr>
          <a:xfrm>
            <a:off x="368280" y="291240"/>
            <a:ext cx="1504080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a:t>
            </a:r>
            <a:endParaRPr b="0" lang="en-PH" sz="3000" spc="-1" strike="noStrike">
              <a:latin typeface="Arial"/>
            </a:endParaRPr>
          </a:p>
        </p:txBody>
      </p:sp>
      <p:sp>
        <p:nvSpPr>
          <p:cNvPr id="126" name="TextBox 8"/>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27" name="TextBox 9"/>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28" name="TextBox 2"/>
          <p:cNvSpPr/>
          <p:nvPr/>
        </p:nvSpPr>
        <p:spPr>
          <a:xfrm>
            <a:off x="618480" y="982440"/>
            <a:ext cx="1504080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Find the measure of ∠A in the figure below.</a:t>
            </a:r>
            <a:endParaRPr b="0" lang="en-PH" sz="2000" spc="-1" strike="noStrike">
              <a:latin typeface="Arial"/>
            </a:endParaRPr>
          </a:p>
        </p:txBody>
      </p:sp>
      <p:pic>
        <p:nvPicPr>
          <p:cNvPr id="129" name="" descr=""/>
          <p:cNvPicPr/>
          <p:nvPr/>
        </p:nvPicPr>
        <p:blipFill>
          <a:blip r:embed="rId3"/>
          <a:stretch/>
        </p:blipFill>
        <p:spPr>
          <a:xfrm>
            <a:off x="1800000" y="1620000"/>
            <a:ext cx="5942880" cy="6366600"/>
          </a:xfrm>
          <a:prstGeom prst="rect">
            <a:avLst/>
          </a:prstGeom>
          <a:ln w="0">
            <a:noFill/>
          </a:ln>
        </p:spPr>
      </p:pic>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Freeform 1"/>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31" name="Group 1"/>
          <p:cNvGrpSpPr/>
          <p:nvPr/>
        </p:nvGrpSpPr>
        <p:grpSpPr>
          <a:xfrm>
            <a:off x="16303320" y="0"/>
            <a:ext cx="1441440" cy="1441440"/>
            <a:chOff x="16303320" y="0"/>
            <a:chExt cx="1441440" cy="1441440"/>
          </a:xfrm>
        </p:grpSpPr>
        <p:sp>
          <p:nvSpPr>
            <p:cNvPr id="132" name="Freeform 3"/>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33" name="Freeform 6"/>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34" name="TextBox 3"/>
          <p:cNvSpPr/>
          <p:nvPr/>
        </p:nvSpPr>
        <p:spPr>
          <a:xfrm>
            <a:off x="368280" y="291240"/>
            <a:ext cx="1504080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 ANSWER KEY</a:t>
            </a:r>
            <a:endParaRPr b="0" lang="en-PH" sz="3000" spc="-1" strike="noStrike">
              <a:latin typeface="Arial"/>
            </a:endParaRPr>
          </a:p>
        </p:txBody>
      </p:sp>
      <p:sp>
        <p:nvSpPr>
          <p:cNvPr id="135" name="TextBox 4"/>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36" name="TextBox 5"/>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37" name="TextBox 10"/>
          <p:cNvSpPr/>
          <p:nvPr/>
        </p:nvSpPr>
        <p:spPr>
          <a:xfrm>
            <a:off x="618480" y="982440"/>
            <a:ext cx="1504080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Find the measure of ∠A in the figure below.</a:t>
            </a:r>
            <a:endParaRPr b="0" lang="en-PH" sz="2000" spc="-1" strike="noStrike">
              <a:latin typeface="Arial"/>
            </a:endParaRPr>
          </a:p>
        </p:txBody>
      </p:sp>
      <p:pic>
        <p:nvPicPr>
          <p:cNvPr id="138" name="" descr=""/>
          <p:cNvPicPr/>
          <p:nvPr/>
        </p:nvPicPr>
        <p:blipFill>
          <a:blip r:embed="rId3"/>
          <a:stretch/>
        </p:blipFill>
        <p:spPr>
          <a:xfrm>
            <a:off x="1800000" y="1620000"/>
            <a:ext cx="5942880" cy="6366600"/>
          </a:xfrm>
          <a:prstGeom prst="rect">
            <a:avLst/>
          </a:prstGeom>
          <a:ln w="0">
            <a:noFill/>
          </a:ln>
        </p:spPr>
      </p:pic>
      <p:sp>
        <p:nvSpPr>
          <p:cNvPr id="139" name="TextBox 23"/>
          <p:cNvSpPr/>
          <p:nvPr/>
        </p:nvSpPr>
        <p:spPr>
          <a:xfrm>
            <a:off x="8280000" y="3780000"/>
            <a:ext cx="7120800" cy="91440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000000"/>
                </a:solidFill>
                <a:latin typeface="Lato"/>
                <a:ea typeface="DejaVu Sans"/>
              </a:rPr>
              <a:t>ANSWER</a:t>
            </a:r>
            <a:endParaRPr b="0" lang="en-PH" sz="2000" spc="-1" strike="noStrike">
              <a:latin typeface="Arial"/>
            </a:endParaRPr>
          </a:p>
          <a:p>
            <a:pPr algn="ctr">
              <a:lnSpc>
                <a:spcPts val="3600"/>
              </a:lnSpc>
              <a:buNone/>
            </a:pPr>
            <a:r>
              <a:rPr b="1" lang="en-US" sz="2000" spc="-1" strike="noStrike">
                <a:solidFill>
                  <a:srgbClr val="000000"/>
                </a:solidFill>
                <a:latin typeface="Lato"/>
                <a:ea typeface="DejaVu Sans"/>
              </a:rPr>
              <a:t>A = 122</a:t>
            </a:r>
            <a:endParaRPr b="0" lang="en-PH" sz="2000" spc="-1" strike="noStrike">
              <a:latin typeface="Arial"/>
            </a:endParaRPr>
          </a:p>
        </p:txBody>
      </p:sp>
    </p:spTree>
  </p:cSld>
  <p:transition>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Freeform 2"/>
          <p:cNvSpPr/>
          <p:nvPr/>
        </p:nvSpPr>
        <p:spPr>
          <a:xfrm>
            <a:off x="4133880" y="2263320"/>
            <a:ext cx="9910440" cy="5062680"/>
          </a:xfrm>
          <a:custGeom>
            <a:avLst/>
            <a:gdLst/>
            <a:ahLst/>
            <a:rect l="l" t="t" r="r" b="b"/>
            <a:pathLst>
              <a:path w="9912780" h="5065200">
                <a:moveTo>
                  <a:pt x="0" y="0"/>
                </a:moveTo>
                <a:lnTo>
                  <a:pt x="9912780" y="0"/>
                </a:lnTo>
                <a:lnTo>
                  <a:pt x="9912780" y="5065200"/>
                </a:lnTo>
                <a:lnTo>
                  <a:pt x="0" y="5065200"/>
                </a:lnTo>
                <a:lnTo>
                  <a:pt x="0" y="0"/>
                </a:lnTo>
                <a:close/>
              </a:path>
            </a:pathLst>
          </a:custGeom>
          <a:blipFill rotWithShape="0">
            <a:blip r:embed="rId1"/>
            <a:srcRect/>
            <a:stretch/>
          </a:blipFill>
          <a:ln w="0">
            <a:noFill/>
          </a:ln>
        </p:spPr>
        <p:style>
          <a:lnRef idx="0"/>
          <a:fillRef idx="0"/>
          <a:effectRef idx="0"/>
          <a:fontRef idx="minor"/>
        </p:style>
      </p:sp>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2023-07-28T15:32:18Z</dcterms:created>
  <dc:creator/>
  <dc:description/>
  <dc:identifier>DAFl9Zu4QXU</dc:identifier>
  <dc:language>en-PH</dc:language>
  <cp:lastModifiedBy/>
  <dcterms:modified xsi:type="dcterms:W3CDTF">2023-07-28T16:41:49Z</dcterms:modified>
  <cp:revision>3</cp:revision>
  <dc:subject/>
  <dc:title>PPT TEMPLATE FOR LRB</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