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6560" cy="683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3440" cy="2773440"/>
          </a:xfrm>
          <a:prstGeom prst="rect">
            <a:avLst/>
          </a:prstGeom>
          <a:ln w="0">
            <a:noFill/>
          </a:ln>
        </p:spPr>
      </p:pic>
      <p:sp>
        <p:nvSpPr>
          <p:cNvPr id="2" name="Rectangle 5"/>
          <p:cNvSpPr/>
          <p:nvPr/>
        </p:nvSpPr>
        <p:spPr>
          <a:xfrm>
            <a:off x="3487320" y="1475280"/>
            <a:ext cx="8678880" cy="3836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8880" cy="358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6560" cy="609480"/>
          </a:xfrm>
          <a:prstGeom prst="rect">
            <a:avLst/>
          </a:prstGeom>
          <a:ln w="0">
            <a:noFill/>
          </a:ln>
        </p:spPr>
      </p:pic>
      <p:sp>
        <p:nvSpPr>
          <p:cNvPr id="43" name="Rectangle 7"/>
          <p:cNvSpPr/>
          <p:nvPr/>
        </p:nvSpPr>
        <p:spPr>
          <a:xfrm>
            <a:off x="10868760" y="0"/>
            <a:ext cx="945000" cy="945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9080" cy="1009080"/>
          </a:xfrm>
          <a:prstGeom prst="rect">
            <a:avLst/>
          </a:prstGeom>
          <a:ln w="0">
            <a:noFill/>
          </a:ln>
        </p:spPr>
      </p:pic>
      <p:sp>
        <p:nvSpPr>
          <p:cNvPr id="45" name="TextBox 9"/>
          <p:cNvSpPr/>
          <p:nvPr/>
        </p:nvSpPr>
        <p:spPr>
          <a:xfrm>
            <a:off x="185400" y="6362280"/>
            <a:ext cx="4666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7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6560" cy="609480"/>
          </a:xfrm>
          <a:prstGeom prst="rect">
            <a:avLst/>
          </a:prstGeom>
          <a:ln w="0">
            <a:noFill/>
          </a:ln>
        </p:spPr>
      </p:pic>
      <p:sp>
        <p:nvSpPr>
          <p:cNvPr id="86" name="Rectangle 7"/>
          <p:cNvSpPr/>
          <p:nvPr/>
        </p:nvSpPr>
        <p:spPr>
          <a:xfrm>
            <a:off x="10868760" y="0"/>
            <a:ext cx="945000" cy="945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9080" cy="1009080"/>
          </a:xfrm>
          <a:prstGeom prst="rect">
            <a:avLst/>
          </a:prstGeom>
          <a:ln w="0">
            <a:noFill/>
          </a:ln>
        </p:spPr>
      </p:pic>
      <p:sp>
        <p:nvSpPr>
          <p:cNvPr id="88" name="TextBox 9"/>
          <p:cNvSpPr/>
          <p:nvPr/>
        </p:nvSpPr>
        <p:spPr>
          <a:xfrm>
            <a:off x="185400" y="6362280"/>
            <a:ext cx="4666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7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0880" cy="335916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832840"/>
            <a:ext cx="746964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Iba’t Ibang Patakaran ng Pamahalaang Hapones</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54520"/>
            <a:ext cx="10009440" cy="1003320"/>
          </a:xfrm>
          <a:prstGeom prst="rect">
            <a:avLst/>
          </a:prstGeom>
          <a:solidFill>
            <a:srgbClr val="158466"/>
          </a:solidFill>
          <a:ln w="76320">
            <a:solidFill>
              <a:srgbClr val="55215b"/>
            </a:solidFill>
            <a:custDash>
              <a:ds d="946698" sp="71698"/>
              <a:ds d="100000" sp="71698"/>
              <a:ds d="100000" sp="71698"/>
              <a:ds d="100000" sp="71698"/>
              <a:ds d="100000" sp="71698"/>
              <a:ds d="100000" sp="71698"/>
              <a:ds d="100000" sp="71698"/>
              <a:ds d="100000" sp="71698"/>
              <a:ds d="100000" sp="71698"/>
              <a:ds d="100000" sp="71698"/>
              <a:ds d="100000" sp="71698"/>
            </a:custDash>
            <a:round/>
          </a:ln>
        </p:spPr>
        <p:txBody>
          <a:bodyPr lIns="38160" rIns="38160" tIns="38160" bIns="38160" anchor="ctr">
            <a:noAutofit/>
          </a:bodyPr>
          <a:p>
            <a:pPr algn="ctr">
              <a:lnSpc>
                <a:spcPct val="100000"/>
              </a:lnSpc>
              <a:buNone/>
            </a:pPr>
            <a:r>
              <a:rPr b="1" lang="en-US" sz="3600" spc="-1" strike="noStrike">
                <a:solidFill>
                  <a:srgbClr val="ffffa6"/>
                </a:solidFill>
                <a:latin typeface="Lato"/>
                <a:ea typeface="DejaVu Sans"/>
              </a:rPr>
              <a:t>Resulta ng Pananakop ng mga Hapones</a:t>
            </a:r>
            <a:endParaRPr b="0" lang="en-PH" sz="3600" spc="-1" strike="noStrike">
              <a:latin typeface="Arial"/>
            </a:endParaRPr>
          </a:p>
        </p:txBody>
      </p:sp>
      <p:sp>
        <p:nvSpPr>
          <p:cNvPr id="169" name="PlaceHolder 2"/>
          <p:cNvSpPr>
            <a:spLocks noGrp="1"/>
          </p:cNvSpPr>
          <p:nvPr>
            <p:ph/>
          </p:nvPr>
        </p:nvSpPr>
        <p:spPr>
          <a:xfrm>
            <a:off x="609480" y="1440000"/>
            <a:ext cx="10964160" cy="1619280"/>
          </a:xfrm>
          <a:prstGeom prst="rect">
            <a:avLst/>
          </a:prstGeom>
          <a:noFill/>
          <a:ln w="76320">
            <a:noFill/>
          </a:ln>
        </p:spPr>
        <p:txBody>
          <a:bodyPr lIns="38160" rIns="38160" tIns="38160" bIns="38160" anchor="ctr">
            <a:normAutofit/>
          </a:bodyPr>
          <a:p>
            <a:pPr algn="just">
              <a:lnSpc>
                <a:spcPct val="100000"/>
              </a:lnSpc>
              <a:buNone/>
            </a:pPr>
            <a:r>
              <a:rPr b="1" lang="en-PH" sz="2000" spc="162" strike="noStrike">
                <a:solidFill>
                  <a:srgbClr val="000000"/>
                </a:solidFill>
                <a:latin typeface="Lato"/>
              </a:rPr>
              <a:t>Nagpatupad ng mga patakaran ang pamahalaang Hapones upang ganap na makontrol ang Pilipinas ngunit nanatiling hindi nakikiisa ang mga Pilipino. Ang pamamahala ng mga Hapones sa Pilipinas ay nagkaroon iba’t ibang epekto sa ekonomiya, lipunan, at kulturang Pilipino.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54520"/>
            <a:ext cx="10009440" cy="1003320"/>
          </a:xfrm>
          <a:prstGeom prst="rect">
            <a:avLst/>
          </a:prstGeom>
          <a:solidFill>
            <a:srgbClr val="158466"/>
          </a:solidFill>
          <a:ln w="76320">
            <a:solidFill>
              <a:srgbClr val="55215b"/>
            </a:solidFill>
            <a:custDash>
              <a:ds d="946698" sp="71698"/>
              <a:ds d="100000" sp="71698"/>
              <a:ds d="100000" sp="71698"/>
              <a:ds d="100000" sp="71698"/>
              <a:ds d="100000" sp="71698"/>
              <a:ds d="100000" sp="71698"/>
              <a:ds d="100000" sp="71698"/>
              <a:ds d="100000" sp="71698"/>
              <a:ds d="100000" sp="71698"/>
              <a:ds d="100000" sp="71698"/>
              <a:ds d="100000" sp="71698"/>
            </a:custDash>
            <a:round/>
          </a:ln>
        </p:spPr>
        <p:txBody>
          <a:bodyPr lIns="38160" rIns="38160" tIns="38160" bIns="38160" anchor="ctr">
            <a:noAutofit/>
          </a:bodyPr>
          <a:p>
            <a:pPr algn="ctr">
              <a:lnSpc>
                <a:spcPct val="100000"/>
              </a:lnSpc>
              <a:buNone/>
            </a:pPr>
            <a:r>
              <a:rPr b="1" lang="en-US" sz="3600" spc="-1" strike="noStrike">
                <a:solidFill>
                  <a:srgbClr val="ffffa6"/>
                </a:solidFill>
                <a:latin typeface="Lato"/>
                <a:ea typeface="DejaVu Sans"/>
              </a:rPr>
              <a:t>Resulta ng Pananakop ng mga Hapones</a:t>
            </a:r>
            <a:endParaRPr b="0" lang="en-PH" sz="3600" spc="-1" strike="noStrike">
              <a:latin typeface="Arial"/>
            </a:endParaRPr>
          </a:p>
        </p:txBody>
      </p:sp>
      <p:sp>
        <p:nvSpPr>
          <p:cNvPr id="171" name="PlaceHolder 2"/>
          <p:cNvSpPr>
            <a:spLocks noGrp="1"/>
          </p:cNvSpPr>
          <p:nvPr>
            <p:ph/>
          </p:nvPr>
        </p:nvSpPr>
        <p:spPr>
          <a:xfrm>
            <a:off x="609480" y="1980000"/>
            <a:ext cx="10964160" cy="4139640"/>
          </a:xfrm>
          <a:prstGeom prst="rect">
            <a:avLst/>
          </a:prstGeom>
          <a:noFill/>
          <a:ln w="76320">
            <a:noFill/>
          </a:ln>
        </p:spPr>
        <p:txBody>
          <a:bodyPr lIns="38160" rIns="38160" tIns="38160" bIns="38160" anchor="t">
            <a:normAutofit/>
          </a:bodyPr>
          <a:p>
            <a:pPr algn="just">
              <a:lnSpc>
                <a:spcPct val="100000"/>
              </a:lnSpc>
              <a:buNone/>
            </a:pPr>
            <a:r>
              <a:rPr b="1" lang="en-PH" sz="1800" spc="-1" strike="noStrike">
                <a:latin typeface="Lato"/>
              </a:rPr>
              <a:t>Ang Japanese High Command, na pinamunuan ng matataas na opisyal ng pamahalaang militar na itinalaga ng imperyong Hapones, ang namahala sa ekonomiya ng Pilipinas. Ang mga lupang sakahan ay tinaniman ng mga bulak. Ipinahinto ang importasyon ng pagkain na nagdulot ng matinding kakulangan sa pagkain. Sa ilalim ng masamang sitwasyon ng digmaan at sobra o hindi makontrol na pagtaas ng mga bilihin, ang ekonomiya ng Pilipinas ay bumagsak. Lumala ang kawalan ng trabaho dahil sa pagsasara ng mga industriya. Pagbebenta ang naging hanapbuhay ng mga tao sa lungsod. Upang maayos ang lumalalang sitwasyon ng ekonomiya ng Pilipinas, nagpalabas ang mga Hapones ng mga salaping kilala bilang Mickey Mouse money dahil sa napakababang halaga nito. Lalong pinalala ng naturang hakbang ang sobra o hindi makontrol na pagtaas ng mga bilihin. Ang isang ganta ng bigas ay nagkakahalaga ng isang sako ng pera. Sinikap ng pamahalaan na labanan ang kagutuman sa pamamagitan ng pagtatatag ng Green Revolution Movement. Ang programa ay naglalayong atasan ang mga Pilipinong may edad 16 hanggang 20 taon na magtanim sa lahat ng mga bakanteng lupa ngunit bigong masolusyonan ng programa ang pagkagutom.</a:t>
            </a:r>
            <a:endParaRPr b="0" lang="en-PH" sz="1800" spc="-1" strike="noStrike">
              <a:latin typeface="Arial"/>
            </a:endParaRPr>
          </a:p>
        </p:txBody>
      </p:sp>
      <p:sp>
        <p:nvSpPr>
          <p:cNvPr id="172" name=""/>
          <p:cNvSpPr/>
          <p:nvPr/>
        </p:nvSpPr>
        <p:spPr>
          <a:xfrm>
            <a:off x="720000" y="1440000"/>
            <a:ext cx="2159640" cy="467640"/>
          </a:xfrm>
          <a:custGeom>
            <a:avLst/>
            <a:gdLst/>
            <a:ahLst/>
            <a:rect l="l" t="t" r="r" b="b"/>
            <a:pathLst>
              <a:path w="6002" h="1302">
                <a:moveTo>
                  <a:pt x="216" y="0"/>
                </a:moveTo>
                <a:lnTo>
                  <a:pt x="217" y="0"/>
                </a:lnTo>
                <a:cubicBezTo>
                  <a:pt x="179" y="0"/>
                  <a:pt x="141" y="10"/>
                  <a:pt x="108" y="29"/>
                </a:cubicBezTo>
                <a:cubicBezTo>
                  <a:pt x="75" y="48"/>
                  <a:pt x="48" y="75"/>
                  <a:pt x="29" y="108"/>
                </a:cubicBezTo>
                <a:cubicBezTo>
                  <a:pt x="10" y="141"/>
                  <a:pt x="0" y="179"/>
                  <a:pt x="0" y="217"/>
                </a:cubicBezTo>
                <a:lnTo>
                  <a:pt x="0" y="1084"/>
                </a:lnTo>
                <a:lnTo>
                  <a:pt x="0" y="1084"/>
                </a:lnTo>
                <a:cubicBezTo>
                  <a:pt x="0" y="1122"/>
                  <a:pt x="10" y="1160"/>
                  <a:pt x="29" y="1193"/>
                </a:cubicBezTo>
                <a:cubicBezTo>
                  <a:pt x="48" y="1226"/>
                  <a:pt x="75" y="1253"/>
                  <a:pt x="108" y="1272"/>
                </a:cubicBezTo>
                <a:cubicBezTo>
                  <a:pt x="141" y="1291"/>
                  <a:pt x="179" y="1301"/>
                  <a:pt x="217" y="1301"/>
                </a:cubicBezTo>
                <a:lnTo>
                  <a:pt x="5784" y="1301"/>
                </a:lnTo>
                <a:lnTo>
                  <a:pt x="5784" y="1301"/>
                </a:lnTo>
                <a:cubicBezTo>
                  <a:pt x="5822" y="1301"/>
                  <a:pt x="5860" y="1291"/>
                  <a:pt x="5893" y="1272"/>
                </a:cubicBezTo>
                <a:cubicBezTo>
                  <a:pt x="5926" y="1253"/>
                  <a:pt x="5953" y="1226"/>
                  <a:pt x="5972" y="1193"/>
                </a:cubicBezTo>
                <a:cubicBezTo>
                  <a:pt x="5991" y="1160"/>
                  <a:pt x="6001" y="1122"/>
                  <a:pt x="6001" y="1084"/>
                </a:cubicBezTo>
                <a:lnTo>
                  <a:pt x="6000" y="216"/>
                </a:lnTo>
                <a:lnTo>
                  <a:pt x="6001" y="217"/>
                </a:lnTo>
                <a:lnTo>
                  <a:pt x="6001" y="217"/>
                </a:lnTo>
                <a:cubicBezTo>
                  <a:pt x="6001" y="179"/>
                  <a:pt x="5991" y="141"/>
                  <a:pt x="5972" y="108"/>
                </a:cubicBezTo>
                <a:cubicBezTo>
                  <a:pt x="5953" y="75"/>
                  <a:pt x="5926" y="48"/>
                  <a:pt x="5893" y="29"/>
                </a:cubicBezTo>
                <a:cubicBezTo>
                  <a:pt x="5860" y="10"/>
                  <a:pt x="5822" y="0"/>
                  <a:pt x="5784" y="0"/>
                </a:cubicBezTo>
                <a:lnTo>
                  <a:pt x="216" y="0"/>
                </a:lnTo>
              </a:path>
            </a:pathLst>
          </a:custGeom>
          <a:solidFill>
            <a:srgbClr val="55308d"/>
          </a:solidFill>
          <a:ln w="38160">
            <a:solidFill>
              <a:srgbClr val="158466"/>
            </a:solidFill>
            <a:round/>
          </a:ln>
        </p:spPr>
        <p:style>
          <a:lnRef idx="0"/>
          <a:fillRef idx="0"/>
          <a:effectRef idx="0"/>
          <a:fontRef idx="minor"/>
        </p:style>
        <p:txBody>
          <a:bodyPr lIns="109080" rIns="109080" tIns="64080" bIns="64080" anchor="ctr">
            <a:noAutofit/>
          </a:bodyPr>
          <a:p>
            <a:pPr algn="ctr">
              <a:lnSpc>
                <a:spcPct val="100000"/>
              </a:lnSpc>
              <a:buNone/>
            </a:pPr>
            <a:r>
              <a:rPr b="1" lang="en-PH" sz="2200" spc="-1" strike="noStrike">
                <a:solidFill>
                  <a:srgbClr val="ffffa6"/>
                </a:solidFill>
                <a:latin typeface="Lato"/>
                <a:ea typeface="DejaVu Sans"/>
              </a:rPr>
              <a:t>EKONOMIYA</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54520"/>
            <a:ext cx="10009440" cy="1003320"/>
          </a:xfrm>
          <a:prstGeom prst="rect">
            <a:avLst/>
          </a:prstGeom>
          <a:solidFill>
            <a:srgbClr val="158466"/>
          </a:solidFill>
          <a:ln w="76320">
            <a:solidFill>
              <a:srgbClr val="55215b"/>
            </a:solidFill>
            <a:custDash>
              <a:ds d="946698" sp="71698"/>
              <a:ds d="100000" sp="71698"/>
              <a:ds d="100000" sp="71698"/>
              <a:ds d="100000" sp="71698"/>
              <a:ds d="100000" sp="71698"/>
              <a:ds d="100000" sp="71698"/>
              <a:ds d="100000" sp="71698"/>
              <a:ds d="100000" sp="71698"/>
              <a:ds d="100000" sp="71698"/>
              <a:ds d="100000" sp="71698"/>
              <a:ds d="100000" sp="71698"/>
            </a:custDash>
            <a:round/>
          </a:ln>
        </p:spPr>
        <p:txBody>
          <a:bodyPr lIns="38160" rIns="38160" tIns="38160" bIns="38160" anchor="ctr">
            <a:noAutofit/>
          </a:bodyPr>
          <a:p>
            <a:pPr algn="ctr">
              <a:lnSpc>
                <a:spcPct val="100000"/>
              </a:lnSpc>
              <a:buNone/>
            </a:pPr>
            <a:r>
              <a:rPr b="1" lang="en-US" sz="3600" spc="-1" strike="noStrike">
                <a:solidFill>
                  <a:srgbClr val="ffffa6"/>
                </a:solidFill>
                <a:latin typeface="Lato"/>
                <a:ea typeface="DejaVu Sans"/>
              </a:rPr>
              <a:t>Resulta ng Pananakop ng mga Hapones</a:t>
            </a:r>
            <a:endParaRPr b="0" lang="en-PH" sz="3600" spc="-1" strike="noStrike">
              <a:latin typeface="Arial"/>
            </a:endParaRPr>
          </a:p>
        </p:txBody>
      </p:sp>
      <p:sp>
        <p:nvSpPr>
          <p:cNvPr id="174" name="PlaceHolder 2"/>
          <p:cNvSpPr>
            <a:spLocks noGrp="1"/>
          </p:cNvSpPr>
          <p:nvPr>
            <p:ph/>
          </p:nvPr>
        </p:nvSpPr>
        <p:spPr>
          <a:xfrm>
            <a:off x="609480" y="1980000"/>
            <a:ext cx="10964160" cy="4139640"/>
          </a:xfrm>
          <a:prstGeom prst="rect">
            <a:avLst/>
          </a:prstGeom>
          <a:noFill/>
          <a:ln w="76320">
            <a:noFill/>
          </a:ln>
        </p:spPr>
        <p:txBody>
          <a:bodyPr lIns="38160" rIns="38160" tIns="38160" bIns="38160" anchor="t">
            <a:normAutofit/>
          </a:bodyPr>
          <a:p>
            <a:pPr algn="just">
              <a:lnSpc>
                <a:spcPct val="100000"/>
              </a:lnSpc>
              <a:buNone/>
            </a:pPr>
            <a:r>
              <a:rPr b="1" lang="en-PH" sz="1800" spc="-1" strike="noStrike">
                <a:latin typeface="Lato"/>
              </a:rPr>
              <a:t>Sinupil ng mga Hapones hindi lamang ang mga gawaing politikal at ekonomiya ngunit pati na rin ang sosyo-kultural na aspekto ng pamumuhay ng mga Pilipino. Isinailalim ang lahat ng uri ng pamamahayag (media) sa pagsisiyasat (censorship). Ipinagbawal ang paglalathala ng lahat ng print media maliban sa Manila Tribune at Liwayway. Ang mga palabas sa sinehan at teatro ay mahigpit na binantayan. Ang radyo at iba pang gamit sa komunikasyon ay kinumpiska. Ginamit ng mga Hapones ang paraan ng pananakot upang makontrol ang mga Pilipino. Ang raid o biglaang inspeksiyon na ginagawa ng mga Kempeitai ay isa sa mga kinatatakutan ng mga tao. Ang sinumang pinaghihinalaang gerilya o tumutulong sa mga gerilya ay hinuhuli at pinahihirapan.</a:t>
            </a:r>
            <a:endParaRPr b="0" lang="en-PH" sz="1800" spc="-1" strike="noStrike">
              <a:latin typeface="Arial"/>
            </a:endParaRPr>
          </a:p>
        </p:txBody>
      </p:sp>
      <p:sp>
        <p:nvSpPr>
          <p:cNvPr id="175" name=""/>
          <p:cNvSpPr/>
          <p:nvPr/>
        </p:nvSpPr>
        <p:spPr>
          <a:xfrm>
            <a:off x="720000" y="1440000"/>
            <a:ext cx="2159640" cy="467640"/>
          </a:xfrm>
          <a:custGeom>
            <a:avLst/>
            <a:gdLst/>
            <a:ahLst/>
            <a:rect l="l" t="t" r="r" b="b"/>
            <a:pathLst>
              <a:path w="6002" h="1302">
                <a:moveTo>
                  <a:pt x="216" y="0"/>
                </a:moveTo>
                <a:lnTo>
                  <a:pt x="217" y="0"/>
                </a:lnTo>
                <a:cubicBezTo>
                  <a:pt x="179" y="0"/>
                  <a:pt x="141" y="10"/>
                  <a:pt x="108" y="29"/>
                </a:cubicBezTo>
                <a:cubicBezTo>
                  <a:pt x="75" y="48"/>
                  <a:pt x="48" y="75"/>
                  <a:pt x="29" y="108"/>
                </a:cubicBezTo>
                <a:cubicBezTo>
                  <a:pt x="10" y="141"/>
                  <a:pt x="0" y="179"/>
                  <a:pt x="0" y="217"/>
                </a:cubicBezTo>
                <a:lnTo>
                  <a:pt x="0" y="1084"/>
                </a:lnTo>
                <a:lnTo>
                  <a:pt x="0" y="1084"/>
                </a:lnTo>
                <a:cubicBezTo>
                  <a:pt x="0" y="1122"/>
                  <a:pt x="10" y="1160"/>
                  <a:pt x="29" y="1193"/>
                </a:cubicBezTo>
                <a:cubicBezTo>
                  <a:pt x="48" y="1226"/>
                  <a:pt x="75" y="1253"/>
                  <a:pt x="108" y="1272"/>
                </a:cubicBezTo>
                <a:cubicBezTo>
                  <a:pt x="141" y="1291"/>
                  <a:pt x="179" y="1301"/>
                  <a:pt x="217" y="1301"/>
                </a:cubicBezTo>
                <a:lnTo>
                  <a:pt x="5784" y="1301"/>
                </a:lnTo>
                <a:lnTo>
                  <a:pt x="5784" y="1301"/>
                </a:lnTo>
                <a:cubicBezTo>
                  <a:pt x="5822" y="1301"/>
                  <a:pt x="5860" y="1291"/>
                  <a:pt x="5893" y="1272"/>
                </a:cubicBezTo>
                <a:cubicBezTo>
                  <a:pt x="5926" y="1253"/>
                  <a:pt x="5953" y="1226"/>
                  <a:pt x="5972" y="1193"/>
                </a:cubicBezTo>
                <a:cubicBezTo>
                  <a:pt x="5991" y="1160"/>
                  <a:pt x="6001" y="1122"/>
                  <a:pt x="6001" y="1084"/>
                </a:cubicBezTo>
                <a:lnTo>
                  <a:pt x="6000" y="216"/>
                </a:lnTo>
                <a:lnTo>
                  <a:pt x="6001" y="217"/>
                </a:lnTo>
                <a:lnTo>
                  <a:pt x="6001" y="217"/>
                </a:lnTo>
                <a:cubicBezTo>
                  <a:pt x="6001" y="179"/>
                  <a:pt x="5991" y="141"/>
                  <a:pt x="5972" y="108"/>
                </a:cubicBezTo>
                <a:cubicBezTo>
                  <a:pt x="5953" y="75"/>
                  <a:pt x="5926" y="48"/>
                  <a:pt x="5893" y="29"/>
                </a:cubicBezTo>
                <a:cubicBezTo>
                  <a:pt x="5860" y="10"/>
                  <a:pt x="5822" y="0"/>
                  <a:pt x="5784" y="0"/>
                </a:cubicBezTo>
                <a:lnTo>
                  <a:pt x="216" y="0"/>
                </a:lnTo>
              </a:path>
            </a:pathLst>
          </a:custGeom>
          <a:solidFill>
            <a:srgbClr val="55308d"/>
          </a:solidFill>
          <a:ln w="38160">
            <a:solidFill>
              <a:srgbClr val="158466"/>
            </a:solidFill>
            <a:round/>
          </a:ln>
        </p:spPr>
        <p:style>
          <a:lnRef idx="0"/>
          <a:fillRef idx="0"/>
          <a:effectRef idx="0"/>
          <a:fontRef idx="minor"/>
        </p:style>
        <p:txBody>
          <a:bodyPr lIns="109080" rIns="109080" tIns="64080" bIns="64080" anchor="ctr">
            <a:noAutofit/>
          </a:bodyPr>
          <a:p>
            <a:pPr algn="ctr">
              <a:lnSpc>
                <a:spcPct val="100000"/>
              </a:lnSpc>
              <a:buNone/>
            </a:pPr>
            <a:r>
              <a:rPr b="1" lang="en-PH" sz="2200" spc="-1" strike="noStrike">
                <a:solidFill>
                  <a:srgbClr val="ffffa6"/>
                </a:solidFill>
                <a:latin typeface="Lato"/>
                <a:ea typeface="DejaVu Sans"/>
              </a:rPr>
              <a:t>LIPUNAN</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54520"/>
            <a:ext cx="10009440" cy="1003320"/>
          </a:xfrm>
          <a:prstGeom prst="rect">
            <a:avLst/>
          </a:prstGeom>
          <a:solidFill>
            <a:srgbClr val="158466"/>
          </a:solidFill>
          <a:ln w="76320">
            <a:solidFill>
              <a:srgbClr val="55215b"/>
            </a:solidFill>
            <a:custDash>
              <a:ds d="946698" sp="71698"/>
              <a:ds d="100000" sp="71698"/>
              <a:ds d="100000" sp="71698"/>
              <a:ds d="100000" sp="71698"/>
              <a:ds d="100000" sp="71698"/>
              <a:ds d="100000" sp="71698"/>
              <a:ds d="100000" sp="71698"/>
              <a:ds d="100000" sp="71698"/>
              <a:ds d="100000" sp="71698"/>
              <a:ds d="100000" sp="71698"/>
              <a:ds d="100000" sp="71698"/>
            </a:custDash>
            <a:round/>
          </a:ln>
        </p:spPr>
        <p:txBody>
          <a:bodyPr lIns="38160" rIns="38160" tIns="38160" bIns="38160" anchor="ctr">
            <a:noAutofit/>
          </a:bodyPr>
          <a:p>
            <a:pPr algn="ctr">
              <a:lnSpc>
                <a:spcPct val="100000"/>
              </a:lnSpc>
              <a:buNone/>
            </a:pPr>
            <a:r>
              <a:rPr b="1" lang="en-US" sz="3600" spc="-1" strike="noStrike">
                <a:solidFill>
                  <a:srgbClr val="ffffa6"/>
                </a:solidFill>
                <a:latin typeface="Lato"/>
                <a:ea typeface="DejaVu Sans"/>
              </a:rPr>
              <a:t>Resulta ng Pananakop ng mga Hapones</a:t>
            </a:r>
            <a:endParaRPr b="0" lang="en-PH" sz="3600" spc="-1" strike="noStrike">
              <a:latin typeface="Arial"/>
            </a:endParaRPr>
          </a:p>
        </p:txBody>
      </p:sp>
      <p:sp>
        <p:nvSpPr>
          <p:cNvPr id="177" name="PlaceHolder 2"/>
          <p:cNvSpPr>
            <a:spLocks noGrp="1"/>
          </p:cNvSpPr>
          <p:nvPr>
            <p:ph/>
          </p:nvPr>
        </p:nvSpPr>
        <p:spPr>
          <a:xfrm>
            <a:off x="609480" y="1980000"/>
            <a:ext cx="10964160" cy="4139640"/>
          </a:xfrm>
          <a:prstGeom prst="rect">
            <a:avLst/>
          </a:prstGeom>
          <a:noFill/>
          <a:ln w="76320">
            <a:noFill/>
          </a:ln>
        </p:spPr>
        <p:txBody>
          <a:bodyPr lIns="38160" rIns="38160" tIns="38160" bIns="38160" anchor="t">
            <a:normAutofit/>
          </a:bodyPr>
          <a:p>
            <a:pPr algn="just">
              <a:lnSpc>
                <a:spcPct val="100000"/>
              </a:lnSpc>
              <a:buNone/>
            </a:pPr>
            <a:r>
              <a:rPr b="1" lang="en-PH" sz="1800" spc="-1" strike="noStrike">
                <a:latin typeface="Lato"/>
              </a:rPr>
              <a:t>Ang mga propagandang “Asya para sa mga Asyano,” “Pilipinas para sa mga Pilipino,” at “Ang Asya Ay Iisa” ay naglalayong paigtingin ang lokal na kultura ngunit hindi ito sinuportahan ng mga Pilipino. Bagaman hindi nagtagumpay sa pangkalahatan ang layuning mapaigting ang lokal na kultura, yumabong ang panitikang Pilipino sa panahon ng pamamahala ng mga Hapones. Dulot ito ng matinding pagbabawal sa paggamit ng wikang Ingles sa anumang uri ng panitikan. Ipinakilala ang tanaga at haiku sa panulaang Pilipino. Namayagpag din ang maikling kuwento na isinulat sa Pilipino sa panahong ito nang magkaroon ng mga patimpalak sa panitikang Pilipino. Ilan sa mga nakilalang mga manunulat ay sina:</a:t>
            </a:r>
            <a:endParaRPr b="0" lang="en-PH" sz="1800" spc="-1" strike="noStrike">
              <a:latin typeface="Arial"/>
            </a:endParaRPr>
          </a:p>
          <a:p>
            <a:pPr algn="just">
              <a:lnSpc>
                <a:spcPct val="100000"/>
              </a:lnSpc>
              <a:buNone/>
            </a:pP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Narciso Reyes – isinulat ang maikling kuwentong “Lupang Tinubuan”;</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Liwayway Arceo – isinulat ang maikling kuwentong “Uhaw ang Tigang na Lupa”; at</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Nestor Vicente Madali Gonzalez (N.V.M. Gonzalez) – isinulat ang maikling kuwentong “Lunsod, Nayon at Dagat-dagatan.”</a:t>
            </a:r>
            <a:endParaRPr b="0" lang="en-PH" sz="1800" spc="-1" strike="noStrike">
              <a:latin typeface="Arial"/>
            </a:endParaRPr>
          </a:p>
        </p:txBody>
      </p:sp>
      <p:sp>
        <p:nvSpPr>
          <p:cNvPr id="178" name=""/>
          <p:cNvSpPr/>
          <p:nvPr/>
        </p:nvSpPr>
        <p:spPr>
          <a:xfrm>
            <a:off x="720000" y="1440000"/>
            <a:ext cx="2159640" cy="467640"/>
          </a:xfrm>
          <a:custGeom>
            <a:avLst/>
            <a:gdLst/>
            <a:ahLst/>
            <a:rect l="l" t="t" r="r" b="b"/>
            <a:pathLst>
              <a:path w="6002" h="1302">
                <a:moveTo>
                  <a:pt x="216" y="0"/>
                </a:moveTo>
                <a:lnTo>
                  <a:pt x="217" y="0"/>
                </a:lnTo>
                <a:cubicBezTo>
                  <a:pt x="179" y="0"/>
                  <a:pt x="141" y="10"/>
                  <a:pt x="108" y="29"/>
                </a:cubicBezTo>
                <a:cubicBezTo>
                  <a:pt x="75" y="48"/>
                  <a:pt x="48" y="75"/>
                  <a:pt x="29" y="108"/>
                </a:cubicBezTo>
                <a:cubicBezTo>
                  <a:pt x="10" y="141"/>
                  <a:pt x="0" y="179"/>
                  <a:pt x="0" y="217"/>
                </a:cubicBezTo>
                <a:lnTo>
                  <a:pt x="0" y="1084"/>
                </a:lnTo>
                <a:lnTo>
                  <a:pt x="0" y="1084"/>
                </a:lnTo>
                <a:cubicBezTo>
                  <a:pt x="0" y="1122"/>
                  <a:pt x="10" y="1160"/>
                  <a:pt x="29" y="1193"/>
                </a:cubicBezTo>
                <a:cubicBezTo>
                  <a:pt x="48" y="1226"/>
                  <a:pt x="75" y="1253"/>
                  <a:pt x="108" y="1272"/>
                </a:cubicBezTo>
                <a:cubicBezTo>
                  <a:pt x="141" y="1291"/>
                  <a:pt x="179" y="1301"/>
                  <a:pt x="217" y="1301"/>
                </a:cubicBezTo>
                <a:lnTo>
                  <a:pt x="5784" y="1301"/>
                </a:lnTo>
                <a:lnTo>
                  <a:pt x="5784" y="1301"/>
                </a:lnTo>
                <a:cubicBezTo>
                  <a:pt x="5822" y="1301"/>
                  <a:pt x="5860" y="1291"/>
                  <a:pt x="5893" y="1272"/>
                </a:cubicBezTo>
                <a:cubicBezTo>
                  <a:pt x="5926" y="1253"/>
                  <a:pt x="5953" y="1226"/>
                  <a:pt x="5972" y="1193"/>
                </a:cubicBezTo>
                <a:cubicBezTo>
                  <a:pt x="5991" y="1160"/>
                  <a:pt x="6001" y="1122"/>
                  <a:pt x="6001" y="1084"/>
                </a:cubicBezTo>
                <a:lnTo>
                  <a:pt x="6000" y="216"/>
                </a:lnTo>
                <a:lnTo>
                  <a:pt x="6001" y="217"/>
                </a:lnTo>
                <a:lnTo>
                  <a:pt x="6001" y="217"/>
                </a:lnTo>
                <a:cubicBezTo>
                  <a:pt x="6001" y="179"/>
                  <a:pt x="5991" y="141"/>
                  <a:pt x="5972" y="108"/>
                </a:cubicBezTo>
                <a:cubicBezTo>
                  <a:pt x="5953" y="75"/>
                  <a:pt x="5926" y="48"/>
                  <a:pt x="5893" y="29"/>
                </a:cubicBezTo>
                <a:cubicBezTo>
                  <a:pt x="5860" y="10"/>
                  <a:pt x="5822" y="0"/>
                  <a:pt x="5784" y="0"/>
                </a:cubicBezTo>
                <a:lnTo>
                  <a:pt x="216" y="0"/>
                </a:lnTo>
              </a:path>
            </a:pathLst>
          </a:custGeom>
          <a:solidFill>
            <a:srgbClr val="55308d"/>
          </a:solidFill>
          <a:ln w="38160">
            <a:solidFill>
              <a:srgbClr val="158466"/>
            </a:solidFill>
            <a:round/>
          </a:ln>
        </p:spPr>
        <p:style>
          <a:lnRef idx="0"/>
          <a:fillRef idx="0"/>
          <a:effectRef idx="0"/>
          <a:fontRef idx="minor"/>
        </p:style>
        <p:txBody>
          <a:bodyPr lIns="109080" rIns="109080" tIns="64080" bIns="64080" anchor="ctr">
            <a:noAutofit/>
          </a:bodyPr>
          <a:p>
            <a:pPr algn="ctr">
              <a:lnSpc>
                <a:spcPct val="100000"/>
              </a:lnSpc>
              <a:buNone/>
            </a:pPr>
            <a:r>
              <a:rPr b="1" lang="en-PH" sz="2200" spc="-1" strike="noStrike">
                <a:solidFill>
                  <a:srgbClr val="ffffa6"/>
                </a:solidFill>
                <a:latin typeface="Lato"/>
                <a:ea typeface="DejaVu Sans"/>
              </a:rPr>
              <a:t>KULTURA</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54520"/>
            <a:ext cx="10009440" cy="1003320"/>
          </a:xfrm>
          <a:prstGeom prst="rect">
            <a:avLst/>
          </a:prstGeom>
          <a:solidFill>
            <a:srgbClr val="158466"/>
          </a:solidFill>
          <a:ln w="76320">
            <a:solidFill>
              <a:srgbClr val="55215b"/>
            </a:solidFill>
            <a:custDash>
              <a:ds d="946698" sp="71698"/>
              <a:ds d="100000" sp="71698"/>
              <a:ds d="100000" sp="71698"/>
              <a:ds d="100000" sp="71698"/>
              <a:ds d="100000" sp="71698"/>
              <a:ds d="100000" sp="71698"/>
              <a:ds d="100000" sp="71698"/>
              <a:ds d="100000" sp="71698"/>
              <a:ds d="100000" sp="71698"/>
              <a:ds d="100000" sp="71698"/>
              <a:ds d="100000" sp="71698"/>
            </a:custDash>
            <a:round/>
          </a:ln>
        </p:spPr>
        <p:txBody>
          <a:bodyPr lIns="38160" rIns="38160" tIns="38160" bIns="38160" anchor="ctr">
            <a:noAutofit/>
          </a:bodyPr>
          <a:p>
            <a:pPr algn="ctr">
              <a:lnSpc>
                <a:spcPct val="100000"/>
              </a:lnSpc>
              <a:buNone/>
            </a:pPr>
            <a:r>
              <a:rPr b="1" lang="en-US" sz="3600" spc="-1" strike="noStrike">
                <a:solidFill>
                  <a:srgbClr val="ffffa6"/>
                </a:solidFill>
                <a:latin typeface="Lato"/>
                <a:ea typeface="DejaVu Sans"/>
              </a:rPr>
              <a:t>Resulta ng Pananakop ng mga Hapones</a:t>
            </a:r>
            <a:endParaRPr b="0" lang="en-PH" sz="3600" spc="-1" strike="noStrike">
              <a:latin typeface="Arial"/>
            </a:endParaRPr>
          </a:p>
        </p:txBody>
      </p:sp>
      <p:sp>
        <p:nvSpPr>
          <p:cNvPr id="180" name="PlaceHolder 2"/>
          <p:cNvSpPr>
            <a:spLocks noGrp="1"/>
          </p:cNvSpPr>
          <p:nvPr>
            <p:ph/>
          </p:nvPr>
        </p:nvSpPr>
        <p:spPr>
          <a:xfrm>
            <a:off x="609480" y="1980000"/>
            <a:ext cx="10964160" cy="4139640"/>
          </a:xfrm>
          <a:prstGeom prst="rect">
            <a:avLst/>
          </a:prstGeom>
          <a:noFill/>
          <a:ln w="76320">
            <a:noFill/>
          </a:ln>
        </p:spPr>
        <p:txBody>
          <a:bodyPr lIns="38160" rIns="38160" tIns="38160" bIns="38160" anchor="t">
            <a:normAutofit/>
          </a:bodyPr>
          <a:p>
            <a:pPr algn="just">
              <a:lnSpc>
                <a:spcPct val="100000"/>
              </a:lnSpc>
              <a:buNone/>
            </a:pPr>
            <a:r>
              <a:rPr b="1" lang="en-PH" sz="1800" spc="-1" strike="noStrike">
                <a:latin typeface="Lato"/>
              </a:rPr>
              <a:t>Bagaman isinuko na ang Pilipinas kasabay ng pagbagsak ng Corregidor, ipinagpatuloy pa rin ng mga Pilipino ang kanilang pakikibaka laban sa mga Hapones. Hindi nahikayat ng pamahalaang Hapones ang mga Pilipino na suportahan ang kanilang hangarin.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Ang mga Pilipinong sundalong nakaligtas sa mga labanan ay nagpatuloy sa pakikipaglaban sa mga Hapones. Sila ay tinawag na mga gerilya. Nang lumaon, lumawig ang kilusang gerilya at nagkaroon ng mga pangkat sa iba’t ibang bahagi ng Pilipinas.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Dahil sa paniniil ng mga Hapones, nabuo ang Hukbalahap o Hukbo ng Bayan Laban sa Hapon. Ang Hukbalahap ay isang kilusang gerilya na binuo ng mga magsasaka mula sa Gitnang Luzon upang labanan ang mga Hapones.</a:t>
            </a:r>
            <a:endParaRPr b="0" lang="en-PH" sz="1800" spc="-1" strike="noStrike">
              <a:latin typeface="Arial"/>
            </a:endParaRPr>
          </a:p>
        </p:txBody>
      </p:sp>
      <p:sp>
        <p:nvSpPr>
          <p:cNvPr id="181" name=""/>
          <p:cNvSpPr/>
          <p:nvPr/>
        </p:nvSpPr>
        <p:spPr>
          <a:xfrm>
            <a:off x="720000" y="1440000"/>
            <a:ext cx="5759640" cy="467640"/>
          </a:xfrm>
          <a:custGeom>
            <a:avLst/>
            <a:gdLst/>
            <a:ahLst/>
            <a:rect l="l" t="t" r="r" b="b"/>
            <a:pathLst>
              <a:path w="16002" h="1302">
                <a:moveTo>
                  <a:pt x="216" y="0"/>
                </a:moveTo>
                <a:lnTo>
                  <a:pt x="217" y="0"/>
                </a:lnTo>
                <a:cubicBezTo>
                  <a:pt x="179" y="0"/>
                  <a:pt x="141" y="10"/>
                  <a:pt x="108" y="29"/>
                </a:cubicBezTo>
                <a:cubicBezTo>
                  <a:pt x="75" y="48"/>
                  <a:pt x="48" y="75"/>
                  <a:pt x="29" y="108"/>
                </a:cubicBezTo>
                <a:cubicBezTo>
                  <a:pt x="10" y="141"/>
                  <a:pt x="0" y="179"/>
                  <a:pt x="0" y="217"/>
                </a:cubicBezTo>
                <a:lnTo>
                  <a:pt x="0" y="1084"/>
                </a:lnTo>
                <a:lnTo>
                  <a:pt x="0" y="1084"/>
                </a:lnTo>
                <a:cubicBezTo>
                  <a:pt x="0" y="1122"/>
                  <a:pt x="10" y="1160"/>
                  <a:pt x="29" y="1193"/>
                </a:cubicBezTo>
                <a:cubicBezTo>
                  <a:pt x="48" y="1226"/>
                  <a:pt x="75" y="1253"/>
                  <a:pt x="108" y="1272"/>
                </a:cubicBezTo>
                <a:cubicBezTo>
                  <a:pt x="141" y="1291"/>
                  <a:pt x="179" y="1301"/>
                  <a:pt x="217" y="1301"/>
                </a:cubicBezTo>
                <a:lnTo>
                  <a:pt x="15784" y="1301"/>
                </a:lnTo>
                <a:lnTo>
                  <a:pt x="15784" y="1301"/>
                </a:lnTo>
                <a:cubicBezTo>
                  <a:pt x="15822" y="1301"/>
                  <a:pt x="15860" y="1291"/>
                  <a:pt x="15893" y="1272"/>
                </a:cubicBezTo>
                <a:cubicBezTo>
                  <a:pt x="15926" y="1253"/>
                  <a:pt x="15953" y="1226"/>
                  <a:pt x="15972" y="1193"/>
                </a:cubicBezTo>
                <a:cubicBezTo>
                  <a:pt x="15991" y="1160"/>
                  <a:pt x="16001" y="1122"/>
                  <a:pt x="16001" y="1084"/>
                </a:cubicBezTo>
                <a:lnTo>
                  <a:pt x="16001" y="216"/>
                </a:lnTo>
                <a:lnTo>
                  <a:pt x="16001" y="217"/>
                </a:lnTo>
                <a:lnTo>
                  <a:pt x="16001" y="217"/>
                </a:lnTo>
                <a:cubicBezTo>
                  <a:pt x="16001" y="179"/>
                  <a:pt x="15991" y="141"/>
                  <a:pt x="15972" y="108"/>
                </a:cubicBezTo>
                <a:cubicBezTo>
                  <a:pt x="15953" y="75"/>
                  <a:pt x="15926" y="48"/>
                  <a:pt x="15893" y="29"/>
                </a:cubicBezTo>
                <a:cubicBezTo>
                  <a:pt x="15860" y="10"/>
                  <a:pt x="15822" y="0"/>
                  <a:pt x="15784" y="0"/>
                </a:cubicBezTo>
                <a:lnTo>
                  <a:pt x="216" y="0"/>
                </a:lnTo>
              </a:path>
            </a:pathLst>
          </a:custGeom>
          <a:solidFill>
            <a:srgbClr val="55308d"/>
          </a:solidFill>
          <a:ln w="38160">
            <a:solidFill>
              <a:srgbClr val="158466"/>
            </a:solidFill>
            <a:round/>
          </a:ln>
        </p:spPr>
        <p:style>
          <a:lnRef idx="0"/>
          <a:fillRef idx="0"/>
          <a:effectRef idx="0"/>
          <a:fontRef idx="minor"/>
        </p:style>
        <p:txBody>
          <a:bodyPr lIns="109080" rIns="109080" tIns="64080" bIns="64080" anchor="ctr">
            <a:noAutofit/>
          </a:bodyPr>
          <a:p>
            <a:pPr algn="ctr">
              <a:lnSpc>
                <a:spcPct val="100000"/>
              </a:lnSpc>
              <a:buNone/>
            </a:pPr>
            <a:r>
              <a:rPr b="1" lang="en-PH" sz="2200" spc="-1" strike="noStrike">
                <a:solidFill>
                  <a:srgbClr val="ffffa6"/>
                </a:solidFill>
                <a:latin typeface="Lato"/>
                <a:ea typeface="DejaVu Sans"/>
              </a:rPr>
              <a:t>PAKIKIPAGLABAN PARA SA KALAYAAN</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63440" cy="113580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183" name="PlaceHolder 2"/>
          <p:cNvSpPr>
            <a:spLocks noGrp="1"/>
          </p:cNvSpPr>
          <p:nvPr>
            <p:ph/>
          </p:nvPr>
        </p:nvSpPr>
        <p:spPr>
          <a:xfrm>
            <a:off x="609480" y="1604520"/>
            <a:ext cx="10963440" cy="396828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ea typeface="Arial Black;Arial Black"/>
              </a:rPr>
              <a:t>PANUTO</a:t>
            </a:r>
            <a:r>
              <a:rPr b="0" lang="en-PH" sz="1800" spc="-1" strike="noStrike">
                <a:solidFill>
                  <a:srgbClr val="000000"/>
                </a:solidFill>
                <a:latin typeface="Lato"/>
                <a:ea typeface="Arial Black;Arial Black"/>
              </a:rPr>
              <a:t>: Sagutin ang sumusunod na tanong.</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1. Ano-ano ang naging epekto sa mga Pilipino ng pananakop ng mga Hapones?</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2. Paano tumugon ang mga Pilipino sa mga resulta ng pananakop ng mga Hapon?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63440" cy="113580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185" name="PlaceHolder 2"/>
          <p:cNvSpPr>
            <a:spLocks noGrp="1"/>
          </p:cNvSpPr>
          <p:nvPr>
            <p:ph/>
          </p:nvPr>
        </p:nvSpPr>
        <p:spPr>
          <a:xfrm>
            <a:off x="609480" y="1604520"/>
            <a:ext cx="10963440" cy="396828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Halimbawang sagot: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1. Ang mga naging epekto sa mga Pilipino ng pananakop ng mga Hapones ay naging mahirap ang mga Pilipino dahil walang kalayaan sa mga kamay nila at naging problema rin ang pagtaas ng presyo ng mga bilihin.</a:t>
            </a:r>
            <a:endParaRPr b="0" lang="en-PH" sz="1800" spc="-1" strike="noStrike">
              <a:latin typeface="Arial"/>
            </a:endParaRPr>
          </a:p>
          <a:p>
            <a:pPr algn="just">
              <a:lnSpc>
                <a:spcPct val="100000"/>
              </a:lnSpc>
              <a:buNone/>
            </a:pPr>
            <a:r>
              <a:rPr b="0" lang="en-PH" sz="1800" spc="-1" strike="noStrike">
                <a:latin typeface="Lato"/>
              </a:rPr>
              <a:t>2. Tumugon ang mga Pilipino sa mga resulta ng pananakop ng mga Hapones sa pamamagitan ng pagbuo ng Hukbalahap, isang kilusang gerilya na binuo ng mga magsasaka mula sa Gitnang Luzon upang labanan ang mga Hapones.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4944</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2023-03-27T15:07:50Z</dcterms:modified>
  <cp:revision>2362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