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3.png" ContentType="image/png"/>
  <Override PartName="/ppt/media/image4.png" ContentType="image/png"/>
  <Override PartName="/ppt/media/image1.png" ContentType="image/png"/>
  <Override PartName="/ppt/media/image5.tif" ContentType="image/tiff"/>
  <Override PartName="/ppt/media/image2.png" ContentType="image/png"/>
  <Override PartName="/ppt/media/image6.tif" ContentType="image/tiff"/>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7DE211A9-87B9-48A9-827E-D534B1CBE27D}"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7A1E7F6-4235-402B-B924-33B81212D5A2}"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8971098F-1CD8-4478-A827-E934D65F44FF}"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0BE25CA8-C904-40C8-A04C-0A7C0910429B}"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4690D922-7CD3-4241-A992-148E3E08C04E}"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45ED229-905C-458E-BCE3-24A12B8AA46D}"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51D1A123-8642-4019-820E-C675478BFDF9}"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83094E89-6688-4DD8-803A-A972DC85BED5}"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A43720A-234F-4F77-9C5E-729750B69978}"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0716C77F-5073-4E8B-9CAC-AF76DE2AFD9F}"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592A7D0-1D9B-4E74-B33A-8B00044AD7AA}"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5376CB5C-6E82-46C9-B7F8-A3845CE3C754}"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12EAB79-F182-4AC2-9640-051CC609BCE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87A332C-6CB2-47B4-A08E-065201758A2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303AE3F-C7D1-46EA-848C-B1AC7BEAEF31}"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AA04DDBB-4B0C-4BF0-8D96-473C0E31ECF3}"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E57BDA5E-C08B-467D-AA06-D84B9D42F980}"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BAA5126C-A4BE-4216-AF0B-F1E03DF0AFF1}"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72F73C0B-715B-4DCC-AE56-20F33D1BF995}"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46F9B434-6973-46FF-AFB6-F30A96828E44}"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BD7BC229-2DE3-410D-B8A1-CCB7FDEA705C}"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17458855-B457-4EAC-B1B3-D8A8FD1E242A}"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B23B912-6B46-43FF-AD1B-92E8721262A0}"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76E5B24D-E8CE-4F75-B76A-90B5EEE29E99}"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3B95E3D-127B-4ADB-9719-766298F4CD78}"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3310EDD-5481-4677-81DA-69D2EA50AD09}"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A1A1323-503B-4736-91C5-1505FF3394C2}"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5B4A304A-2230-4355-B5D8-B52DCD0EDC1D}"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EA2B6143-40D9-4A5C-978A-0C895C9D972C}"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63CF5295-1BC2-41F7-B632-DB7049BD5F4A}"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7E60FBA-8B98-4523-ADEB-CE0F691A5250}"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85B984A-2F39-4BE2-8C88-B020537F55A3}"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DEE36C83-23F3-41D2-B37F-54B5CB4E4324}"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81FE560-5F11-4ADC-9041-13BCF02EB99A}"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33B38B9-628E-4375-AEDA-7933A44F8C19}"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921BCA3-83D0-4AEF-A427-798B10845AC3}"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000" cy="684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880" cy="2783880"/>
          </a:xfrm>
          <a:prstGeom prst="rect">
            <a:avLst/>
          </a:prstGeom>
          <a:ln w="0">
            <a:noFill/>
          </a:ln>
        </p:spPr>
      </p:pic>
      <p:sp>
        <p:nvSpPr>
          <p:cNvPr id="2" name="Rectangle 5"/>
          <p:cNvSpPr/>
          <p:nvPr/>
        </p:nvSpPr>
        <p:spPr>
          <a:xfrm>
            <a:off x="3487320" y="1475280"/>
            <a:ext cx="8689320" cy="38473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9320" cy="3690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680" cy="3499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8080" cy="34992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AD2D790B-AF0E-47C0-B227-D307F7D22398}"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8080" cy="34992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7000" cy="619920"/>
          </a:xfrm>
          <a:prstGeom prst="rect">
            <a:avLst/>
          </a:prstGeom>
          <a:ln w="0">
            <a:noFill/>
          </a:ln>
        </p:spPr>
      </p:pic>
      <p:sp>
        <p:nvSpPr>
          <p:cNvPr id="46" name="Rectangle 7"/>
          <p:cNvSpPr/>
          <p:nvPr/>
        </p:nvSpPr>
        <p:spPr>
          <a:xfrm>
            <a:off x="10868760" y="0"/>
            <a:ext cx="955440" cy="955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520" cy="1019520"/>
          </a:xfrm>
          <a:prstGeom prst="rect">
            <a:avLst/>
          </a:prstGeom>
          <a:ln w="0">
            <a:noFill/>
          </a:ln>
        </p:spPr>
      </p:pic>
      <p:sp>
        <p:nvSpPr>
          <p:cNvPr id="48" name="TextBox 9"/>
          <p:cNvSpPr/>
          <p:nvPr/>
        </p:nvSpPr>
        <p:spPr>
          <a:xfrm>
            <a:off x="185400" y="6362280"/>
            <a:ext cx="467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680" cy="3499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8080" cy="3499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C17B6531-3940-422C-AD9F-020A50ABD2CD}"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8080" cy="34992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1320" cy="3369600"/>
          </a:xfrm>
          <a:prstGeom prst="rect">
            <a:avLst/>
          </a:prstGeom>
          <a:ln w="12700">
            <a:noFill/>
          </a:ln>
        </p:spPr>
      </p:pic>
      <p:sp>
        <p:nvSpPr>
          <p:cNvPr id="92" name="PlaceHolder 1"/>
          <p:cNvSpPr>
            <a:spLocks noGrp="1"/>
          </p:cNvSpPr>
          <p:nvPr>
            <p:ph type="ftr" idx="7"/>
          </p:nvPr>
        </p:nvSpPr>
        <p:spPr>
          <a:xfrm>
            <a:off x="4038480" y="6356520"/>
            <a:ext cx="4099680" cy="3499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8080" cy="34992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5C9235C8-46F0-4C11-ACBC-F0D74AD84E19}"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8080" cy="34992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tif"/><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tif"/><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5240" cy="212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Ang Pagkakakilanlang Pilipino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501120" y="1503720"/>
            <a:ext cx="10938240" cy="2179800"/>
          </a:xfrm>
          <a:prstGeom prst="roundRect">
            <a:avLst>
              <a:gd name="adj" fmla="val 16667"/>
            </a:avLst>
          </a:prstGeom>
          <a:solidFill>
            <a:srgbClr val="ffffff"/>
          </a:solidFill>
          <a:ln w="0">
            <a:solidFill>
              <a:srgbClr val="ffd428"/>
            </a:solidFill>
          </a:ln>
        </p:spPr>
        <p:style>
          <a:lnRef idx="0"/>
          <a:fillRef idx="0"/>
          <a:effectRef idx="0"/>
          <a:fontRef idx="minor"/>
        </p:style>
        <p:txBody>
          <a:bodyPr lIns="90000" rIns="90000" tIns="45000" bIns="45000" anchor="ctr">
            <a:noAutofit/>
          </a:bodyPr>
          <a:p>
            <a:endParaRPr b="0" lang="en-PH" sz="1800" spc="-1" strike="noStrike">
              <a:solidFill>
                <a:srgbClr val="000000"/>
              </a:solidFill>
              <a:latin typeface="Arial"/>
            </a:endParaRPr>
          </a:p>
        </p:txBody>
      </p:sp>
      <p:sp>
        <p:nvSpPr>
          <p:cNvPr id="135" name="Rectangle 6"/>
          <p:cNvSpPr/>
          <p:nvPr/>
        </p:nvSpPr>
        <p:spPr>
          <a:xfrm>
            <a:off x="-113040" y="532080"/>
            <a:ext cx="983592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6" name="Rectangle 7"/>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Kahulugan ng Pagkakakilanlang Pilipino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7" name=""/>
          <p:cNvSpPr txBox="1"/>
          <p:nvPr/>
        </p:nvSpPr>
        <p:spPr>
          <a:xfrm>
            <a:off x="996120" y="1782360"/>
            <a:ext cx="9929520" cy="1738800"/>
          </a:xfrm>
          <a:prstGeom prst="rect">
            <a:avLst/>
          </a:prstGeom>
          <a:noFill/>
          <a:ln w="0">
            <a:noFill/>
          </a:ln>
        </p:spPr>
        <p:txBody>
          <a:bodyPr lIns="90000" rIns="90000" tIns="45000" bIns="45000" anchor="t">
            <a:noAutofit/>
          </a:bodyPr>
          <a:p>
            <a:pPr algn="just"/>
            <a:r>
              <a:rPr b="0" lang="en-PH" sz="1800" spc="-1" strike="noStrike">
                <a:solidFill>
                  <a:srgbClr val="000000"/>
                </a:solidFill>
                <a:latin typeface="Lato"/>
              </a:rPr>
              <a:t>	</a:t>
            </a:r>
            <a:r>
              <a:rPr b="0" lang="en-PH" sz="1800" spc="-1" strike="noStrike">
                <a:solidFill>
                  <a:srgbClr val="000000"/>
                </a:solidFill>
                <a:latin typeface="Lato"/>
              </a:rPr>
              <a:t>Ang pagkakakilanlang Pilipino ay ang mga natatanging katangian na nagbibigay ng kaibahan ng mga Pilipino sa ibang mga lahi sa mundo. Nagbibigay-daan ang pambansang pagkakakilanlan sa pag-uugnayan ng mga mamamayan sa kaniyang bansa at kapuwa. Ang pagkabuo ng pagkakakilanlang Pilipino ay dulot ng mga aspekto ng heograpiya, kultura, at kabuhayan.</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Rectangle 8"/>
          <p:cNvSpPr/>
          <p:nvPr/>
        </p:nvSpPr>
        <p:spPr>
          <a:xfrm>
            <a:off x="-113040" y="532080"/>
            <a:ext cx="983592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9" name="Rectangle 9"/>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Kultura sa Pagkakakilanlang Pilipino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0" name=""/>
          <p:cNvSpPr txBox="1"/>
          <p:nvPr/>
        </p:nvSpPr>
        <p:spPr>
          <a:xfrm>
            <a:off x="698400" y="1631520"/>
            <a:ext cx="10339920" cy="371628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rPr>
              <a:t>Ang kultura ay tumutukoy sa uri o paraan ng pamumuhay ng isang pangkat ng tao. Nasasaklaw ng kultura ang panahanan, paniniwala, pagpapahalaga, at mga tradisyon na batay sa kanilang mga karanasan sa kapaligiran. Nagpapasalin-salin sa maraming henerasyon ang kultura.</a:t>
            </a:r>
            <a:endParaRPr b="0" lang="en-PH" sz="1800" spc="-1" strike="noStrike">
              <a:solidFill>
                <a:srgbClr val="000000"/>
              </a:solidFill>
              <a:latin typeface="Lato"/>
              <a:ea typeface=""/>
            </a:endParaRPr>
          </a:p>
          <a:p>
            <a:pPr algn="just"/>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Dahil sa lokasyon ng Pilipinas, naging daan ito upang magkaroon ng pakikipag-ugnayan at pakikipagkalakalan ang ating mga ninuno sa ibang bansa sa Asya.</a:t>
            </a:r>
            <a:endParaRPr b="0" lang="en-PH" sz="1800" spc="-1" strike="noStrike">
              <a:solidFill>
                <a:srgbClr val="000000"/>
              </a:solidFill>
              <a:latin typeface="Lato"/>
              <a:ea typeface=""/>
            </a:endParaRPr>
          </a:p>
          <a:p>
            <a:pPr algn="just"/>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Ang pagdating ng mga mananakop na dayuhan ay nagdulot ng mga pagbabago sa kultura ng mga sinaunang Pilipino. </a:t>
            </a:r>
            <a:r>
              <a:rPr b="1" lang="en-PH" sz="1800" spc="-1" strike="noStrike">
                <a:solidFill>
                  <a:srgbClr val="000000"/>
                </a:solidFill>
                <a:latin typeface="Lato"/>
                <a:ea typeface=""/>
              </a:rPr>
              <a:t>Unang sumakop sa ating bansa ang mga Espanyol na tumagal ng 333 taon. Sinundan ito ng pananakop ng mga Amerikano na tumagal naman ng 47 taon. Tatlong taon namang nasakop ng mga Hapones ang ating bansa.</a:t>
            </a:r>
            <a:r>
              <a:rPr b="0" lang="en-PH" sz="1800" spc="-1" strike="noStrike">
                <a:solidFill>
                  <a:srgbClr val="000000"/>
                </a:solidFill>
                <a:latin typeface="Lato"/>
                <a:ea typeface=""/>
              </a:rPr>
              <a:t> Nag-iwan ang mga pananakop ng mga dayuhan ng mga impluwensiyang nagpabago sa lipunan at kulturang Pilipino.</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Rectangle 10"/>
          <p:cNvSpPr/>
          <p:nvPr/>
        </p:nvSpPr>
        <p:spPr>
          <a:xfrm>
            <a:off x="-113040" y="532080"/>
            <a:ext cx="1078524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2" name="Rectangle 11"/>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Heograpiya sa Pagkakakilanlang Pilipino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3" name=""/>
          <p:cNvSpPr txBox="1"/>
          <p:nvPr/>
        </p:nvSpPr>
        <p:spPr>
          <a:xfrm>
            <a:off x="698400" y="1631520"/>
            <a:ext cx="6092640" cy="407304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
              </a:rPr>
              <a:t>Tumutukoy ang heograpiya sa paglalarawan ng mundo. Kasama sa pag-aaral nito ang pisikal na katangian ng isang lugar gaya ng hugis, anyo, lokasyon, klima, anyong tubig, at anyong lupa. </a:t>
            </a:r>
            <a:endParaRPr b="0" lang="en-PH" sz="1800" spc="-1" strike="noStrike">
              <a:solidFill>
                <a:srgbClr val="000000"/>
              </a:solidFill>
              <a:latin typeface=""/>
              <a:ea typeface=""/>
            </a:endParaRPr>
          </a:p>
          <a:p>
            <a:pPr marL="216000" indent="-216000">
              <a:buClr>
                <a:srgbClr val="000000"/>
              </a:buClr>
              <a:buSzPct val="45000"/>
              <a:buFont typeface="Wingdings" charset="2"/>
              <a:buChar char=""/>
            </a:pPr>
            <a:endParaRPr b="0" lang="en-PH" sz="1800" spc="-1" strike="noStrike">
              <a:solidFill>
                <a:srgbClr val="000000"/>
              </a:solidFill>
              <a:latin typeface=""/>
              <a:ea typeface=""/>
            </a:endParaRPr>
          </a:p>
          <a:p>
            <a:pPr marL="216000" indent="-216000">
              <a:buClr>
                <a:srgbClr val="000000"/>
              </a:buClr>
              <a:buSzPct val="45000"/>
              <a:buFont typeface="Wingdings" charset="2"/>
              <a:buChar char=""/>
            </a:pPr>
            <a:r>
              <a:rPr b="0" lang="en-PH" sz="1800" spc="-1" strike="noStrike">
                <a:solidFill>
                  <a:srgbClr val="000000"/>
                </a:solidFill>
                <a:latin typeface="Lato"/>
                <a:ea typeface=""/>
              </a:rPr>
              <a:t>Kasama rin sa pagaaral ng heograpiya ng isang bansa ang mga likas na yaman na matatagpuan dito.</a:t>
            </a:r>
            <a:endParaRPr b="0" lang="en-PH" sz="1800" spc="-1" strike="noStrike">
              <a:solidFill>
                <a:srgbClr val="000000"/>
              </a:solidFill>
              <a:latin typeface=""/>
              <a:ea typeface=""/>
            </a:endParaRPr>
          </a:p>
          <a:p>
            <a:endParaRPr b="0" lang="en-PH" sz="1800" spc="-1" strike="noStrike">
              <a:solidFill>
                <a:srgbClr val="000000"/>
              </a:solidFill>
              <a:latin typeface=""/>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Batay sa heograpiya ng bansa, ang mga Pilipino ay gumagawa ng kaukulang pagaangkop. Ibinabagay ng mga mamamayan ang kanilang hanapbuhay, pananamit, at tirahan sa kanilang kapaligiran.</a:t>
            </a:r>
            <a:endParaRPr b="0" lang="en-PH" sz="1800" spc="-1" strike="noStrike">
              <a:solidFill>
                <a:srgbClr val="000000"/>
              </a:solidFill>
              <a:latin typeface=""/>
              <a:ea typeface=""/>
            </a:endParaRPr>
          </a:p>
          <a:p>
            <a:endParaRPr b="0" lang="en-PH" sz="1800" spc="-1" strike="noStrike">
              <a:solidFill>
                <a:srgbClr val="000000"/>
              </a:solidFill>
              <a:latin typeface=""/>
              <a:ea typeface=""/>
            </a:endParaRPr>
          </a:p>
        </p:txBody>
      </p:sp>
      <p:pic>
        <p:nvPicPr>
          <p:cNvPr id="144" name="" descr=""/>
          <p:cNvPicPr/>
          <p:nvPr/>
        </p:nvPicPr>
        <p:blipFill>
          <a:blip r:embed="rId1"/>
          <a:stretch/>
        </p:blipFill>
        <p:spPr>
          <a:xfrm>
            <a:off x="7226640" y="1541160"/>
            <a:ext cx="3799440" cy="46238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12"/>
          <p:cNvSpPr/>
          <p:nvPr/>
        </p:nvSpPr>
        <p:spPr>
          <a:xfrm>
            <a:off x="-113040" y="532080"/>
            <a:ext cx="1078524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6" name="Rectangle 13"/>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Kabuhayan sa Pagkakakilanlang Pilipino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7" name=""/>
          <p:cNvSpPr txBox="1"/>
          <p:nvPr/>
        </p:nvSpPr>
        <p:spPr>
          <a:xfrm>
            <a:off x="698400" y="1631520"/>
            <a:ext cx="6092640" cy="400680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
              </a:rPr>
              <a:t>Malawak ang mga lupaing sakahan sa Pilipinas kung kaya’t pangunahing hanapbuhay ng mga Pilipino ang pagsasaka at pagtatanim sa mga lugar na maraming anyong lupa tulad ng kapatagan, burol, at talampas.</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Ang mga naninirahan naman malapit sa mga anyong tubig ay karaniwang pangingisda ang hanapbuhay.</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Ang mga naninirahan malapit sa kabundukan ay pagmimina, pagtotroso, at pangangaso ang ikinabubuhay.</a:t>
            </a:r>
            <a:endParaRPr b="0" lang="en-PH" sz="1800" spc="-1" strike="noStrike">
              <a:solidFill>
                <a:srgbClr val="000000"/>
              </a:solidFill>
              <a:latin typeface="Lato"/>
              <a:ea typeface=""/>
            </a:endParaRPr>
          </a:p>
        </p:txBody>
      </p:sp>
      <p:pic>
        <p:nvPicPr>
          <p:cNvPr id="148" name="" descr=""/>
          <p:cNvPicPr/>
          <p:nvPr/>
        </p:nvPicPr>
        <p:blipFill>
          <a:blip r:embed="rId1"/>
          <a:stretch/>
        </p:blipFill>
        <p:spPr>
          <a:xfrm>
            <a:off x="7131240" y="1720800"/>
            <a:ext cx="4026960" cy="36795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5"/>
          <p:cNvSpPr/>
          <p:nvPr/>
        </p:nvSpPr>
        <p:spPr>
          <a:xfrm>
            <a:off x="-113040" y="552240"/>
            <a:ext cx="3890160" cy="65268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0" name="Rectangle 192"/>
          <p:cNvSpPr/>
          <p:nvPr/>
        </p:nvSpPr>
        <p:spPr>
          <a:xfrm>
            <a:off x="540000" y="231480"/>
            <a:ext cx="10132200" cy="1197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1" name="Rectangle 193"/>
          <p:cNvSpPr/>
          <p:nvPr/>
        </p:nvSpPr>
        <p:spPr>
          <a:xfrm>
            <a:off x="720000" y="1060560"/>
            <a:ext cx="995220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2" name="Rectangle 194"/>
          <p:cNvSpPr/>
          <p:nvPr/>
        </p:nvSpPr>
        <p:spPr>
          <a:xfrm>
            <a:off x="720000" y="1496160"/>
            <a:ext cx="10970280" cy="693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3" name=""/>
          <p:cNvSpPr txBox="1"/>
          <p:nvPr/>
        </p:nvSpPr>
        <p:spPr>
          <a:xfrm>
            <a:off x="858240" y="1496160"/>
            <a:ext cx="9090000" cy="1441440"/>
          </a:xfrm>
          <a:prstGeom prst="rect">
            <a:avLst/>
          </a:prstGeom>
          <a:noFill/>
          <a:ln w="0">
            <a:noFill/>
          </a:ln>
        </p:spPr>
        <p:txBody>
          <a:bodyPr lIns="90000" rIns="90000" tIns="45000" bIns="45000" anchor="t">
            <a:noAutofit/>
          </a:bodyPr>
          <a:p>
            <a:pPr>
              <a:lnSpc>
                <a:spcPct val="100000"/>
              </a:lnSpc>
              <a:spcBef>
                <a:spcPts val="850"/>
              </a:spcBef>
              <a:spcAft>
                <a:spcPts val="850"/>
              </a:spcAft>
            </a:pPr>
            <a:r>
              <a:rPr b="1" lang="en-PH" sz="1800" spc="-1" strike="noStrike">
                <a:solidFill>
                  <a:srgbClr val="000000"/>
                </a:solidFill>
                <a:latin typeface="Lato"/>
              </a:rPr>
              <a:t>I. Panuto: </a:t>
            </a:r>
            <a:r>
              <a:rPr b="0" lang="en-PH" sz="1800" spc="-1" strike="noStrike">
                <a:solidFill>
                  <a:srgbClr val="000000"/>
                </a:solidFill>
                <a:latin typeface="Lato"/>
              </a:rPr>
              <a:t>Sagutin ang sumusunod na tanong.</a:t>
            </a:r>
            <a:endParaRPr b="0" lang="en-PH" sz="1800" spc="-1" strike="noStrike">
              <a:solidFill>
                <a:srgbClr val="000000"/>
              </a:solidFill>
              <a:latin typeface="Lato"/>
              <a:ea typeface=""/>
            </a:endParaRPr>
          </a:p>
          <a:p>
            <a:pPr>
              <a:lnSpc>
                <a:spcPct val="100000"/>
              </a:lnSpc>
              <a:spcBef>
                <a:spcPts val="850"/>
              </a:spcBef>
              <a:spcAft>
                <a:spcPts val="850"/>
              </a:spcAft>
            </a:pPr>
            <a:r>
              <a:rPr b="0" lang="en-PH" sz="1800" spc="-1" strike="noStrike">
                <a:solidFill>
                  <a:srgbClr val="000000"/>
                </a:solidFill>
                <a:latin typeface="Lato"/>
              </a:rPr>
              <a:t>1. Ano-ano ang salik na bumubuo sa pagkakakilanlan ng mga Pilipino?</a:t>
            </a:r>
            <a:endParaRPr b="0" lang="en-PH" sz="1800" spc="-1" strike="noStrike">
              <a:solidFill>
                <a:srgbClr val="000000"/>
              </a:solidFill>
              <a:latin typeface="Lato"/>
              <a:ea typeface=""/>
            </a:endParaRPr>
          </a:p>
          <a:p>
            <a:pPr>
              <a:lnSpc>
                <a:spcPct val="100000"/>
              </a:lnSpc>
              <a:spcBef>
                <a:spcPts val="850"/>
              </a:spcBef>
              <a:spcAft>
                <a:spcPts val="850"/>
              </a:spcAft>
            </a:pPr>
            <a:r>
              <a:rPr b="0" lang="en-PH" sz="1800" spc="-1" strike="noStrike">
                <a:solidFill>
                  <a:srgbClr val="000000"/>
                </a:solidFill>
                <a:latin typeface="Lato"/>
              </a:rPr>
              <a:t>2. Paano nakaaapekto sa pagkakakilanlang Pilipino ang heograpiya ng Pilipinas?</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Rectangle 1"/>
          <p:cNvSpPr/>
          <p:nvPr/>
        </p:nvSpPr>
        <p:spPr>
          <a:xfrm>
            <a:off x="-113040" y="552240"/>
            <a:ext cx="5691960" cy="65268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5" name="Rectangle 2"/>
          <p:cNvSpPr/>
          <p:nvPr/>
        </p:nvSpPr>
        <p:spPr>
          <a:xfrm>
            <a:off x="426960" y="52776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6" name="Rectangle 3"/>
          <p:cNvSpPr/>
          <p:nvPr/>
        </p:nvSpPr>
        <p:spPr>
          <a:xfrm>
            <a:off x="540000" y="231480"/>
            <a:ext cx="10132200" cy="1197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57" name="Rectangle 4"/>
          <p:cNvSpPr/>
          <p:nvPr/>
        </p:nvSpPr>
        <p:spPr>
          <a:xfrm>
            <a:off x="720000" y="1060560"/>
            <a:ext cx="995220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8" name=""/>
          <p:cNvSpPr txBox="1"/>
          <p:nvPr/>
        </p:nvSpPr>
        <p:spPr>
          <a:xfrm>
            <a:off x="720000" y="1627200"/>
            <a:ext cx="10105560" cy="183816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0" lang="en-PH" sz="1800" spc="-1" strike="noStrike">
                <a:solidFill>
                  <a:srgbClr val="000000"/>
                </a:solidFill>
                <a:latin typeface="Lato"/>
              </a:rPr>
              <a:t>1. Ang mga aspekto na bumubuo o nakaapekto sa pagkakakilanlang Pilipino ay heograpiya o kapaligiran, kultura, at kabuhayan.</a:t>
            </a:r>
            <a:endParaRPr b="0" lang="en-PH" sz="1800" spc="-1" strike="noStrike">
              <a:solidFill>
                <a:srgbClr val="000000"/>
              </a:solidFill>
              <a:latin typeface="Lato"/>
              <a:ea typeface=""/>
            </a:endParaRPr>
          </a:p>
          <a:p>
            <a:pPr algn="just">
              <a:lnSpc>
                <a:spcPct val="100000"/>
              </a:lnSpc>
              <a:spcBef>
                <a:spcPts val="850"/>
              </a:spcBef>
              <a:spcAft>
                <a:spcPts val="850"/>
              </a:spcAft>
            </a:pPr>
            <a:r>
              <a:rPr b="0" lang="en-PH" sz="1800" spc="-1" strike="noStrike">
                <a:solidFill>
                  <a:srgbClr val="000000"/>
                </a:solidFill>
                <a:latin typeface="Lato"/>
              </a:rPr>
              <a:t>2. Ang heograpiya ay nakaaapekto sa pagkakakilanlang Pilipino sa pamamagitan ng pag-aangkop ng mga mamamayan sa lugar na kanilang tinitirhan. Ang uri din ng hanapbuhay ay batay sa kinalalagyan ng kanilang lugar.</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1847</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2023-03-20T07:49:38Z</dcterms:modified>
  <cp:revision>206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