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8.png" ContentType="image/png"/>
  <Override PartName="/ppt/media/image5.png" ContentType="image/png"/>
  <Override PartName="/ppt/media/image20.png" ContentType="image/png"/>
  <Override PartName="/ppt/media/image25.png" ContentType="image/png"/>
  <Override PartName="/ppt/media/image27.png" ContentType="image/png"/>
  <Override PartName="/ppt/media/image15.png" ContentType="image/png"/>
  <Override PartName="/ppt/media/image30.png" ContentType="image/png"/>
  <Override PartName="/ppt/media/image28.png" ContentType="image/png"/>
  <Override PartName="/ppt/media/image19.png" ContentType="image/png"/>
  <Override PartName="/ppt/media/image16.png" ContentType="image/png"/>
  <Override PartName="/ppt/media/image31.png" ContentType="image/png"/>
  <Override PartName="/ppt/media/image10.png" ContentType="image/png"/>
  <Override PartName="/ppt/media/image29.png" ContentType="image/png"/>
  <Override PartName="/ppt/media/image26.png" ContentType="image/png"/>
  <Override PartName="/ppt/media/image17.png" ContentType="image/png"/>
  <Override PartName="/ppt/media/image32.png" ContentType="image/png"/>
  <Override PartName="/ppt/presProps.xml" ContentType="application/vnd.openxmlformats-officedocument.presentationml.presPro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200" cy="68410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080" cy="2782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7520" cy="38455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7520" cy="367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200" cy="618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3640" cy="9536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720" cy="1017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6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200" cy="618120"/>
          </a:xfrm>
          <a:prstGeom prst="rect">
            <a:avLst/>
          </a:prstGeom>
          <a:ln w="0">
            <a:noFill/>
          </a:ln>
        </p:spPr>
      </p:pic>
      <p:sp>
        <p:nvSpPr>
          <p:cNvPr id="86" name="Rectangle 7"/>
          <p:cNvSpPr/>
          <p:nvPr/>
        </p:nvSpPr>
        <p:spPr>
          <a:xfrm>
            <a:off x="10868760" y="0"/>
            <a:ext cx="953640" cy="9536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720" cy="1017720"/>
          </a:xfrm>
          <a:prstGeom prst="rect">
            <a:avLst/>
          </a:prstGeom>
          <a:ln w="0">
            <a:noFill/>
          </a:ln>
        </p:spPr>
      </p:pic>
      <p:sp>
        <p:nvSpPr>
          <p:cNvPr id="88" name="TextBox 9"/>
          <p:cNvSpPr/>
          <p:nvPr/>
        </p:nvSpPr>
        <p:spPr>
          <a:xfrm>
            <a:off x="185400" y="6362280"/>
            <a:ext cx="4674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89" name="TextBox 11"/>
          <p:cNvSpPr/>
          <p:nvPr/>
        </p:nvSpPr>
        <p:spPr>
          <a:xfrm>
            <a:off x="9452520" y="6352200"/>
            <a:ext cx="2606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9520" cy="3367800"/>
          </a:xfrm>
          <a:prstGeom prst="rect">
            <a:avLst/>
          </a:prstGeom>
          <a:ln w="1260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slideLayout" Target="../slideLayouts/slideLayout3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"/>
          <p:cNvSpPr/>
          <p:nvPr/>
        </p:nvSpPr>
        <p:spPr>
          <a:xfrm>
            <a:off x="4788000" y="2916000"/>
            <a:ext cx="635076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DejaVu Sans"/>
              </a:rPr>
              <a:t>I Can Grow My Brain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"/>
          <p:cNvSpPr/>
          <p:nvPr/>
        </p:nvSpPr>
        <p:spPr>
          <a:xfrm>
            <a:off x="4811040" y="180000"/>
            <a:ext cx="195624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Shapes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1944000" y="910800"/>
            <a:ext cx="785520" cy="693000"/>
          </a:xfrm>
          <a:prstGeom prst="rect">
            <a:avLst/>
          </a:prstGeom>
          <a:ln w="0">
            <a:noFill/>
          </a:ln>
        </p:spPr>
      </p:pic>
      <p:pic>
        <p:nvPicPr>
          <p:cNvPr id="260" name="" descr=""/>
          <p:cNvPicPr/>
          <p:nvPr/>
        </p:nvPicPr>
        <p:blipFill>
          <a:blip r:embed="rId2"/>
          <a:stretch/>
        </p:blipFill>
        <p:spPr>
          <a:xfrm>
            <a:off x="1871280" y="1703520"/>
            <a:ext cx="972360" cy="816120"/>
          </a:xfrm>
          <a:prstGeom prst="rect">
            <a:avLst/>
          </a:prstGeom>
          <a:ln w="0">
            <a:noFill/>
          </a:ln>
        </p:spPr>
      </p:pic>
      <p:pic>
        <p:nvPicPr>
          <p:cNvPr id="261" name="" descr=""/>
          <p:cNvPicPr/>
          <p:nvPr/>
        </p:nvPicPr>
        <p:blipFill>
          <a:blip r:embed="rId3"/>
          <a:stretch/>
        </p:blipFill>
        <p:spPr>
          <a:xfrm>
            <a:off x="2036520" y="5220000"/>
            <a:ext cx="471600" cy="357840"/>
          </a:xfrm>
          <a:prstGeom prst="rect">
            <a:avLst/>
          </a:prstGeom>
          <a:ln w="0">
            <a:noFill/>
          </a:ln>
        </p:spPr>
      </p:pic>
      <p:pic>
        <p:nvPicPr>
          <p:cNvPr id="262" name="" descr=""/>
          <p:cNvPicPr/>
          <p:nvPr/>
        </p:nvPicPr>
        <p:blipFill>
          <a:blip r:embed="rId4"/>
          <a:stretch/>
        </p:blipFill>
        <p:spPr>
          <a:xfrm>
            <a:off x="1683360" y="3600000"/>
            <a:ext cx="1052280" cy="935640"/>
          </a:xfrm>
          <a:prstGeom prst="rect">
            <a:avLst/>
          </a:prstGeom>
          <a:ln w="0">
            <a:noFill/>
          </a:ln>
        </p:spPr>
      </p:pic>
      <p:pic>
        <p:nvPicPr>
          <p:cNvPr id="263" name="" descr=""/>
          <p:cNvPicPr/>
          <p:nvPr/>
        </p:nvPicPr>
        <p:blipFill>
          <a:blip r:embed="rId5"/>
          <a:stretch/>
        </p:blipFill>
        <p:spPr>
          <a:xfrm>
            <a:off x="1759320" y="4824000"/>
            <a:ext cx="903960" cy="803520"/>
          </a:xfrm>
          <a:prstGeom prst="rect">
            <a:avLst/>
          </a:prstGeom>
          <a:ln w="0">
            <a:noFill/>
          </a:ln>
        </p:spPr>
      </p:pic>
      <p:pic>
        <p:nvPicPr>
          <p:cNvPr id="264" name="" descr=""/>
          <p:cNvPicPr/>
          <p:nvPr/>
        </p:nvPicPr>
        <p:blipFill>
          <a:blip r:embed="rId6"/>
          <a:stretch/>
        </p:blipFill>
        <p:spPr>
          <a:xfrm>
            <a:off x="7056000" y="864000"/>
            <a:ext cx="1079280" cy="951840"/>
          </a:xfrm>
          <a:prstGeom prst="rect">
            <a:avLst/>
          </a:prstGeom>
          <a:ln w="0">
            <a:noFill/>
          </a:ln>
        </p:spPr>
      </p:pic>
      <p:pic>
        <p:nvPicPr>
          <p:cNvPr id="265" name="" descr=""/>
          <p:cNvPicPr/>
          <p:nvPr/>
        </p:nvPicPr>
        <p:blipFill>
          <a:blip r:embed="rId7"/>
          <a:stretch/>
        </p:blipFill>
        <p:spPr>
          <a:xfrm>
            <a:off x="6912000" y="1944000"/>
            <a:ext cx="1377000" cy="771480"/>
          </a:xfrm>
          <a:prstGeom prst="rect">
            <a:avLst/>
          </a:prstGeom>
          <a:ln w="0">
            <a:noFill/>
          </a:ln>
        </p:spPr>
      </p:pic>
      <p:pic>
        <p:nvPicPr>
          <p:cNvPr id="266" name="" descr=""/>
          <p:cNvPicPr/>
          <p:nvPr/>
        </p:nvPicPr>
        <p:blipFill>
          <a:blip r:embed="rId8"/>
          <a:stretch/>
        </p:blipFill>
        <p:spPr>
          <a:xfrm>
            <a:off x="6948000" y="2951280"/>
            <a:ext cx="1274760" cy="540000"/>
          </a:xfrm>
          <a:prstGeom prst="rect">
            <a:avLst/>
          </a:prstGeom>
          <a:ln w="0">
            <a:noFill/>
          </a:ln>
        </p:spPr>
      </p:pic>
      <p:pic>
        <p:nvPicPr>
          <p:cNvPr id="267" name="" descr=""/>
          <p:cNvPicPr/>
          <p:nvPr/>
        </p:nvPicPr>
        <p:blipFill>
          <a:blip r:embed="rId9"/>
          <a:stretch/>
        </p:blipFill>
        <p:spPr>
          <a:xfrm>
            <a:off x="7200000" y="3790080"/>
            <a:ext cx="791280" cy="877320"/>
          </a:xfrm>
          <a:prstGeom prst="rect">
            <a:avLst/>
          </a:prstGeom>
          <a:ln w="0">
            <a:noFill/>
          </a:ln>
        </p:spPr>
      </p:pic>
      <p:pic>
        <p:nvPicPr>
          <p:cNvPr id="268" name="" descr=""/>
          <p:cNvPicPr/>
          <p:nvPr/>
        </p:nvPicPr>
        <p:blipFill>
          <a:blip r:embed="rId10"/>
          <a:stretch/>
        </p:blipFill>
        <p:spPr>
          <a:xfrm>
            <a:off x="7164000" y="4807080"/>
            <a:ext cx="719280" cy="952200"/>
          </a:xfrm>
          <a:prstGeom prst="rect">
            <a:avLst/>
          </a:prstGeom>
          <a:ln w="0">
            <a:noFill/>
          </a:ln>
        </p:spPr>
      </p:pic>
      <p:sp>
        <p:nvSpPr>
          <p:cNvPr id="269" name=""/>
          <p:cNvSpPr/>
          <p:nvPr/>
        </p:nvSpPr>
        <p:spPr>
          <a:xfrm>
            <a:off x="5724000" y="864000"/>
            <a:ext cx="360" cy="4860000"/>
          </a:xfrm>
          <a:prstGeom prst="line">
            <a:avLst/>
          </a:prstGeom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"/>
          <p:cNvSpPr/>
          <p:nvPr/>
        </p:nvSpPr>
        <p:spPr>
          <a:xfrm>
            <a:off x="2988000" y="1132920"/>
            <a:ext cx="791928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circle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–square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2997360" y="2092680"/>
            <a:ext cx="875988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triangle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–rectangle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2987280" y="3024000"/>
            <a:ext cx="89280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oval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–oblong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2882160" y="3956400"/>
            <a:ext cx="957528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diamond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  –star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2873520" y="4948920"/>
            <a:ext cx="850176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heart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 –crescent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275" name="" descr=""/>
          <p:cNvPicPr/>
          <p:nvPr/>
        </p:nvPicPr>
        <p:blipFill>
          <a:blip r:embed="rId11"/>
          <a:stretch/>
        </p:blipFill>
        <p:spPr>
          <a:xfrm>
            <a:off x="1800000" y="2760840"/>
            <a:ext cx="980640" cy="65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"/>
          <p:cNvSpPr/>
          <p:nvPr/>
        </p:nvSpPr>
        <p:spPr>
          <a:xfrm>
            <a:off x="-180000" y="576000"/>
            <a:ext cx="4139280" cy="359280"/>
          </a:xfrm>
          <a:custGeom>
            <a:avLst/>
            <a:gdLst/>
            <a:ahLst/>
            <a:rect l="l" t="t" r="r" b="b"/>
            <a:pathLst>
              <a:path w="11502" h="1002">
                <a:moveTo>
                  <a:pt x="0" y="0"/>
                </a:moveTo>
                <a:lnTo>
                  <a:pt x="10686" y="0"/>
                </a:lnTo>
                <a:lnTo>
                  <a:pt x="11501" y="500"/>
                </a:lnTo>
                <a:lnTo>
                  <a:pt x="10686" y="1001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8d1d75"/>
          </a:solidFill>
          <a:ln w="0">
            <a:solidFill>
              <a:srgbClr val="8d1d75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"/>
          <p:cNvSpPr/>
          <p:nvPr/>
        </p:nvSpPr>
        <p:spPr>
          <a:xfrm>
            <a:off x="216000" y="559800"/>
            <a:ext cx="34110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Phonological Awareness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682560" y="1080000"/>
            <a:ext cx="993672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Consonant letters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are usually found at the beginning and end of a word.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595080" y="2176920"/>
            <a:ext cx="1047672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Take note of the following ending consonant letters and their sounds.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429120" y="2143080"/>
            <a:ext cx="362160" cy="34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"/>
          <p:cNvSpPr/>
          <p:nvPr/>
        </p:nvSpPr>
        <p:spPr>
          <a:xfrm>
            <a:off x="0" y="1836000"/>
            <a:ext cx="12192120" cy="360"/>
          </a:xfrm>
          <a:prstGeom prst="line">
            <a:avLst/>
          </a:prstGeom>
          <a:ln w="2916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"/>
          <p:cNvSpPr/>
          <p:nvPr/>
        </p:nvSpPr>
        <p:spPr>
          <a:xfrm>
            <a:off x="1404000" y="3276000"/>
            <a:ext cx="1619280" cy="539280"/>
          </a:xfrm>
          <a:prstGeom prst="rect">
            <a:avLst/>
          </a:prstGeom>
          <a:solidFill>
            <a:srgbClr val="ff972f"/>
          </a:solidFill>
          <a:ln w="29160">
            <a:solidFill>
              <a:srgbClr val="ff97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be</a:t>
            </a:r>
            <a:r>
              <a:rPr b="1" lang="en-PH" sz="1800" spc="-1" strike="noStrike" u="sng">
                <a:solidFill>
                  <a:srgbClr val="ffffff"/>
                </a:solidFill>
                <a:uFillTx/>
                <a:latin typeface="Lato"/>
                <a:ea typeface="AppleSystemUIFont"/>
              </a:rPr>
              <a:t>d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3564000" y="3276000"/>
            <a:ext cx="1439280" cy="539280"/>
          </a:xfrm>
          <a:prstGeom prst="rect">
            <a:avLst/>
          </a:prstGeom>
          <a:solidFill>
            <a:srgbClr val="ff972f"/>
          </a:solidFill>
          <a:ln w="0">
            <a:solidFill>
              <a:srgbClr val="ff972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roo</a:t>
            </a:r>
            <a:r>
              <a:rPr b="1" lang="en-PH" sz="1800" spc="-1" strike="noStrike" u="sng">
                <a:solidFill>
                  <a:srgbClr val="ffffff"/>
                </a:solidFill>
                <a:uFillTx/>
                <a:latin typeface="Lato"/>
                <a:ea typeface="AppleSystemUIFont"/>
              </a:rPr>
              <a:t>m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5472000" y="3276000"/>
            <a:ext cx="1439280" cy="539280"/>
          </a:xfrm>
          <a:prstGeom prst="rect">
            <a:avLst/>
          </a:prstGeom>
          <a:solidFill>
            <a:srgbClr val="ff972f"/>
          </a:solidFill>
          <a:ln w="0">
            <a:solidFill>
              <a:srgbClr val="ff972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res</a:t>
            </a:r>
            <a:r>
              <a:rPr b="1" lang="en-PH" sz="1800" spc="-1" strike="noStrike" u="sng">
                <a:solidFill>
                  <a:srgbClr val="ffffff"/>
                </a:solidFill>
                <a:uFillTx/>
                <a:latin typeface="Lato"/>
                <a:ea typeface="AppleSystemUIFont"/>
              </a:rPr>
              <a:t>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7380000" y="3276000"/>
            <a:ext cx="1439280" cy="539280"/>
          </a:xfrm>
          <a:prstGeom prst="rect">
            <a:avLst/>
          </a:prstGeom>
          <a:solidFill>
            <a:srgbClr val="ff972f"/>
          </a:solidFill>
          <a:ln w="0">
            <a:solidFill>
              <a:srgbClr val="ff972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slee</a:t>
            </a:r>
            <a:r>
              <a:rPr b="1" lang="en-PH" sz="1800" spc="-1" strike="noStrike" u="sng">
                <a:solidFill>
                  <a:srgbClr val="ffffff"/>
                </a:solidFill>
                <a:uFillTx/>
                <a:latin typeface="Lato"/>
                <a:ea typeface="AppleSystemUIFont"/>
              </a:rPr>
              <a:t>p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9324000" y="3276000"/>
            <a:ext cx="1439280" cy="539280"/>
          </a:xfrm>
          <a:prstGeom prst="rect">
            <a:avLst/>
          </a:prstGeom>
          <a:solidFill>
            <a:srgbClr val="ff972f"/>
          </a:solidFill>
          <a:ln w="0">
            <a:solidFill>
              <a:srgbClr val="ff972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co</a:t>
            </a:r>
            <a:r>
              <a:rPr b="1" lang="en-PH" sz="1800" spc="-1" strike="noStrike" u="sng">
                <a:solidFill>
                  <a:srgbClr val="ffffff"/>
                </a:solidFill>
                <a:uFillTx/>
                <a:latin typeface="Lato"/>
                <a:ea typeface="AppleSystemUIFont"/>
              </a:rPr>
              <a:t>b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1404000" y="4392000"/>
            <a:ext cx="1619280" cy="539280"/>
          </a:xfrm>
          <a:prstGeom prst="rect">
            <a:avLst/>
          </a:prstGeom>
          <a:solidFill>
            <a:srgbClr val="ff972f"/>
          </a:solidFill>
          <a:ln w="29160">
            <a:solidFill>
              <a:srgbClr val="ff97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lo</a:t>
            </a:r>
            <a:r>
              <a:rPr b="1" lang="en-PH" sz="1800" spc="-1" strike="noStrike" u="sng">
                <a:solidFill>
                  <a:srgbClr val="ffffff"/>
                </a:solidFill>
                <a:uFillTx/>
                <a:latin typeface="Lato"/>
                <a:ea typeface="AppleSystemUIFont"/>
              </a:rPr>
              <a:t>g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3564000" y="4392000"/>
            <a:ext cx="1439280" cy="539280"/>
          </a:xfrm>
          <a:prstGeom prst="rect">
            <a:avLst/>
          </a:prstGeom>
          <a:solidFill>
            <a:srgbClr val="ff972f"/>
          </a:solidFill>
          <a:ln w="29160">
            <a:solidFill>
              <a:srgbClr val="ff97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ma</a:t>
            </a:r>
            <a:r>
              <a:rPr b="1" lang="en-PH" sz="1800" spc="-1" strike="noStrike" u="sng">
                <a:solidFill>
                  <a:srgbClr val="ffffff"/>
                </a:solidFill>
                <a:uFillTx/>
                <a:latin typeface="Lato"/>
                <a:ea typeface="AppleSystemUIFont"/>
              </a:rPr>
              <a:t>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5472000" y="4392000"/>
            <a:ext cx="1439280" cy="539280"/>
          </a:xfrm>
          <a:prstGeom prst="rect">
            <a:avLst/>
          </a:prstGeom>
          <a:solidFill>
            <a:srgbClr val="ff972f"/>
          </a:solidFill>
          <a:ln w="29160">
            <a:solidFill>
              <a:srgbClr val="ff97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bo</a:t>
            </a:r>
            <a:r>
              <a:rPr b="1" lang="en-PH" sz="1800" spc="-1" strike="noStrike" u="sng">
                <a:solidFill>
                  <a:srgbClr val="ffffff"/>
                </a:solidFill>
                <a:uFillTx/>
                <a:latin typeface="Lato"/>
                <a:ea typeface="AppleSystemUIFont"/>
              </a:rPr>
              <a:t>x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7416000" y="4392000"/>
            <a:ext cx="1439280" cy="539280"/>
          </a:xfrm>
          <a:prstGeom prst="rect">
            <a:avLst/>
          </a:prstGeom>
          <a:solidFill>
            <a:srgbClr val="ff972f"/>
          </a:solidFill>
          <a:ln w="29160">
            <a:solidFill>
              <a:srgbClr val="ff97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roo</a:t>
            </a:r>
            <a:r>
              <a:rPr b="1" lang="en-PH" sz="1800" spc="-1" strike="noStrike" u="sng">
                <a:solidFill>
                  <a:srgbClr val="ffffff"/>
                </a:solidFill>
                <a:uFillTx/>
                <a:latin typeface="Lato"/>
                <a:ea typeface="AppleSystemUIFont"/>
              </a:rPr>
              <a:t>f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9396000" y="4392000"/>
            <a:ext cx="1439280" cy="539280"/>
          </a:xfrm>
          <a:prstGeom prst="rect">
            <a:avLst/>
          </a:prstGeom>
          <a:solidFill>
            <a:srgbClr val="ff972f"/>
          </a:solidFill>
          <a:ln w="29160">
            <a:solidFill>
              <a:srgbClr val="ff972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dar</a:t>
            </a:r>
            <a:r>
              <a:rPr b="1" lang="en-PH" sz="1800" spc="-1" strike="noStrike" u="sng">
                <a:solidFill>
                  <a:srgbClr val="ffffff"/>
                </a:solidFill>
                <a:uFillTx/>
                <a:latin typeface="Lato"/>
                <a:ea typeface="AppleSystemUIFont"/>
              </a:rPr>
              <a:t>k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"/>
          <p:cNvSpPr/>
          <p:nvPr/>
        </p:nvSpPr>
        <p:spPr>
          <a:xfrm>
            <a:off x="-179640" y="756360"/>
            <a:ext cx="4318920" cy="359280"/>
          </a:xfrm>
          <a:custGeom>
            <a:avLst/>
            <a:gdLst/>
            <a:ahLst/>
            <a:rect l="l" t="t" r="r" b="b"/>
            <a:pathLst>
              <a:path w="12001" h="1002">
                <a:moveTo>
                  <a:pt x="0" y="0"/>
                </a:moveTo>
                <a:lnTo>
                  <a:pt x="11186" y="0"/>
                </a:lnTo>
                <a:lnTo>
                  <a:pt x="12000" y="500"/>
                </a:lnTo>
                <a:lnTo>
                  <a:pt x="11186" y="1001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8d1d75"/>
          </a:solidFill>
          <a:ln w="0">
            <a:solidFill>
              <a:srgbClr val="8d1d75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"/>
          <p:cNvSpPr/>
          <p:nvPr/>
        </p:nvSpPr>
        <p:spPr>
          <a:xfrm>
            <a:off x="378360" y="756360"/>
            <a:ext cx="340092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Vocabulary Development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1260000" y="1833840"/>
            <a:ext cx="831528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Use these words in sentences.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1260000" y="2520000"/>
            <a:ext cx="9540000" cy="2340000"/>
          </a:xfrm>
          <a:custGeom>
            <a:avLst/>
            <a:gdLst/>
            <a:ahLst/>
            <a:rect l="l" t="t" r="r" b="b"/>
            <a:pathLst>
              <a:path w="27002" h="4502">
                <a:moveTo>
                  <a:pt x="750" y="0"/>
                </a:moveTo>
                <a:lnTo>
                  <a:pt x="750" y="0"/>
                </a:lnTo>
                <a:cubicBezTo>
                  <a:pt x="618" y="0"/>
                  <a:pt x="489" y="35"/>
                  <a:pt x="375" y="101"/>
                </a:cubicBezTo>
                <a:cubicBezTo>
                  <a:pt x="261" y="166"/>
                  <a:pt x="166" y="261"/>
                  <a:pt x="101" y="375"/>
                </a:cubicBezTo>
                <a:cubicBezTo>
                  <a:pt x="35" y="489"/>
                  <a:pt x="0" y="618"/>
                  <a:pt x="0" y="750"/>
                </a:cubicBezTo>
                <a:lnTo>
                  <a:pt x="0" y="3750"/>
                </a:lnTo>
                <a:lnTo>
                  <a:pt x="0" y="3751"/>
                </a:lnTo>
                <a:cubicBezTo>
                  <a:pt x="0" y="3883"/>
                  <a:pt x="35" y="4012"/>
                  <a:pt x="101" y="4126"/>
                </a:cubicBezTo>
                <a:cubicBezTo>
                  <a:pt x="166" y="4240"/>
                  <a:pt x="261" y="4335"/>
                  <a:pt x="375" y="4400"/>
                </a:cubicBezTo>
                <a:cubicBezTo>
                  <a:pt x="489" y="4466"/>
                  <a:pt x="618" y="4501"/>
                  <a:pt x="750" y="4501"/>
                </a:cubicBezTo>
                <a:lnTo>
                  <a:pt x="26250" y="4501"/>
                </a:lnTo>
                <a:lnTo>
                  <a:pt x="26251" y="4501"/>
                </a:lnTo>
                <a:cubicBezTo>
                  <a:pt x="26383" y="4501"/>
                  <a:pt x="26512" y="4466"/>
                  <a:pt x="26626" y="4400"/>
                </a:cubicBezTo>
                <a:cubicBezTo>
                  <a:pt x="26740" y="4335"/>
                  <a:pt x="26835" y="4240"/>
                  <a:pt x="26900" y="4126"/>
                </a:cubicBezTo>
                <a:cubicBezTo>
                  <a:pt x="26966" y="4012"/>
                  <a:pt x="27001" y="3883"/>
                  <a:pt x="27001" y="3751"/>
                </a:cubicBezTo>
                <a:lnTo>
                  <a:pt x="27001" y="750"/>
                </a:lnTo>
                <a:lnTo>
                  <a:pt x="27001" y="750"/>
                </a:lnTo>
                <a:lnTo>
                  <a:pt x="27001" y="750"/>
                </a:lnTo>
                <a:cubicBezTo>
                  <a:pt x="27001" y="618"/>
                  <a:pt x="26966" y="489"/>
                  <a:pt x="26900" y="375"/>
                </a:cubicBezTo>
                <a:cubicBezTo>
                  <a:pt x="26835" y="261"/>
                  <a:pt x="26740" y="166"/>
                  <a:pt x="26626" y="101"/>
                </a:cubicBezTo>
                <a:cubicBezTo>
                  <a:pt x="26512" y="35"/>
                  <a:pt x="26383" y="0"/>
                  <a:pt x="26251" y="0"/>
                </a:cubicBezTo>
                <a:lnTo>
                  <a:pt x="750" y="0"/>
                </a:lnTo>
              </a:path>
            </a:pathLst>
          </a:custGeom>
          <a:solidFill>
            <a:srgbClr val="ffb66c">
              <a:alpha val="79000"/>
            </a:srgbClr>
          </a:solidFill>
          <a:ln w="29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>
            <a:noAutofit/>
          </a:bodyPr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grow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 brain 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burst 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worry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store 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memory 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concentration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None/>
            </a:pP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laugh 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exercise 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sleep 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333333"/>
                </a:solidFill>
                <a:latin typeface="Lato"/>
                <a:ea typeface="DejaVu Sans"/>
              </a:rPr>
              <a:t>listen</a:t>
            </a:r>
            <a:endParaRPr b="0" lang="en-PH" sz="18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"/>
          <p:cNvSpPr/>
          <p:nvPr/>
        </p:nvSpPr>
        <p:spPr>
          <a:xfrm>
            <a:off x="4350240" y="900000"/>
            <a:ext cx="356904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860d"/>
                </a:solidFill>
                <a:latin typeface="Lato"/>
                <a:ea typeface="AppleSystemUIFont"/>
              </a:rPr>
              <a:t>I Can Grow My Brain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1260000" y="1620000"/>
            <a:ext cx="9719280" cy="2879280"/>
          </a:xfrm>
          <a:prstGeom prst="rect">
            <a:avLst/>
          </a:prstGeom>
          <a:noFill/>
          <a:ln w="38160">
            <a:solidFill>
              <a:srgbClr val="8d1d75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"/>
          <p:cNvSpPr/>
          <p:nvPr/>
        </p:nvSpPr>
        <p:spPr>
          <a:xfrm>
            <a:off x="1692000" y="2354760"/>
            <a:ext cx="8819280" cy="199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school today, we talked about how we can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grow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our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brain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We may imagine my brain getting bigger and bigger–until it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burst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! But we should not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worry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–our brain can hold and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store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much information without breaking or bursting. 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"/>
          <p:cNvSpPr/>
          <p:nvPr/>
        </p:nvSpPr>
        <p:spPr>
          <a:xfrm>
            <a:off x="5040000" y="2916000"/>
            <a:ext cx="2159280" cy="7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 CAN GROW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MY BRAIN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5220000" y="2484000"/>
            <a:ext cx="1799280" cy="1439280"/>
          </a:xfrm>
          <a:prstGeom prst="ellipse">
            <a:avLst/>
          </a:prstGeom>
          <a:noFill/>
          <a:ln w="29160">
            <a:solidFill>
              <a:srgbClr val="ff860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"/>
          <p:cNvSpPr/>
          <p:nvPr/>
        </p:nvSpPr>
        <p:spPr>
          <a:xfrm>
            <a:off x="5076000" y="2304000"/>
            <a:ext cx="2087280" cy="1763280"/>
          </a:xfrm>
          <a:prstGeom prst="ellipse">
            <a:avLst/>
          </a:prstGeom>
          <a:noFill/>
          <a:ln w="29160">
            <a:solidFill>
              <a:srgbClr val="ff860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"/>
          <p:cNvSpPr/>
          <p:nvPr/>
        </p:nvSpPr>
        <p:spPr>
          <a:xfrm>
            <a:off x="6120000" y="1548000"/>
            <a:ext cx="360" cy="756000"/>
          </a:xfrm>
          <a:prstGeom prst="line">
            <a:avLst/>
          </a:prstGeom>
          <a:ln w="1908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"/>
          <p:cNvSpPr/>
          <p:nvPr/>
        </p:nvSpPr>
        <p:spPr>
          <a:xfrm flipV="1">
            <a:off x="7128000" y="2520000"/>
            <a:ext cx="720000" cy="396000"/>
          </a:xfrm>
          <a:prstGeom prst="line">
            <a:avLst/>
          </a:prstGeom>
          <a:ln w="1908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"/>
          <p:cNvSpPr/>
          <p:nvPr/>
        </p:nvSpPr>
        <p:spPr>
          <a:xfrm>
            <a:off x="6948000" y="3744000"/>
            <a:ext cx="864000" cy="612000"/>
          </a:xfrm>
          <a:prstGeom prst="line">
            <a:avLst/>
          </a:prstGeom>
          <a:ln w="1908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"/>
          <p:cNvSpPr/>
          <p:nvPr/>
        </p:nvSpPr>
        <p:spPr>
          <a:xfrm>
            <a:off x="4212360" y="2376000"/>
            <a:ext cx="935640" cy="504000"/>
          </a:xfrm>
          <a:prstGeom prst="line">
            <a:avLst/>
          </a:prstGeom>
          <a:ln w="1908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"/>
          <p:cNvSpPr/>
          <p:nvPr/>
        </p:nvSpPr>
        <p:spPr>
          <a:xfrm flipH="1">
            <a:off x="4320000" y="3708000"/>
            <a:ext cx="936000" cy="756360"/>
          </a:xfrm>
          <a:prstGeom prst="line">
            <a:avLst/>
          </a:prstGeom>
          <a:ln w="1908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"/>
          <p:cNvSpPr/>
          <p:nvPr/>
        </p:nvSpPr>
        <p:spPr>
          <a:xfrm>
            <a:off x="4680000" y="360000"/>
            <a:ext cx="2879280" cy="1187280"/>
          </a:xfrm>
          <a:custGeom>
            <a:avLst/>
            <a:gdLst/>
            <a:ahLst/>
            <a:rect l="l" t="t" r="r" b="b"/>
            <a:pathLst>
              <a:path w="8002" h="3302">
                <a:moveTo>
                  <a:pt x="550" y="0"/>
                </a:moveTo>
                <a:lnTo>
                  <a:pt x="550" y="0"/>
                </a:lnTo>
                <a:cubicBezTo>
                  <a:pt x="454" y="0"/>
                  <a:pt x="359" y="25"/>
                  <a:pt x="275" y="74"/>
                </a:cubicBezTo>
                <a:cubicBezTo>
                  <a:pt x="191" y="122"/>
                  <a:pt x="122" y="191"/>
                  <a:pt x="74" y="275"/>
                </a:cubicBezTo>
                <a:cubicBezTo>
                  <a:pt x="25" y="359"/>
                  <a:pt x="0" y="454"/>
                  <a:pt x="0" y="550"/>
                </a:cubicBezTo>
                <a:lnTo>
                  <a:pt x="0" y="2750"/>
                </a:lnTo>
                <a:lnTo>
                  <a:pt x="0" y="2751"/>
                </a:lnTo>
                <a:cubicBezTo>
                  <a:pt x="0" y="2847"/>
                  <a:pt x="25" y="2942"/>
                  <a:pt x="74" y="3026"/>
                </a:cubicBezTo>
                <a:cubicBezTo>
                  <a:pt x="122" y="3110"/>
                  <a:pt x="191" y="3179"/>
                  <a:pt x="275" y="3227"/>
                </a:cubicBezTo>
                <a:cubicBezTo>
                  <a:pt x="359" y="3276"/>
                  <a:pt x="454" y="3301"/>
                  <a:pt x="550" y="3301"/>
                </a:cubicBezTo>
                <a:lnTo>
                  <a:pt x="7450" y="3301"/>
                </a:lnTo>
                <a:lnTo>
                  <a:pt x="7451" y="3301"/>
                </a:lnTo>
                <a:cubicBezTo>
                  <a:pt x="7547" y="3301"/>
                  <a:pt x="7642" y="3276"/>
                  <a:pt x="7726" y="3227"/>
                </a:cubicBezTo>
                <a:cubicBezTo>
                  <a:pt x="7810" y="3179"/>
                  <a:pt x="7879" y="3110"/>
                  <a:pt x="7927" y="3026"/>
                </a:cubicBezTo>
                <a:cubicBezTo>
                  <a:pt x="7976" y="2942"/>
                  <a:pt x="8001" y="2847"/>
                  <a:pt x="8001" y="2751"/>
                </a:cubicBezTo>
                <a:lnTo>
                  <a:pt x="8001" y="550"/>
                </a:lnTo>
                <a:lnTo>
                  <a:pt x="8001" y="550"/>
                </a:lnTo>
                <a:lnTo>
                  <a:pt x="8001" y="550"/>
                </a:lnTo>
                <a:cubicBezTo>
                  <a:pt x="8001" y="454"/>
                  <a:pt x="7976" y="359"/>
                  <a:pt x="7927" y="275"/>
                </a:cubicBezTo>
                <a:cubicBezTo>
                  <a:pt x="7879" y="191"/>
                  <a:pt x="7810" y="122"/>
                  <a:pt x="7726" y="74"/>
                </a:cubicBezTo>
                <a:cubicBezTo>
                  <a:pt x="7642" y="25"/>
                  <a:pt x="7547" y="0"/>
                  <a:pt x="7451" y="0"/>
                </a:cubicBezTo>
                <a:lnTo>
                  <a:pt x="550" y="0"/>
                </a:lnTo>
              </a:path>
            </a:pathLst>
          </a:custGeom>
          <a:noFill/>
          <a:ln w="2916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"/>
          <p:cNvSpPr/>
          <p:nvPr/>
        </p:nvSpPr>
        <p:spPr>
          <a:xfrm>
            <a:off x="4680000" y="520920"/>
            <a:ext cx="28792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Eat the right food. It improves brain function and concentration.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7848000" y="1728000"/>
            <a:ext cx="2879280" cy="1187280"/>
          </a:xfrm>
          <a:custGeom>
            <a:avLst/>
            <a:gdLst/>
            <a:ahLst/>
            <a:rect l="l" t="t" r="r" b="b"/>
            <a:pathLst>
              <a:path w="8002" h="3302">
                <a:moveTo>
                  <a:pt x="550" y="0"/>
                </a:moveTo>
                <a:lnTo>
                  <a:pt x="550" y="0"/>
                </a:lnTo>
                <a:cubicBezTo>
                  <a:pt x="454" y="0"/>
                  <a:pt x="359" y="25"/>
                  <a:pt x="275" y="74"/>
                </a:cubicBezTo>
                <a:cubicBezTo>
                  <a:pt x="191" y="122"/>
                  <a:pt x="122" y="191"/>
                  <a:pt x="74" y="275"/>
                </a:cubicBezTo>
                <a:cubicBezTo>
                  <a:pt x="25" y="359"/>
                  <a:pt x="0" y="454"/>
                  <a:pt x="0" y="550"/>
                </a:cubicBezTo>
                <a:lnTo>
                  <a:pt x="0" y="2750"/>
                </a:lnTo>
                <a:lnTo>
                  <a:pt x="0" y="2751"/>
                </a:lnTo>
                <a:cubicBezTo>
                  <a:pt x="0" y="2847"/>
                  <a:pt x="25" y="2942"/>
                  <a:pt x="74" y="3026"/>
                </a:cubicBezTo>
                <a:cubicBezTo>
                  <a:pt x="122" y="3110"/>
                  <a:pt x="191" y="3179"/>
                  <a:pt x="275" y="3227"/>
                </a:cubicBezTo>
                <a:cubicBezTo>
                  <a:pt x="359" y="3276"/>
                  <a:pt x="454" y="3301"/>
                  <a:pt x="550" y="3301"/>
                </a:cubicBezTo>
                <a:lnTo>
                  <a:pt x="7450" y="3301"/>
                </a:lnTo>
                <a:lnTo>
                  <a:pt x="7451" y="3301"/>
                </a:lnTo>
                <a:cubicBezTo>
                  <a:pt x="7547" y="3301"/>
                  <a:pt x="7642" y="3276"/>
                  <a:pt x="7726" y="3227"/>
                </a:cubicBezTo>
                <a:cubicBezTo>
                  <a:pt x="7810" y="3179"/>
                  <a:pt x="7879" y="3110"/>
                  <a:pt x="7927" y="3026"/>
                </a:cubicBezTo>
                <a:cubicBezTo>
                  <a:pt x="7976" y="2942"/>
                  <a:pt x="8001" y="2847"/>
                  <a:pt x="8001" y="2751"/>
                </a:cubicBezTo>
                <a:lnTo>
                  <a:pt x="8001" y="550"/>
                </a:lnTo>
                <a:lnTo>
                  <a:pt x="8001" y="550"/>
                </a:lnTo>
                <a:lnTo>
                  <a:pt x="8001" y="550"/>
                </a:lnTo>
                <a:cubicBezTo>
                  <a:pt x="8001" y="454"/>
                  <a:pt x="7976" y="359"/>
                  <a:pt x="7927" y="275"/>
                </a:cubicBezTo>
                <a:cubicBezTo>
                  <a:pt x="7879" y="191"/>
                  <a:pt x="7810" y="122"/>
                  <a:pt x="7726" y="74"/>
                </a:cubicBezTo>
                <a:cubicBezTo>
                  <a:pt x="7642" y="25"/>
                  <a:pt x="7547" y="0"/>
                  <a:pt x="7451" y="0"/>
                </a:cubicBezTo>
                <a:lnTo>
                  <a:pt x="550" y="0"/>
                </a:lnTo>
              </a:path>
            </a:pathLst>
          </a:custGeom>
          <a:noFill/>
          <a:ln w="2916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"/>
          <p:cNvSpPr/>
          <p:nvPr/>
        </p:nvSpPr>
        <p:spPr>
          <a:xfrm>
            <a:off x="7848000" y="1836000"/>
            <a:ext cx="28864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Exercise daily. The brain works better after you exercise.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7741080" y="158040"/>
            <a:ext cx="1870200" cy="1497240"/>
          </a:xfrm>
          <a:prstGeom prst="rect">
            <a:avLst/>
          </a:prstGeom>
          <a:ln w="0">
            <a:noFill/>
          </a:ln>
        </p:spPr>
      </p:pic>
      <p:pic>
        <p:nvPicPr>
          <p:cNvPr id="207" name="" descr=""/>
          <p:cNvPicPr/>
          <p:nvPr/>
        </p:nvPicPr>
        <p:blipFill>
          <a:blip r:embed="rId2"/>
          <a:srcRect l="0" t="4242" r="12" b="269"/>
          <a:stretch/>
        </p:blipFill>
        <p:spPr>
          <a:xfrm>
            <a:off x="9546480" y="2952000"/>
            <a:ext cx="2548440" cy="1618920"/>
          </a:xfrm>
          <a:prstGeom prst="rect">
            <a:avLst/>
          </a:prstGeom>
          <a:ln w="0">
            <a:noFill/>
          </a:ln>
        </p:spPr>
      </p:pic>
      <p:sp>
        <p:nvSpPr>
          <p:cNvPr id="208" name=""/>
          <p:cNvSpPr/>
          <p:nvPr/>
        </p:nvSpPr>
        <p:spPr>
          <a:xfrm>
            <a:off x="7128000" y="4356000"/>
            <a:ext cx="2879280" cy="1187280"/>
          </a:xfrm>
          <a:custGeom>
            <a:avLst/>
            <a:gdLst/>
            <a:ahLst/>
            <a:rect l="l" t="t" r="r" b="b"/>
            <a:pathLst>
              <a:path w="8002" h="3302">
                <a:moveTo>
                  <a:pt x="550" y="0"/>
                </a:moveTo>
                <a:lnTo>
                  <a:pt x="550" y="0"/>
                </a:lnTo>
                <a:cubicBezTo>
                  <a:pt x="454" y="0"/>
                  <a:pt x="359" y="25"/>
                  <a:pt x="275" y="74"/>
                </a:cubicBezTo>
                <a:cubicBezTo>
                  <a:pt x="191" y="122"/>
                  <a:pt x="122" y="191"/>
                  <a:pt x="74" y="275"/>
                </a:cubicBezTo>
                <a:cubicBezTo>
                  <a:pt x="25" y="359"/>
                  <a:pt x="0" y="454"/>
                  <a:pt x="0" y="550"/>
                </a:cubicBezTo>
                <a:lnTo>
                  <a:pt x="0" y="2750"/>
                </a:lnTo>
                <a:lnTo>
                  <a:pt x="0" y="2751"/>
                </a:lnTo>
                <a:cubicBezTo>
                  <a:pt x="0" y="2847"/>
                  <a:pt x="25" y="2942"/>
                  <a:pt x="74" y="3026"/>
                </a:cubicBezTo>
                <a:cubicBezTo>
                  <a:pt x="122" y="3110"/>
                  <a:pt x="191" y="3179"/>
                  <a:pt x="275" y="3227"/>
                </a:cubicBezTo>
                <a:cubicBezTo>
                  <a:pt x="359" y="3276"/>
                  <a:pt x="454" y="3301"/>
                  <a:pt x="550" y="3301"/>
                </a:cubicBezTo>
                <a:lnTo>
                  <a:pt x="7450" y="3301"/>
                </a:lnTo>
                <a:lnTo>
                  <a:pt x="7451" y="3301"/>
                </a:lnTo>
                <a:cubicBezTo>
                  <a:pt x="7547" y="3301"/>
                  <a:pt x="7642" y="3276"/>
                  <a:pt x="7726" y="3227"/>
                </a:cubicBezTo>
                <a:cubicBezTo>
                  <a:pt x="7810" y="3179"/>
                  <a:pt x="7879" y="3110"/>
                  <a:pt x="7927" y="3026"/>
                </a:cubicBezTo>
                <a:cubicBezTo>
                  <a:pt x="7976" y="2942"/>
                  <a:pt x="8001" y="2847"/>
                  <a:pt x="8001" y="2751"/>
                </a:cubicBezTo>
                <a:lnTo>
                  <a:pt x="8001" y="550"/>
                </a:lnTo>
                <a:lnTo>
                  <a:pt x="8001" y="550"/>
                </a:lnTo>
                <a:lnTo>
                  <a:pt x="8001" y="550"/>
                </a:lnTo>
                <a:cubicBezTo>
                  <a:pt x="8001" y="454"/>
                  <a:pt x="7976" y="359"/>
                  <a:pt x="7927" y="275"/>
                </a:cubicBezTo>
                <a:cubicBezTo>
                  <a:pt x="7879" y="191"/>
                  <a:pt x="7810" y="122"/>
                  <a:pt x="7726" y="74"/>
                </a:cubicBezTo>
                <a:cubicBezTo>
                  <a:pt x="7642" y="25"/>
                  <a:pt x="7547" y="0"/>
                  <a:pt x="7451" y="0"/>
                </a:cubicBezTo>
                <a:lnTo>
                  <a:pt x="550" y="0"/>
                </a:lnTo>
              </a:path>
            </a:pathLst>
          </a:custGeom>
          <a:noFill/>
          <a:ln w="2916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"/>
          <p:cNvSpPr/>
          <p:nvPr/>
        </p:nvSpPr>
        <p:spPr>
          <a:xfrm>
            <a:off x="7236000" y="4464000"/>
            <a:ext cx="27712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Enough sleep improves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memory. It helps your brain solve problems.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1872000" y="4428360"/>
            <a:ext cx="2879280" cy="1187280"/>
          </a:xfrm>
          <a:custGeom>
            <a:avLst/>
            <a:gdLst/>
            <a:ahLst/>
            <a:rect l="l" t="t" r="r" b="b"/>
            <a:pathLst>
              <a:path w="8002" h="3302">
                <a:moveTo>
                  <a:pt x="550" y="0"/>
                </a:moveTo>
                <a:lnTo>
                  <a:pt x="550" y="0"/>
                </a:lnTo>
                <a:cubicBezTo>
                  <a:pt x="454" y="0"/>
                  <a:pt x="359" y="25"/>
                  <a:pt x="275" y="74"/>
                </a:cubicBezTo>
                <a:cubicBezTo>
                  <a:pt x="191" y="122"/>
                  <a:pt x="122" y="191"/>
                  <a:pt x="74" y="275"/>
                </a:cubicBezTo>
                <a:cubicBezTo>
                  <a:pt x="25" y="359"/>
                  <a:pt x="0" y="454"/>
                  <a:pt x="0" y="550"/>
                </a:cubicBezTo>
                <a:lnTo>
                  <a:pt x="0" y="2750"/>
                </a:lnTo>
                <a:lnTo>
                  <a:pt x="0" y="2751"/>
                </a:lnTo>
                <a:cubicBezTo>
                  <a:pt x="0" y="2847"/>
                  <a:pt x="25" y="2942"/>
                  <a:pt x="74" y="3026"/>
                </a:cubicBezTo>
                <a:cubicBezTo>
                  <a:pt x="122" y="3110"/>
                  <a:pt x="191" y="3179"/>
                  <a:pt x="275" y="3227"/>
                </a:cubicBezTo>
                <a:cubicBezTo>
                  <a:pt x="359" y="3276"/>
                  <a:pt x="454" y="3301"/>
                  <a:pt x="550" y="3301"/>
                </a:cubicBezTo>
                <a:lnTo>
                  <a:pt x="7450" y="3301"/>
                </a:lnTo>
                <a:lnTo>
                  <a:pt x="7451" y="3301"/>
                </a:lnTo>
                <a:cubicBezTo>
                  <a:pt x="7547" y="3301"/>
                  <a:pt x="7642" y="3276"/>
                  <a:pt x="7726" y="3227"/>
                </a:cubicBezTo>
                <a:cubicBezTo>
                  <a:pt x="7810" y="3179"/>
                  <a:pt x="7879" y="3110"/>
                  <a:pt x="7927" y="3026"/>
                </a:cubicBezTo>
                <a:cubicBezTo>
                  <a:pt x="7976" y="2942"/>
                  <a:pt x="8001" y="2847"/>
                  <a:pt x="8001" y="2751"/>
                </a:cubicBezTo>
                <a:lnTo>
                  <a:pt x="8001" y="550"/>
                </a:lnTo>
                <a:lnTo>
                  <a:pt x="8001" y="550"/>
                </a:lnTo>
                <a:lnTo>
                  <a:pt x="8001" y="550"/>
                </a:lnTo>
                <a:cubicBezTo>
                  <a:pt x="8001" y="454"/>
                  <a:pt x="7976" y="359"/>
                  <a:pt x="7927" y="275"/>
                </a:cubicBezTo>
                <a:cubicBezTo>
                  <a:pt x="7879" y="191"/>
                  <a:pt x="7810" y="122"/>
                  <a:pt x="7726" y="74"/>
                </a:cubicBezTo>
                <a:cubicBezTo>
                  <a:pt x="7642" y="25"/>
                  <a:pt x="7547" y="0"/>
                  <a:pt x="7451" y="0"/>
                </a:cubicBezTo>
                <a:lnTo>
                  <a:pt x="550" y="0"/>
                </a:lnTo>
              </a:path>
            </a:pathLst>
          </a:custGeom>
          <a:noFill/>
          <a:ln w="2916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1" name="" descr=""/>
          <p:cNvPicPr/>
          <p:nvPr/>
        </p:nvPicPr>
        <p:blipFill>
          <a:blip r:embed="rId3"/>
          <a:srcRect l="2548" t="0" r="8133" b="14508"/>
          <a:stretch/>
        </p:blipFill>
        <p:spPr>
          <a:xfrm>
            <a:off x="4860000" y="4608000"/>
            <a:ext cx="2050920" cy="1187280"/>
          </a:xfrm>
          <a:prstGeom prst="rect">
            <a:avLst/>
          </a:prstGeom>
          <a:ln w="0">
            <a:noFill/>
          </a:ln>
        </p:spPr>
      </p:pic>
      <p:sp>
        <p:nvSpPr>
          <p:cNvPr id="212" name=""/>
          <p:cNvSpPr/>
          <p:nvPr/>
        </p:nvSpPr>
        <p:spPr>
          <a:xfrm>
            <a:off x="1872000" y="4680000"/>
            <a:ext cx="286236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Listen to good music. It boosts learning.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4"/>
          <a:stretch/>
        </p:blipFill>
        <p:spPr>
          <a:xfrm>
            <a:off x="720000" y="2988360"/>
            <a:ext cx="1847160" cy="1366920"/>
          </a:xfrm>
          <a:prstGeom prst="rect">
            <a:avLst/>
          </a:prstGeom>
          <a:ln w="0">
            <a:noFill/>
          </a:ln>
        </p:spPr>
      </p:pic>
      <p:sp>
        <p:nvSpPr>
          <p:cNvPr id="214" name=""/>
          <p:cNvSpPr/>
          <p:nvPr/>
        </p:nvSpPr>
        <p:spPr>
          <a:xfrm>
            <a:off x="1332360" y="1728360"/>
            <a:ext cx="2879280" cy="1187280"/>
          </a:xfrm>
          <a:custGeom>
            <a:avLst/>
            <a:gdLst/>
            <a:ahLst/>
            <a:rect l="l" t="t" r="r" b="b"/>
            <a:pathLst>
              <a:path w="8002" h="3302">
                <a:moveTo>
                  <a:pt x="550" y="0"/>
                </a:moveTo>
                <a:lnTo>
                  <a:pt x="550" y="0"/>
                </a:lnTo>
                <a:cubicBezTo>
                  <a:pt x="454" y="0"/>
                  <a:pt x="359" y="25"/>
                  <a:pt x="275" y="74"/>
                </a:cubicBezTo>
                <a:cubicBezTo>
                  <a:pt x="191" y="122"/>
                  <a:pt x="122" y="191"/>
                  <a:pt x="74" y="275"/>
                </a:cubicBezTo>
                <a:cubicBezTo>
                  <a:pt x="25" y="359"/>
                  <a:pt x="0" y="454"/>
                  <a:pt x="0" y="550"/>
                </a:cubicBezTo>
                <a:lnTo>
                  <a:pt x="0" y="2750"/>
                </a:lnTo>
                <a:lnTo>
                  <a:pt x="0" y="2751"/>
                </a:lnTo>
                <a:cubicBezTo>
                  <a:pt x="0" y="2847"/>
                  <a:pt x="25" y="2942"/>
                  <a:pt x="74" y="3026"/>
                </a:cubicBezTo>
                <a:cubicBezTo>
                  <a:pt x="122" y="3110"/>
                  <a:pt x="191" y="3179"/>
                  <a:pt x="275" y="3227"/>
                </a:cubicBezTo>
                <a:cubicBezTo>
                  <a:pt x="359" y="3276"/>
                  <a:pt x="454" y="3301"/>
                  <a:pt x="550" y="3301"/>
                </a:cubicBezTo>
                <a:lnTo>
                  <a:pt x="7450" y="3301"/>
                </a:lnTo>
                <a:lnTo>
                  <a:pt x="7451" y="3301"/>
                </a:lnTo>
                <a:cubicBezTo>
                  <a:pt x="7547" y="3301"/>
                  <a:pt x="7642" y="3276"/>
                  <a:pt x="7726" y="3227"/>
                </a:cubicBezTo>
                <a:cubicBezTo>
                  <a:pt x="7810" y="3179"/>
                  <a:pt x="7879" y="3110"/>
                  <a:pt x="7927" y="3026"/>
                </a:cubicBezTo>
                <a:cubicBezTo>
                  <a:pt x="7976" y="2942"/>
                  <a:pt x="8001" y="2847"/>
                  <a:pt x="8001" y="2751"/>
                </a:cubicBezTo>
                <a:lnTo>
                  <a:pt x="8001" y="550"/>
                </a:lnTo>
                <a:lnTo>
                  <a:pt x="8001" y="550"/>
                </a:lnTo>
                <a:lnTo>
                  <a:pt x="8001" y="550"/>
                </a:lnTo>
                <a:cubicBezTo>
                  <a:pt x="8001" y="454"/>
                  <a:pt x="7976" y="359"/>
                  <a:pt x="7927" y="275"/>
                </a:cubicBezTo>
                <a:cubicBezTo>
                  <a:pt x="7879" y="191"/>
                  <a:pt x="7810" y="122"/>
                  <a:pt x="7726" y="74"/>
                </a:cubicBezTo>
                <a:cubicBezTo>
                  <a:pt x="7642" y="25"/>
                  <a:pt x="7547" y="0"/>
                  <a:pt x="7451" y="0"/>
                </a:cubicBezTo>
                <a:lnTo>
                  <a:pt x="550" y="0"/>
                </a:lnTo>
              </a:path>
            </a:pathLst>
          </a:custGeom>
          <a:noFill/>
          <a:ln w="2916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"/>
          <p:cNvSpPr/>
          <p:nvPr/>
        </p:nvSpPr>
        <p:spPr>
          <a:xfrm>
            <a:off x="1512000" y="1996920"/>
            <a:ext cx="250848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Laugh more often. It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Improves memory.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5"/>
          <a:srcRect l="14677" t="3407" r="8299" b="3772"/>
          <a:stretch/>
        </p:blipFill>
        <p:spPr>
          <a:xfrm>
            <a:off x="2880000" y="252000"/>
            <a:ext cx="1367280" cy="129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"/>
          <p:cNvSpPr/>
          <p:nvPr/>
        </p:nvSpPr>
        <p:spPr>
          <a:xfrm>
            <a:off x="-251640" y="432000"/>
            <a:ext cx="4318920" cy="359280"/>
          </a:xfrm>
          <a:custGeom>
            <a:avLst/>
            <a:gdLst/>
            <a:ahLst/>
            <a:rect l="l" t="t" r="r" b="b"/>
            <a:pathLst>
              <a:path w="12001" h="1002">
                <a:moveTo>
                  <a:pt x="0" y="0"/>
                </a:moveTo>
                <a:lnTo>
                  <a:pt x="11186" y="0"/>
                </a:lnTo>
                <a:lnTo>
                  <a:pt x="12000" y="500"/>
                </a:lnTo>
                <a:lnTo>
                  <a:pt x="11186" y="1001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8d1d75"/>
          </a:solidFill>
          <a:ln w="0">
            <a:solidFill>
              <a:srgbClr val="8d1d75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"/>
          <p:cNvSpPr/>
          <p:nvPr/>
        </p:nvSpPr>
        <p:spPr>
          <a:xfrm>
            <a:off x="634680" y="406440"/>
            <a:ext cx="2676600" cy="4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21st Century Skill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1080000" y="898560"/>
            <a:ext cx="100792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ŽÁìþ"/>
              </a:rPr>
              <a:t>brainstorm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ŽÁìþ"/>
              </a:rPr>
              <a:t> means to share your ideas usually to a group. 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ŽÁìþ"/>
              </a:rPr>
              <a:t>Here are the questions to brainstorm about what you do to grow your brain: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1260000" y="1800000"/>
            <a:ext cx="9719280" cy="43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"/>
          <p:cNvSpPr/>
          <p:nvPr/>
        </p:nvSpPr>
        <p:spPr>
          <a:xfrm>
            <a:off x="-251640" y="252360"/>
            <a:ext cx="3670920" cy="359280"/>
          </a:xfrm>
          <a:custGeom>
            <a:avLst/>
            <a:gdLst/>
            <a:ahLst/>
            <a:rect l="l" t="t" r="r" b="b"/>
            <a:pathLst>
              <a:path w="10201" h="1002">
                <a:moveTo>
                  <a:pt x="0" y="0"/>
                </a:moveTo>
                <a:lnTo>
                  <a:pt x="9386" y="0"/>
                </a:lnTo>
                <a:lnTo>
                  <a:pt x="10200" y="500"/>
                </a:lnTo>
                <a:lnTo>
                  <a:pt x="9386" y="1001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8d1d75"/>
          </a:solidFill>
          <a:ln w="0">
            <a:solidFill>
              <a:srgbClr val="8d1d75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"/>
          <p:cNvSpPr/>
          <p:nvPr/>
        </p:nvSpPr>
        <p:spPr>
          <a:xfrm>
            <a:off x="670680" y="216360"/>
            <a:ext cx="27486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Oral Language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1008000" y="703080"/>
            <a:ext cx="687528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Listen to what Ana and her mother are talking about.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573480" y="703080"/>
            <a:ext cx="362160" cy="34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936000" y="1550160"/>
            <a:ext cx="990360" cy="1284840"/>
          </a:xfrm>
          <a:prstGeom prst="rect">
            <a:avLst/>
          </a:prstGeom>
          <a:ln w="0">
            <a:noFill/>
          </a:ln>
        </p:spPr>
      </p:pic>
      <p:pic>
        <p:nvPicPr>
          <p:cNvPr id="226" name="" descr=""/>
          <p:cNvPicPr/>
          <p:nvPr/>
        </p:nvPicPr>
        <p:blipFill>
          <a:blip r:embed="rId2"/>
          <a:stretch/>
        </p:blipFill>
        <p:spPr>
          <a:xfrm>
            <a:off x="9612000" y="1548000"/>
            <a:ext cx="921240" cy="1095840"/>
          </a:xfrm>
          <a:prstGeom prst="rect">
            <a:avLst/>
          </a:prstGeom>
          <a:ln w="0">
            <a:noFill/>
          </a:ln>
        </p:spPr>
      </p:pic>
      <p:sp>
        <p:nvSpPr>
          <p:cNvPr id="227" name=""/>
          <p:cNvSpPr/>
          <p:nvPr/>
        </p:nvSpPr>
        <p:spPr>
          <a:xfrm>
            <a:off x="1980000" y="1262160"/>
            <a:ext cx="5039280" cy="753120"/>
          </a:xfrm>
          <a:prstGeom prst="wedgeRoundRectCallout">
            <a:avLst>
              <a:gd name="adj1" fmla="val -49828"/>
              <a:gd name="adj2" fmla="val 80402"/>
              <a:gd name="adj3" fmla="val 16667"/>
            </a:avLst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"/>
          <p:cNvSpPr/>
          <p:nvPr/>
        </p:nvSpPr>
        <p:spPr>
          <a:xfrm>
            <a:off x="2156400" y="1298160"/>
            <a:ext cx="4718880" cy="102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Sofia will be having a birthday party at her house on Saturday.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attend her party?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4752000" y="2196000"/>
            <a:ext cx="4679280" cy="719280"/>
          </a:xfrm>
          <a:prstGeom prst="wedgeRoundRectCallout">
            <a:avLst>
              <a:gd name="adj1" fmla="val 52550"/>
              <a:gd name="adj2" fmla="val -68587"/>
              <a:gd name="adj3" fmla="val 16667"/>
            </a:avLst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"/>
          <p:cNvSpPr/>
          <p:nvPr/>
        </p:nvSpPr>
        <p:spPr>
          <a:xfrm>
            <a:off x="4824000" y="2215080"/>
            <a:ext cx="4535280" cy="192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 will allow you to attend the party if you promise to finish your homework by Friday.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231" name="" descr=""/>
          <p:cNvPicPr/>
          <p:nvPr/>
        </p:nvPicPr>
        <p:blipFill>
          <a:blip r:embed="rId3"/>
          <a:stretch/>
        </p:blipFill>
        <p:spPr>
          <a:xfrm>
            <a:off x="4536000" y="3358440"/>
            <a:ext cx="990360" cy="1284840"/>
          </a:xfrm>
          <a:prstGeom prst="rect">
            <a:avLst/>
          </a:prstGeom>
          <a:ln w="0">
            <a:noFill/>
          </a:ln>
        </p:spPr>
      </p:pic>
      <p:pic>
        <p:nvPicPr>
          <p:cNvPr id="232" name="" descr=""/>
          <p:cNvPicPr/>
          <p:nvPr/>
        </p:nvPicPr>
        <p:blipFill>
          <a:blip r:embed="rId4"/>
          <a:stretch/>
        </p:blipFill>
        <p:spPr>
          <a:xfrm>
            <a:off x="6063840" y="3312000"/>
            <a:ext cx="1099440" cy="1242000"/>
          </a:xfrm>
          <a:prstGeom prst="rect">
            <a:avLst/>
          </a:prstGeom>
          <a:ln w="0">
            <a:noFill/>
          </a:ln>
        </p:spPr>
      </p:pic>
      <p:pic>
        <p:nvPicPr>
          <p:cNvPr id="233" name="" descr=""/>
          <p:cNvPicPr/>
          <p:nvPr/>
        </p:nvPicPr>
        <p:blipFill>
          <a:blip r:embed="rId5"/>
          <a:stretch/>
        </p:blipFill>
        <p:spPr>
          <a:xfrm>
            <a:off x="2016000" y="5040000"/>
            <a:ext cx="934560" cy="1079280"/>
          </a:xfrm>
          <a:prstGeom prst="rect">
            <a:avLst/>
          </a:prstGeom>
          <a:ln w="0">
            <a:noFill/>
          </a:ln>
        </p:spPr>
      </p:pic>
      <p:pic>
        <p:nvPicPr>
          <p:cNvPr id="234" name="" descr=""/>
          <p:cNvPicPr/>
          <p:nvPr/>
        </p:nvPicPr>
        <p:blipFill>
          <a:blip r:embed="rId6"/>
          <a:stretch/>
        </p:blipFill>
        <p:spPr>
          <a:xfrm>
            <a:off x="8244000" y="4968000"/>
            <a:ext cx="907560" cy="1079280"/>
          </a:xfrm>
          <a:prstGeom prst="rect">
            <a:avLst/>
          </a:prstGeom>
          <a:ln w="0">
            <a:noFill/>
          </a:ln>
        </p:spPr>
      </p:pic>
      <p:sp>
        <p:nvSpPr>
          <p:cNvPr id="235" name=""/>
          <p:cNvSpPr/>
          <p:nvPr/>
        </p:nvSpPr>
        <p:spPr>
          <a:xfrm>
            <a:off x="900000" y="3420000"/>
            <a:ext cx="3059280" cy="899280"/>
          </a:xfrm>
          <a:prstGeom prst="wedgeRoundRectCallout">
            <a:avLst>
              <a:gd name="adj1" fmla="val 65736"/>
              <a:gd name="adj2" fmla="val -5300"/>
              <a:gd name="adj3" fmla="val 16667"/>
            </a:avLst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"/>
          <p:cNvSpPr/>
          <p:nvPr/>
        </p:nvSpPr>
        <p:spPr>
          <a:xfrm>
            <a:off x="918000" y="3492000"/>
            <a:ext cx="3077280" cy="71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 promise, Mom.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Please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help me buy a gift for Sofia.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7632000" y="3524400"/>
            <a:ext cx="2879280" cy="722880"/>
          </a:xfrm>
          <a:prstGeom prst="wedgeRoundRectCallout">
            <a:avLst>
              <a:gd name="adj1" fmla="val -65893"/>
              <a:gd name="adj2" fmla="val -5449"/>
              <a:gd name="adj3" fmla="val 16667"/>
            </a:avLst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"/>
          <p:cNvSpPr/>
          <p:nvPr/>
        </p:nvSpPr>
        <p:spPr>
          <a:xfrm>
            <a:off x="7992000" y="3672000"/>
            <a:ext cx="279072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Okay, I will help you.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3348000" y="5040000"/>
            <a:ext cx="2159280" cy="539280"/>
          </a:xfrm>
          <a:prstGeom prst="wedgeRoundRectCallout">
            <a:avLst>
              <a:gd name="adj1" fmla="val -63763"/>
              <a:gd name="adj2" fmla="val 78976"/>
              <a:gd name="adj3" fmla="val 16667"/>
            </a:avLst>
          </a:prstGeom>
          <a:noFill/>
          <a:ln w="190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"/>
          <p:cNvSpPr/>
          <p:nvPr/>
        </p:nvSpPr>
        <p:spPr>
          <a:xfrm>
            <a:off x="3456000" y="5110560"/>
            <a:ext cx="233928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Thank you, Mom!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41" name=""/>
          <p:cNvSpPr/>
          <p:nvPr/>
        </p:nvSpPr>
        <p:spPr>
          <a:xfrm>
            <a:off x="5688000" y="5040000"/>
            <a:ext cx="2159280" cy="539280"/>
          </a:xfrm>
          <a:prstGeom prst="wedgeRoundRectCallout">
            <a:avLst>
              <a:gd name="adj1" fmla="val 61078"/>
              <a:gd name="adj2" fmla="val 91703"/>
              <a:gd name="adj3" fmla="val 16667"/>
            </a:avLst>
          </a:prstGeom>
          <a:noFill/>
          <a:ln w="190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"/>
          <p:cNvSpPr/>
          <p:nvPr/>
        </p:nvSpPr>
        <p:spPr>
          <a:xfrm>
            <a:off x="5832360" y="5110560"/>
            <a:ext cx="2626920" cy="5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You’re welcome.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"/>
          <p:cNvSpPr/>
          <p:nvPr/>
        </p:nvSpPr>
        <p:spPr>
          <a:xfrm>
            <a:off x="2448000" y="828000"/>
            <a:ext cx="6839280" cy="899280"/>
          </a:xfrm>
          <a:custGeom>
            <a:avLst/>
            <a:gdLst/>
            <a:ahLst/>
            <a:rect l="l" t="t" r="r" b="b"/>
            <a:pathLst>
              <a:path w="19002" h="2502">
                <a:moveTo>
                  <a:pt x="416" y="0"/>
                </a:moveTo>
                <a:lnTo>
                  <a:pt x="417" y="0"/>
                </a:lnTo>
                <a:cubicBezTo>
                  <a:pt x="344" y="0"/>
                  <a:pt x="272" y="19"/>
                  <a:pt x="208" y="56"/>
                </a:cubicBezTo>
                <a:cubicBezTo>
                  <a:pt x="145" y="92"/>
                  <a:pt x="92" y="145"/>
                  <a:pt x="56" y="208"/>
                </a:cubicBezTo>
                <a:cubicBezTo>
                  <a:pt x="19" y="272"/>
                  <a:pt x="0" y="344"/>
                  <a:pt x="0" y="417"/>
                </a:cubicBezTo>
                <a:lnTo>
                  <a:pt x="0" y="2084"/>
                </a:lnTo>
                <a:lnTo>
                  <a:pt x="0" y="2084"/>
                </a:lnTo>
                <a:cubicBezTo>
                  <a:pt x="0" y="2157"/>
                  <a:pt x="19" y="2229"/>
                  <a:pt x="56" y="2293"/>
                </a:cubicBezTo>
                <a:cubicBezTo>
                  <a:pt x="92" y="2356"/>
                  <a:pt x="145" y="2409"/>
                  <a:pt x="208" y="2445"/>
                </a:cubicBezTo>
                <a:cubicBezTo>
                  <a:pt x="272" y="2482"/>
                  <a:pt x="344" y="2501"/>
                  <a:pt x="417" y="2501"/>
                </a:cubicBezTo>
                <a:lnTo>
                  <a:pt x="18584" y="2501"/>
                </a:lnTo>
                <a:lnTo>
                  <a:pt x="18584" y="2501"/>
                </a:lnTo>
                <a:cubicBezTo>
                  <a:pt x="18657" y="2501"/>
                  <a:pt x="18729" y="2482"/>
                  <a:pt x="18793" y="2445"/>
                </a:cubicBezTo>
                <a:cubicBezTo>
                  <a:pt x="18856" y="2409"/>
                  <a:pt x="18909" y="2356"/>
                  <a:pt x="18945" y="2293"/>
                </a:cubicBezTo>
                <a:cubicBezTo>
                  <a:pt x="18982" y="2229"/>
                  <a:pt x="19001" y="2157"/>
                  <a:pt x="19001" y="2084"/>
                </a:cubicBezTo>
                <a:lnTo>
                  <a:pt x="19001" y="416"/>
                </a:lnTo>
                <a:lnTo>
                  <a:pt x="19001" y="417"/>
                </a:lnTo>
                <a:lnTo>
                  <a:pt x="19001" y="417"/>
                </a:lnTo>
                <a:cubicBezTo>
                  <a:pt x="19001" y="344"/>
                  <a:pt x="18982" y="272"/>
                  <a:pt x="18945" y="208"/>
                </a:cubicBezTo>
                <a:cubicBezTo>
                  <a:pt x="18909" y="145"/>
                  <a:pt x="18856" y="92"/>
                  <a:pt x="18793" y="56"/>
                </a:cubicBezTo>
                <a:cubicBezTo>
                  <a:pt x="18729" y="19"/>
                  <a:pt x="18657" y="0"/>
                  <a:pt x="18584" y="0"/>
                </a:cubicBezTo>
                <a:lnTo>
                  <a:pt x="416" y="0"/>
                </a:lnTo>
              </a:path>
            </a:pathLst>
          </a:custGeom>
          <a:noFill/>
          <a:ln w="29160">
            <a:solidFill>
              <a:srgbClr val="ff860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"/>
          <p:cNvSpPr/>
          <p:nvPr/>
        </p:nvSpPr>
        <p:spPr>
          <a:xfrm>
            <a:off x="3240000" y="1115280"/>
            <a:ext cx="513684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“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May I” and “Please” are courteous expressions.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>
            <a:off x="2700000" y="1980000"/>
            <a:ext cx="9359280" cy="13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I” is used when asking for permission to do something.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Please” is used when we ask for a favor.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1081800" y="3292920"/>
            <a:ext cx="701748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Situations where “May I” and “Please” are used: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1620000" y="4032000"/>
            <a:ext cx="3599280" cy="1079280"/>
          </a:xfrm>
          <a:custGeom>
            <a:avLst/>
            <a:gdLst/>
            <a:ahLst/>
            <a:rect l="l" t="t" r="r" b="b"/>
            <a:pathLst>
              <a:path w="10002" h="3002">
                <a:moveTo>
                  <a:pt x="0" y="0"/>
                </a:moveTo>
                <a:lnTo>
                  <a:pt x="8250" y="0"/>
                </a:lnTo>
                <a:lnTo>
                  <a:pt x="10001" y="1500"/>
                </a:lnTo>
                <a:lnTo>
                  <a:pt x="8250" y="3001"/>
                </a:lnTo>
                <a:lnTo>
                  <a:pt x="0" y="3001"/>
                </a:lnTo>
                <a:lnTo>
                  <a:pt x="0" y="0"/>
                </a:lnTo>
              </a:path>
            </a:pathLst>
          </a:custGeom>
          <a:solidFill>
            <a:srgbClr val="bbe33d"/>
          </a:solidFill>
          <a:ln w="0">
            <a:solidFill>
              <a:srgbClr val="5eb91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"/>
          <p:cNvSpPr/>
          <p:nvPr/>
        </p:nvSpPr>
        <p:spPr>
          <a:xfrm>
            <a:off x="1836000" y="4068000"/>
            <a:ext cx="3464640" cy="192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You want to take a closer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look at a toy on a display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shelf but cannot reach it.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>
            <a:off x="6300000" y="3996000"/>
            <a:ext cx="3959280" cy="1223280"/>
          </a:xfrm>
          <a:prstGeom prst="ellipse">
            <a:avLst/>
          </a:prstGeom>
          <a:solidFill>
            <a:srgbClr val="e16173"/>
          </a:solidFill>
          <a:ln w="0">
            <a:solidFill>
              <a:srgbClr val="d62e4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"/>
          <p:cNvSpPr/>
          <p:nvPr/>
        </p:nvSpPr>
        <p:spPr>
          <a:xfrm>
            <a:off x="6516000" y="4248000"/>
            <a:ext cx="3638160" cy="13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You want to borrow your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friend’s story book.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"/>
          <p:cNvSpPr/>
          <p:nvPr/>
        </p:nvSpPr>
        <p:spPr>
          <a:xfrm>
            <a:off x="-611640" y="540000"/>
            <a:ext cx="3670920" cy="359280"/>
          </a:xfrm>
          <a:custGeom>
            <a:avLst/>
            <a:gdLst/>
            <a:ahLst/>
            <a:rect l="l" t="t" r="r" b="b"/>
            <a:pathLst>
              <a:path w="10201" h="1002">
                <a:moveTo>
                  <a:pt x="0" y="0"/>
                </a:moveTo>
                <a:lnTo>
                  <a:pt x="9386" y="0"/>
                </a:lnTo>
                <a:lnTo>
                  <a:pt x="10200" y="500"/>
                </a:lnTo>
                <a:lnTo>
                  <a:pt x="9386" y="1001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8d1d75"/>
          </a:solidFill>
          <a:ln w="0">
            <a:solidFill>
              <a:srgbClr val="8d1d75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"/>
          <p:cNvSpPr/>
          <p:nvPr/>
        </p:nvSpPr>
        <p:spPr>
          <a:xfrm>
            <a:off x="816480" y="540000"/>
            <a:ext cx="220680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ffffff"/>
                </a:solidFill>
                <a:latin typeface="Lato"/>
                <a:ea typeface="AppleSystemUIFont"/>
              </a:rPr>
              <a:t>Grammar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>
            <a:off x="1728000" y="1365840"/>
            <a:ext cx="6191280" cy="20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Ana saw a hula hoop in a toy store and asked her mom, “May I play with it?”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Please be careful,” Mom said.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Look at Ana’s hula hoop.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What can you say about its shape?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8137800" y="900000"/>
            <a:ext cx="1941480" cy="2699280"/>
          </a:xfrm>
          <a:prstGeom prst="rect">
            <a:avLst/>
          </a:prstGeom>
          <a:ln w="0">
            <a:noFill/>
          </a:ln>
        </p:spPr>
      </p:pic>
      <p:sp>
        <p:nvSpPr>
          <p:cNvPr id="255" name=""/>
          <p:cNvSpPr/>
          <p:nvPr/>
        </p:nvSpPr>
        <p:spPr>
          <a:xfrm>
            <a:off x="1710360" y="4140000"/>
            <a:ext cx="8728920" cy="1079280"/>
          </a:xfrm>
          <a:custGeom>
            <a:avLst/>
            <a:gdLst/>
            <a:ahLst/>
            <a:rect l="l" t="t" r="r" b="b"/>
            <a:pathLst>
              <a:path w="24251" h="3002">
                <a:moveTo>
                  <a:pt x="500" y="0"/>
                </a:moveTo>
                <a:lnTo>
                  <a:pt x="500" y="0"/>
                </a:lnTo>
                <a:cubicBezTo>
                  <a:pt x="412" y="0"/>
                  <a:pt x="326" y="23"/>
                  <a:pt x="250" y="67"/>
                </a:cubicBezTo>
                <a:cubicBezTo>
                  <a:pt x="174" y="111"/>
                  <a:pt x="111" y="174"/>
                  <a:pt x="67" y="250"/>
                </a:cubicBezTo>
                <a:cubicBezTo>
                  <a:pt x="23" y="326"/>
                  <a:pt x="0" y="412"/>
                  <a:pt x="0" y="500"/>
                </a:cubicBezTo>
                <a:lnTo>
                  <a:pt x="0" y="2500"/>
                </a:lnTo>
                <a:lnTo>
                  <a:pt x="0" y="2501"/>
                </a:lnTo>
                <a:cubicBezTo>
                  <a:pt x="0" y="2589"/>
                  <a:pt x="23" y="2675"/>
                  <a:pt x="67" y="2751"/>
                </a:cubicBezTo>
                <a:cubicBezTo>
                  <a:pt x="111" y="2827"/>
                  <a:pt x="174" y="2890"/>
                  <a:pt x="250" y="2934"/>
                </a:cubicBezTo>
                <a:cubicBezTo>
                  <a:pt x="326" y="2978"/>
                  <a:pt x="412" y="3001"/>
                  <a:pt x="500" y="3001"/>
                </a:cubicBezTo>
                <a:lnTo>
                  <a:pt x="23749" y="3001"/>
                </a:lnTo>
                <a:lnTo>
                  <a:pt x="23750" y="3001"/>
                </a:lnTo>
                <a:cubicBezTo>
                  <a:pt x="23838" y="3001"/>
                  <a:pt x="23924" y="2978"/>
                  <a:pt x="24000" y="2934"/>
                </a:cubicBezTo>
                <a:cubicBezTo>
                  <a:pt x="24076" y="2890"/>
                  <a:pt x="24139" y="2827"/>
                  <a:pt x="24183" y="2751"/>
                </a:cubicBezTo>
                <a:cubicBezTo>
                  <a:pt x="24227" y="2675"/>
                  <a:pt x="24250" y="2589"/>
                  <a:pt x="24250" y="2501"/>
                </a:cubicBezTo>
                <a:lnTo>
                  <a:pt x="24250" y="500"/>
                </a:lnTo>
                <a:lnTo>
                  <a:pt x="24250" y="500"/>
                </a:lnTo>
                <a:lnTo>
                  <a:pt x="24250" y="500"/>
                </a:lnTo>
                <a:cubicBezTo>
                  <a:pt x="24250" y="412"/>
                  <a:pt x="24227" y="326"/>
                  <a:pt x="24183" y="250"/>
                </a:cubicBezTo>
                <a:cubicBezTo>
                  <a:pt x="24139" y="174"/>
                  <a:pt x="24076" y="111"/>
                  <a:pt x="24000" y="67"/>
                </a:cubicBezTo>
                <a:cubicBezTo>
                  <a:pt x="23924" y="23"/>
                  <a:pt x="23838" y="0"/>
                  <a:pt x="23750" y="0"/>
                </a:cubicBezTo>
                <a:lnTo>
                  <a:pt x="500" y="0"/>
                </a:lnTo>
              </a:path>
            </a:pathLst>
          </a:custGeom>
          <a:noFill/>
          <a:ln w="29160">
            <a:solidFill>
              <a:srgbClr val="8d1d75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56" name="" descr=""/>
          <p:cNvPicPr/>
          <p:nvPr/>
        </p:nvPicPr>
        <p:blipFill>
          <a:blip r:embed="rId2"/>
          <a:stretch/>
        </p:blipFill>
        <p:spPr>
          <a:xfrm>
            <a:off x="2250360" y="4212000"/>
            <a:ext cx="844920" cy="896040"/>
          </a:xfrm>
          <a:prstGeom prst="rect">
            <a:avLst/>
          </a:prstGeom>
          <a:ln w="0">
            <a:noFill/>
          </a:ln>
        </p:spPr>
      </p:pic>
      <p:sp>
        <p:nvSpPr>
          <p:cNvPr id="257" name=""/>
          <p:cNvSpPr/>
          <p:nvPr/>
        </p:nvSpPr>
        <p:spPr>
          <a:xfrm>
            <a:off x="3325680" y="4476960"/>
            <a:ext cx="71856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Names are given to shapes. They are called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shape words.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2023-08-05T09:35:22Z</dcterms:modified>
  <cp:revision>112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