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9360" cy="682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240" cy="2766240"/>
          </a:xfrm>
          <a:prstGeom prst="rect">
            <a:avLst/>
          </a:prstGeom>
          <a:ln w="0">
            <a:noFill/>
          </a:ln>
        </p:spPr>
      </p:pic>
      <p:sp>
        <p:nvSpPr>
          <p:cNvPr id="2" name="Rectangle 5"/>
          <p:cNvSpPr/>
          <p:nvPr/>
        </p:nvSpPr>
        <p:spPr>
          <a:xfrm>
            <a:off x="3487320" y="1475280"/>
            <a:ext cx="8671680" cy="3829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1680" cy="351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9360" cy="602280"/>
          </a:xfrm>
          <a:prstGeom prst="rect">
            <a:avLst/>
          </a:prstGeom>
          <a:ln w="0">
            <a:noFill/>
          </a:ln>
        </p:spPr>
      </p:pic>
      <p:sp>
        <p:nvSpPr>
          <p:cNvPr id="43"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1880" cy="1001880"/>
          </a:xfrm>
          <a:prstGeom prst="rect">
            <a:avLst/>
          </a:prstGeom>
          <a:ln w="0">
            <a:noFill/>
          </a:ln>
        </p:spPr>
      </p:pic>
      <p:sp>
        <p:nvSpPr>
          <p:cNvPr id="45"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9360" cy="602280"/>
          </a:xfrm>
          <a:prstGeom prst="rect">
            <a:avLst/>
          </a:prstGeom>
          <a:ln w="0">
            <a:noFill/>
          </a:ln>
        </p:spPr>
      </p:pic>
      <p:sp>
        <p:nvSpPr>
          <p:cNvPr id="86"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1880" cy="1001880"/>
          </a:xfrm>
          <a:prstGeom prst="rect">
            <a:avLst/>
          </a:prstGeom>
          <a:ln w="0">
            <a:noFill/>
          </a:ln>
        </p:spPr>
      </p:pic>
      <p:sp>
        <p:nvSpPr>
          <p:cNvPr id="88"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9360" cy="602280"/>
          </a:xfrm>
          <a:prstGeom prst="rect">
            <a:avLst/>
          </a:prstGeom>
          <a:ln w="0">
            <a:noFill/>
          </a:ln>
        </p:spPr>
      </p:pic>
      <p:sp>
        <p:nvSpPr>
          <p:cNvPr id="129" name="Rectangle 7"/>
          <p:cNvSpPr/>
          <p:nvPr/>
        </p:nvSpPr>
        <p:spPr>
          <a:xfrm>
            <a:off x="10868760" y="0"/>
            <a:ext cx="937800" cy="937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1880" cy="1001880"/>
          </a:xfrm>
          <a:prstGeom prst="rect">
            <a:avLst/>
          </a:prstGeom>
          <a:ln w="0">
            <a:noFill/>
          </a:ln>
        </p:spPr>
      </p:pic>
      <p:sp>
        <p:nvSpPr>
          <p:cNvPr id="131" name="TextBox 9"/>
          <p:cNvSpPr/>
          <p:nvPr/>
        </p:nvSpPr>
        <p:spPr>
          <a:xfrm>
            <a:off x="185400" y="6362280"/>
            <a:ext cx="4659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3680" cy="335196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616840"/>
            <a:ext cx="746244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Mga Programa at Polisiya ng Pamahalaan para</a:t>
            </a:r>
            <a:endParaRPr b="0" lang="en-PH" sz="4000" spc="-1" strike="noStrike">
              <a:latin typeface="Arial"/>
            </a:endParaRPr>
          </a:p>
          <a:p>
            <a:pPr algn="ctr">
              <a:lnSpc>
                <a:spcPct val="100000"/>
              </a:lnSpc>
              <a:buNone/>
            </a:pPr>
            <a:r>
              <a:rPr b="1" lang="en-US" sz="4000" spc="-1" strike="noStrike">
                <a:solidFill>
                  <a:srgbClr val="ffffff"/>
                </a:solidFill>
                <a:latin typeface="Lato"/>
                <a:ea typeface="DejaVu Sans"/>
              </a:rPr>
              <a:t>Masugpo ang Unemployment</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37" name="PlaceHolder 9"/>
          <p:cNvSpPr/>
          <p:nvPr/>
        </p:nvSpPr>
        <p:spPr>
          <a:xfrm>
            <a:off x="609480" y="1604880"/>
            <a:ext cx="10956240" cy="3961080"/>
          </a:xfrm>
          <a:prstGeom prst="rect">
            <a:avLst/>
          </a:prstGeom>
          <a:noFill/>
          <a:ln w="0">
            <a:noFill/>
          </a:ln>
        </p:spPr>
        <p:style>
          <a:lnRef idx="0"/>
          <a:fillRef idx="0"/>
          <a:effectRef idx="0"/>
          <a:fontRef idx="minor"/>
        </p:style>
      </p:sp>
      <p:sp>
        <p:nvSpPr>
          <p:cNvPr id="238" name="PlaceHolder 11"/>
          <p:cNvSpPr/>
          <p:nvPr/>
        </p:nvSpPr>
        <p:spPr>
          <a:xfrm>
            <a:off x="609840" y="1604520"/>
            <a:ext cx="10956240" cy="3961080"/>
          </a:xfrm>
          <a:prstGeom prst="rect">
            <a:avLst/>
          </a:prstGeom>
          <a:noFill/>
          <a:ln w="0">
            <a:noFill/>
          </a:ln>
        </p:spPr>
        <p:style>
          <a:lnRef idx="0"/>
          <a:fillRef idx="0"/>
          <a:effectRef idx="0"/>
          <a:fontRef idx="minor"/>
        </p:style>
      </p:sp>
      <p:sp>
        <p:nvSpPr>
          <p:cNvPr id="239" name="PlaceHolder 2"/>
          <p:cNvSpPr>
            <a:spLocks noGrp="1"/>
          </p:cNvSpPr>
          <p:nvPr>
            <p:ph/>
          </p:nvPr>
        </p:nvSpPr>
        <p:spPr>
          <a:xfrm>
            <a:off x="609480" y="1604520"/>
            <a:ext cx="10969560" cy="45151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1. Ano ang layunin ng Special Program for Employment of Students o SPES?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 Anong ahensiya ng pamahalaan na tumutulong upang maibsan ang suliranin sa unemployment? Magbigay ng isang halimbawa at ipaliwanag ang layunin nito.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3. Paano nakatutulong ang ahensiya ng TESDA sa mga kabataang nais magkaroon ng trabaho?</a:t>
            </a:r>
            <a:endParaRPr b="0" lang="en-PH" sz="1800" spc="-1" strike="noStrike">
              <a:latin typeface="Arial"/>
            </a:endParaRPr>
          </a:p>
        </p:txBody>
      </p:sp>
      <p:sp>
        <p:nvSpPr>
          <p:cNvPr id="240" name=""/>
          <p:cNvSpPr/>
          <p:nvPr/>
        </p:nvSpPr>
        <p:spPr>
          <a:xfrm>
            <a:off x="1692000" y="3060000"/>
            <a:ext cx="9482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SANHI</a:t>
            </a:r>
            <a:endParaRPr b="0" lang="en-PH" sz="2000" spc="-1" strike="noStrike">
              <a:latin typeface="Arial"/>
            </a:endParaRPr>
          </a:p>
        </p:txBody>
      </p:sp>
      <p:sp>
        <p:nvSpPr>
          <p:cNvPr id="241" name=""/>
          <p:cNvSpPr/>
          <p:nvPr/>
        </p:nvSpPr>
        <p:spPr>
          <a:xfrm>
            <a:off x="9540000" y="3060000"/>
            <a:ext cx="10836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56240" cy="112860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43" name="PlaceHolder 2"/>
          <p:cNvSpPr>
            <a:spLocks noGrp="1"/>
          </p:cNvSpPr>
          <p:nvPr>
            <p:ph/>
          </p:nvPr>
        </p:nvSpPr>
        <p:spPr>
          <a:xfrm>
            <a:off x="609480" y="1604520"/>
            <a:ext cx="10956240" cy="396108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1. Layunin nito na tulungan ang mahihirap ngunit karapat-dapat na mga mag-aaral at kabataan na hindi nag-aaral na ituloy ang kanilang edukasyon sa pamamagitan ng pagbibigay sa kanila ng kita sa pamamagitan ng trabaho.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AppleSystemUIFont"/>
              </a:rPr>
              <a:t>2. Mga maaaring sagot: Kagawaran ng Kalakalan at Industriya o Department of Trade and Industry (DTI), Kagawaran ng Paggawa at Empleo o Department of Labor and Employment (DOLE), Technical Education and Skills Development Authority (TESDA), at Philippine Overseas Employment Administration (POEA).</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AppleSystemUIFont"/>
              </a:rPr>
              <a:t>3. Tumutulong ito sa mga mamamayan na mapaunlad ang kanilang kasanayan sa pamamagitan ng pag-aaral sa mga paaralang pambokasyonal.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6960" cy="4677840"/>
          </a:xfrm>
          <a:prstGeom prst="rect">
            <a:avLst/>
          </a:prstGeom>
          <a:noFill/>
          <a:ln w="76320">
            <a:noFill/>
          </a:ln>
        </p:spPr>
        <p:txBody>
          <a:bodyPr lIns="38160" rIns="38160" tIns="38160" bIns="3816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2000" spc="-1" strike="noStrike">
                <a:solidFill>
                  <a:srgbClr val="000000"/>
                </a:solidFill>
                <a:latin typeface="Lato"/>
                <a:ea typeface="AppleSystemUIFont"/>
              </a:rPr>
              <a:t>Ang mga suliranin sa kawalan ng trabaho ay may matinding implikasyon sa pamumuhay ng mga mamamayan at sa pag-unlad ng ekonomiya ng bansa. Ang pamahalaan, katulong ang mamamayan nito, ay buong tulong na nagsusumikap upang masugpo ang suliranin at implikasyong dala ng unemployment sa bansa. Gumagawa ng iba’t ibang programa, polisiya, at ahensiya ang pamahalaan na lulutas sa pang-ekonomiyang suliranin na ito. Sa araling ito, tatalakayin ang mga programa, polisiya, at ahensiya na itinatag ng pamahalaan upang maibsan ang unemployment.</a:t>
            </a:r>
            <a:endParaRPr b="0" lang="en-PH" sz="2000" spc="-1" strike="noStrike">
              <a:latin typeface="Arial"/>
            </a:endParaRPr>
          </a:p>
        </p:txBody>
      </p:sp>
      <p:sp>
        <p:nvSpPr>
          <p:cNvPr id="212" name="PlaceHolder 7"/>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3200" spc="-1" strike="noStrike">
                <a:solidFill>
                  <a:srgbClr val="ffffff"/>
                </a:solidFill>
                <a:latin typeface="Lato"/>
                <a:ea typeface="Arial Black;Arial Black"/>
              </a:rPr>
              <a:t>Mga Programa at Polisiya ng Pamahalaan para</a:t>
            </a:r>
            <a:endParaRPr b="0" lang="en-PH" sz="3200" spc="-1" strike="noStrike">
              <a:latin typeface="Arial"/>
            </a:endParaRPr>
          </a:p>
          <a:p>
            <a:pPr algn="ctr">
              <a:lnSpc>
                <a:spcPct val="100000"/>
              </a:lnSpc>
              <a:buNone/>
            </a:pPr>
            <a:r>
              <a:rPr b="1" lang="en-US" sz="3200" spc="-1" strike="noStrike">
                <a:solidFill>
                  <a:srgbClr val="ffffff"/>
                </a:solidFill>
                <a:latin typeface="Lato"/>
                <a:ea typeface="DejaVu Sans"/>
              </a:rPr>
              <a:t>Masugpo ang Unemployment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6960" cy="4677840"/>
          </a:xfrm>
          <a:prstGeom prst="rect">
            <a:avLst/>
          </a:prstGeom>
          <a:noFill/>
          <a:ln w="76320">
            <a:noFill/>
          </a:ln>
        </p:spPr>
        <p:txBody>
          <a:bodyPr lIns="38160" rIns="38160" tIns="38160" bIns="38160" anchor="t">
            <a:normAutofit/>
          </a:bodyPr>
          <a:p>
            <a:pPr algn="just">
              <a:lnSpc>
                <a:spcPct val="100000"/>
              </a:lnSpc>
              <a:buNone/>
            </a:pPr>
            <a:r>
              <a:rPr b="0" lang="en-PH" sz="2000" spc="-1" strike="noStrike">
                <a:solidFill>
                  <a:srgbClr val="000000"/>
                </a:solidFill>
                <a:latin typeface="Lato"/>
                <a:ea typeface="AppleSystemUIFont"/>
              </a:rPr>
              <a:t>Ayon sa mga ekonomista ng bansa, dumarami ang mga trabaho sa Pilipinas subalit ang pagdami nito ay hindi pa rin makahabol sa bilis ng paglaki ng labor force kaya’t patuloy ang pagtaas ng unemployment rate. Bilang pagtugon sa suliranin, ang pamahalaan ay lumikha ng iba’t ibang ahensiya, programa, at polisiya upang matugunan ang suliranin ng unemployment.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solidFill>
                  <a:srgbClr val="000000"/>
                </a:solidFill>
                <a:latin typeface="Lato"/>
                <a:ea typeface="AppleSystemUIFont"/>
              </a:rPr>
              <a:t>Ang sumusunod ay kawani ng pamahalaan na tumutulong upang mabawasan ang unemployment at maibsan ang kinahaharap na kahirapan ng bansa.</a:t>
            </a:r>
            <a:endParaRPr b="0" lang="en-PH" sz="2000" spc="-1" strike="noStrike">
              <a:latin typeface="Arial"/>
            </a:endParaRPr>
          </a:p>
        </p:txBody>
      </p:sp>
      <p:sp>
        <p:nvSpPr>
          <p:cNvPr id="214" name="PlaceHolder 4"/>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2160000"/>
            <a:ext cx="6590160" cy="3957840"/>
          </a:xfrm>
          <a:prstGeom prst="rect">
            <a:avLst/>
          </a:prstGeom>
          <a:noFill/>
          <a:ln w="76320">
            <a:noFill/>
          </a:ln>
        </p:spPr>
        <p:txBody>
          <a:bodyPr lIns="38160" rIns="38160" tIns="38160" bIns="3816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2000" spc="-1" strike="noStrike">
                <a:latin typeface="Lato"/>
                <a:ea typeface="AppleSystemUIFont"/>
              </a:rPr>
              <a:t>Ito ay sangay ng pamahalaan na nagpapaunlad ng mga industriya at kalakalan sa bansa. Pinasisigla nito ang panlabas at panloob na kalakalan upang magkaroon ng trabaho ang mga mamamayan ng ating bansa. Isa sa mga programa nito ang STRENGTHEN (2016–2018). Layunin nito na patatagin ang mga polisiya at programa sa paggawa na may kinalaman sa internasyonal na kalakalan. Pinauunlad nito ang mga programa ng paggawa sa paraang mas makahihikayat pa ng empleo.</a:t>
            </a:r>
            <a:endParaRPr b="0" lang="en-PH" sz="2000" spc="-1" strike="noStrike">
              <a:latin typeface="Arial"/>
            </a:endParaRPr>
          </a:p>
        </p:txBody>
      </p:sp>
      <p:sp>
        <p:nvSpPr>
          <p:cNvPr id="216" name="PlaceHolder 6"/>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sp>
        <p:nvSpPr>
          <p:cNvPr id="217" name=""/>
          <p:cNvSpPr/>
          <p:nvPr/>
        </p:nvSpPr>
        <p:spPr>
          <a:xfrm>
            <a:off x="1080000" y="1620000"/>
            <a:ext cx="5759640" cy="539640"/>
          </a:xfrm>
          <a:custGeom>
            <a:avLst/>
            <a:gdLst/>
            <a:ahLst/>
            <a:rect l="l" t="t" r="r" b="b"/>
            <a:pathLst>
              <a:path w="16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5750" y="1501"/>
                </a:lnTo>
                <a:lnTo>
                  <a:pt x="15751" y="1501"/>
                </a:lnTo>
                <a:cubicBezTo>
                  <a:pt x="15795" y="1501"/>
                  <a:pt x="15838" y="1489"/>
                  <a:pt x="15876" y="1467"/>
                </a:cubicBezTo>
                <a:cubicBezTo>
                  <a:pt x="15914" y="1446"/>
                  <a:pt x="15946" y="1414"/>
                  <a:pt x="15967" y="1376"/>
                </a:cubicBezTo>
                <a:cubicBezTo>
                  <a:pt x="15989" y="1338"/>
                  <a:pt x="16001" y="1295"/>
                  <a:pt x="16001" y="1251"/>
                </a:cubicBezTo>
                <a:lnTo>
                  <a:pt x="16000" y="250"/>
                </a:lnTo>
                <a:lnTo>
                  <a:pt x="16001" y="250"/>
                </a:lnTo>
                <a:lnTo>
                  <a:pt x="16001" y="250"/>
                </a:lnTo>
                <a:cubicBezTo>
                  <a:pt x="16001" y="206"/>
                  <a:pt x="15989" y="163"/>
                  <a:pt x="15967" y="125"/>
                </a:cubicBezTo>
                <a:cubicBezTo>
                  <a:pt x="15946" y="87"/>
                  <a:pt x="15914" y="55"/>
                  <a:pt x="15876" y="34"/>
                </a:cubicBezTo>
                <a:cubicBezTo>
                  <a:pt x="15838" y="12"/>
                  <a:pt x="15795" y="0"/>
                  <a:pt x="15751" y="0"/>
                </a:cubicBezTo>
                <a:lnTo>
                  <a:pt x="250" y="0"/>
                </a:lnTo>
              </a:path>
            </a:pathLst>
          </a:custGeom>
          <a:solidFill>
            <a:srgbClr val="ffbf00"/>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AppleSystemUIFont"/>
              </a:rPr>
              <a:t>Kagawaran ng Kalakalan at Industriya o Department of Trade and Industry (DTI)</a:t>
            </a:r>
            <a:endParaRPr b="0" lang="en-PH" sz="1800" spc="-1" strike="noStrike">
              <a:latin typeface="Arial"/>
            </a:endParaRPr>
          </a:p>
        </p:txBody>
      </p:sp>
      <p:pic>
        <p:nvPicPr>
          <p:cNvPr id="218" name="" descr=""/>
          <p:cNvPicPr/>
          <p:nvPr/>
        </p:nvPicPr>
        <p:blipFill>
          <a:blip r:embed="rId1"/>
          <a:stretch/>
        </p:blipFill>
        <p:spPr>
          <a:xfrm>
            <a:off x="7920000" y="2160000"/>
            <a:ext cx="3297960" cy="34549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p:nvPr>
        </p:nvSpPr>
        <p:spPr>
          <a:xfrm>
            <a:off x="609480" y="2160000"/>
            <a:ext cx="6590160" cy="3957840"/>
          </a:xfrm>
          <a:prstGeom prst="rect">
            <a:avLst/>
          </a:prstGeom>
          <a:noFill/>
          <a:ln w="76320">
            <a:noFill/>
          </a:ln>
        </p:spPr>
        <p:txBody>
          <a:bodyPr lIns="38160" rIns="38160" tIns="38160" bIns="3816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2000" spc="-1" strike="noStrike">
                <a:latin typeface="Lato"/>
                <a:ea typeface="AppleSystemUIFont"/>
              </a:rPr>
              <a:t>Pinamamahalaan nito ang mga patakaran at suliranin sa paggawa at empleo. Pinangangalagaan nito ang kapakanan ng mga manggagawa upang hindi sila mapagsamantalahan at maabuso ng kanilang employer. Isa sa mga programa ng departamento ngayong taon ay ang TUPAD. Ang TUPAD o Tulong Panghanapbuhay sa Ating Disadvantaged / Displaced Workers ay isang programang nagbibigay ng pansamantalang empleo para sa mga natanggal sa trabaho, underemployed, at mga seasonal na manggagawa sa loob ng 10 hanggang 30 araw.</a:t>
            </a:r>
            <a:endParaRPr b="0" lang="en-PH" sz="2000" spc="-1" strike="noStrike">
              <a:latin typeface="Arial"/>
            </a:endParaRPr>
          </a:p>
        </p:txBody>
      </p:sp>
      <p:sp>
        <p:nvSpPr>
          <p:cNvPr id="220" name="PlaceHolder 10"/>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sp>
        <p:nvSpPr>
          <p:cNvPr id="221" name=""/>
          <p:cNvSpPr/>
          <p:nvPr/>
        </p:nvSpPr>
        <p:spPr>
          <a:xfrm>
            <a:off x="1080000" y="1620000"/>
            <a:ext cx="5759640" cy="539640"/>
          </a:xfrm>
          <a:custGeom>
            <a:avLst/>
            <a:gdLst/>
            <a:ahLst/>
            <a:rect l="l" t="t" r="r" b="b"/>
            <a:pathLst>
              <a:path w="16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5750" y="1501"/>
                </a:lnTo>
                <a:lnTo>
                  <a:pt x="15751" y="1501"/>
                </a:lnTo>
                <a:cubicBezTo>
                  <a:pt x="15795" y="1501"/>
                  <a:pt x="15838" y="1489"/>
                  <a:pt x="15876" y="1467"/>
                </a:cubicBezTo>
                <a:cubicBezTo>
                  <a:pt x="15914" y="1446"/>
                  <a:pt x="15946" y="1414"/>
                  <a:pt x="15967" y="1376"/>
                </a:cubicBezTo>
                <a:cubicBezTo>
                  <a:pt x="15989" y="1338"/>
                  <a:pt x="16001" y="1295"/>
                  <a:pt x="16001" y="1251"/>
                </a:cubicBezTo>
                <a:lnTo>
                  <a:pt x="16000" y="250"/>
                </a:lnTo>
                <a:lnTo>
                  <a:pt x="16001" y="250"/>
                </a:lnTo>
                <a:lnTo>
                  <a:pt x="16001" y="250"/>
                </a:lnTo>
                <a:cubicBezTo>
                  <a:pt x="16001" y="206"/>
                  <a:pt x="15989" y="163"/>
                  <a:pt x="15967" y="125"/>
                </a:cubicBezTo>
                <a:cubicBezTo>
                  <a:pt x="15946" y="87"/>
                  <a:pt x="15914" y="55"/>
                  <a:pt x="15876" y="34"/>
                </a:cubicBezTo>
                <a:cubicBezTo>
                  <a:pt x="15838" y="12"/>
                  <a:pt x="15795" y="0"/>
                  <a:pt x="15751" y="0"/>
                </a:cubicBezTo>
                <a:lnTo>
                  <a:pt x="250" y="0"/>
                </a:lnTo>
              </a:path>
            </a:pathLst>
          </a:custGeom>
          <a:solidFill>
            <a:srgbClr val="ffbf00"/>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AppleSystemUIFont"/>
              </a:rPr>
              <a:t>Kagawaran ng Paggawa at Empleo o Department of</a:t>
            </a:r>
            <a:endParaRPr b="0" lang="en-PH" sz="1800" spc="-1" strike="noStrike">
              <a:latin typeface="Arial"/>
            </a:endParaRPr>
          </a:p>
          <a:p>
            <a:pPr algn="ctr">
              <a:lnSpc>
                <a:spcPct val="100000"/>
              </a:lnSpc>
              <a:buNone/>
            </a:pPr>
            <a:r>
              <a:rPr b="1" lang="en-PH" sz="1800" spc="-1" strike="noStrike">
                <a:solidFill>
                  <a:srgbClr val="000000"/>
                </a:solidFill>
                <a:latin typeface="Lato"/>
                <a:ea typeface="AppleSystemUIFont"/>
              </a:rPr>
              <a:t>Labor and Employment (DOLE) </a:t>
            </a:r>
            <a:endParaRPr b="0" lang="en-PH" sz="1800" spc="-1" strike="noStrike">
              <a:latin typeface="Arial"/>
            </a:endParaRPr>
          </a:p>
        </p:txBody>
      </p:sp>
      <p:pic>
        <p:nvPicPr>
          <p:cNvPr id="222" name="" descr=""/>
          <p:cNvPicPr/>
          <p:nvPr/>
        </p:nvPicPr>
        <p:blipFill>
          <a:blip r:embed="rId1"/>
          <a:stretch/>
        </p:blipFill>
        <p:spPr>
          <a:xfrm>
            <a:off x="7978320" y="2124720"/>
            <a:ext cx="3541320" cy="3454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p:nvPr>
        </p:nvSpPr>
        <p:spPr>
          <a:xfrm>
            <a:off x="609480" y="2160000"/>
            <a:ext cx="6590160" cy="3957840"/>
          </a:xfrm>
          <a:prstGeom prst="rect">
            <a:avLst/>
          </a:prstGeom>
          <a:noFill/>
          <a:ln w="76320">
            <a:noFill/>
          </a:ln>
        </p:spPr>
        <p:txBody>
          <a:bodyPr lIns="38160" rIns="38160" tIns="38160" bIns="3816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1800" spc="-1" strike="noStrike">
                <a:latin typeface="Lato"/>
                <a:ea typeface="AppleSystemUIFont"/>
              </a:rPr>
              <a:t>Ito ay tumutulong sa mga mamamayan na mapaunlad ang kanilang kasanayan sa pamamagitan ng pag-aaral sa mga paaralang pambokasyonal. Layunin nito na makapagbigay ng de-kalidad na trabaho sa ating mga Pilipino. Isa sa kanilang programa ngayon ay ang Special Training for Employment Program o STEP. Ito ay programang pagsasanay na tumutugon sa mga partikular na pangangailangan na kasanayan ng mga pamayanan at nagtataguyod ng trabaho, partikular sa pamamagitan ng mga aktibidad sa pagnenegosyo, self-employment, at serbisyo.</a:t>
            </a:r>
            <a:endParaRPr b="0" lang="en-PH" sz="1800" spc="-1" strike="noStrike">
              <a:latin typeface="Arial"/>
            </a:endParaRPr>
          </a:p>
        </p:txBody>
      </p:sp>
      <p:sp>
        <p:nvSpPr>
          <p:cNvPr id="224" name="PlaceHolder 13"/>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sp>
        <p:nvSpPr>
          <p:cNvPr id="225" name=""/>
          <p:cNvSpPr/>
          <p:nvPr/>
        </p:nvSpPr>
        <p:spPr>
          <a:xfrm>
            <a:off x="1080000" y="1620000"/>
            <a:ext cx="5759640" cy="539640"/>
          </a:xfrm>
          <a:custGeom>
            <a:avLst/>
            <a:gdLst/>
            <a:ahLst/>
            <a:rect l="l" t="t" r="r" b="b"/>
            <a:pathLst>
              <a:path w="16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5750" y="1501"/>
                </a:lnTo>
                <a:lnTo>
                  <a:pt x="15751" y="1501"/>
                </a:lnTo>
                <a:cubicBezTo>
                  <a:pt x="15795" y="1501"/>
                  <a:pt x="15838" y="1489"/>
                  <a:pt x="15876" y="1467"/>
                </a:cubicBezTo>
                <a:cubicBezTo>
                  <a:pt x="15914" y="1446"/>
                  <a:pt x="15946" y="1414"/>
                  <a:pt x="15967" y="1376"/>
                </a:cubicBezTo>
                <a:cubicBezTo>
                  <a:pt x="15989" y="1338"/>
                  <a:pt x="16001" y="1295"/>
                  <a:pt x="16001" y="1251"/>
                </a:cubicBezTo>
                <a:lnTo>
                  <a:pt x="16000" y="250"/>
                </a:lnTo>
                <a:lnTo>
                  <a:pt x="16001" y="250"/>
                </a:lnTo>
                <a:lnTo>
                  <a:pt x="16001" y="250"/>
                </a:lnTo>
                <a:cubicBezTo>
                  <a:pt x="16001" y="206"/>
                  <a:pt x="15989" y="163"/>
                  <a:pt x="15967" y="125"/>
                </a:cubicBezTo>
                <a:cubicBezTo>
                  <a:pt x="15946" y="87"/>
                  <a:pt x="15914" y="55"/>
                  <a:pt x="15876" y="34"/>
                </a:cubicBezTo>
                <a:cubicBezTo>
                  <a:pt x="15838" y="12"/>
                  <a:pt x="15795" y="0"/>
                  <a:pt x="15751" y="0"/>
                </a:cubicBezTo>
                <a:lnTo>
                  <a:pt x="250" y="0"/>
                </a:lnTo>
              </a:path>
            </a:pathLst>
          </a:custGeom>
          <a:solidFill>
            <a:srgbClr val="ffbf00"/>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AppleSystemUIFont"/>
              </a:rPr>
              <a:t>Technical Education and Skills Development Authority (TESDA)</a:t>
            </a:r>
            <a:endParaRPr b="0" lang="en-PH" sz="1800" spc="-1" strike="noStrike">
              <a:latin typeface="Arial"/>
            </a:endParaRPr>
          </a:p>
        </p:txBody>
      </p:sp>
      <p:pic>
        <p:nvPicPr>
          <p:cNvPr id="226" name="" descr=""/>
          <p:cNvPicPr/>
          <p:nvPr/>
        </p:nvPicPr>
        <p:blipFill>
          <a:blip r:embed="rId1"/>
          <a:stretch/>
        </p:blipFill>
        <p:spPr>
          <a:xfrm>
            <a:off x="8498520" y="2124720"/>
            <a:ext cx="2445120" cy="3454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p:nvPr>
        </p:nvSpPr>
        <p:spPr>
          <a:xfrm>
            <a:off x="609480" y="2160000"/>
            <a:ext cx="6590160" cy="3957840"/>
          </a:xfrm>
          <a:prstGeom prst="rect">
            <a:avLst/>
          </a:prstGeom>
          <a:noFill/>
          <a:ln w="76320">
            <a:noFill/>
          </a:ln>
        </p:spPr>
        <p:txBody>
          <a:bodyPr lIns="38160" rIns="38160" tIns="38160" bIns="3816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0" lang="en-PH" sz="1800" spc="-1" strike="noStrike">
                <a:latin typeface="Lato"/>
                <a:ea typeface="AppleSystemUIFont"/>
              </a:rPr>
              <a:t>Ito ay sangay ng pamahalaan na nangangasiwa ukol sa trabaho sa ibang bansa. Pinamamahalaan nito ang iba’t ibang recruitment agency sa Pilipinas at sinisigurong ligtas ang kapakanan ng mga manggagawang OFW sa ibang bansa. Isa sa mga proyekto ng POEA ay ang Triple Win. Ito ay ang pagpapadala ng mga kuwalipikadong mga nurse sa Germany base sa kasunduan ng POEA at German Federal Employment Agency, ang pangunahing ahensiya ng paggawa sa Germany.</a:t>
            </a:r>
            <a:endParaRPr b="0" lang="en-PH" sz="1800" spc="-1" strike="noStrike">
              <a:latin typeface="Arial"/>
            </a:endParaRPr>
          </a:p>
        </p:txBody>
      </p:sp>
      <p:sp>
        <p:nvSpPr>
          <p:cNvPr id="228" name="PlaceHolder 15"/>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sp>
        <p:nvSpPr>
          <p:cNvPr id="229" name=""/>
          <p:cNvSpPr/>
          <p:nvPr/>
        </p:nvSpPr>
        <p:spPr>
          <a:xfrm>
            <a:off x="1080000" y="1620000"/>
            <a:ext cx="5759640" cy="539640"/>
          </a:xfrm>
          <a:custGeom>
            <a:avLst/>
            <a:gdLst/>
            <a:ahLst/>
            <a:rect l="l" t="t" r="r" b="b"/>
            <a:pathLst>
              <a:path w="16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5750" y="1501"/>
                </a:lnTo>
                <a:lnTo>
                  <a:pt x="15751" y="1501"/>
                </a:lnTo>
                <a:cubicBezTo>
                  <a:pt x="15795" y="1501"/>
                  <a:pt x="15838" y="1489"/>
                  <a:pt x="15876" y="1467"/>
                </a:cubicBezTo>
                <a:cubicBezTo>
                  <a:pt x="15914" y="1446"/>
                  <a:pt x="15946" y="1414"/>
                  <a:pt x="15967" y="1376"/>
                </a:cubicBezTo>
                <a:cubicBezTo>
                  <a:pt x="15989" y="1338"/>
                  <a:pt x="16001" y="1295"/>
                  <a:pt x="16001" y="1251"/>
                </a:cubicBezTo>
                <a:lnTo>
                  <a:pt x="16000" y="250"/>
                </a:lnTo>
                <a:lnTo>
                  <a:pt x="16001" y="250"/>
                </a:lnTo>
                <a:lnTo>
                  <a:pt x="16001" y="250"/>
                </a:lnTo>
                <a:cubicBezTo>
                  <a:pt x="16001" y="206"/>
                  <a:pt x="15989" y="163"/>
                  <a:pt x="15967" y="125"/>
                </a:cubicBezTo>
                <a:cubicBezTo>
                  <a:pt x="15946" y="87"/>
                  <a:pt x="15914" y="55"/>
                  <a:pt x="15876" y="34"/>
                </a:cubicBezTo>
                <a:cubicBezTo>
                  <a:pt x="15838" y="12"/>
                  <a:pt x="15795" y="0"/>
                  <a:pt x="15751" y="0"/>
                </a:cubicBezTo>
                <a:lnTo>
                  <a:pt x="250" y="0"/>
                </a:lnTo>
              </a:path>
            </a:pathLst>
          </a:custGeom>
          <a:solidFill>
            <a:srgbClr val="ffbf00"/>
          </a:solidFill>
          <a:ln w="38160">
            <a:solidFill>
              <a:srgbClr val="000000"/>
            </a:solidFill>
            <a:round/>
          </a:ln>
        </p:spPr>
        <p:style>
          <a:lnRef idx="0"/>
          <a:fillRef idx="0"/>
          <a:effectRef idx="0"/>
          <a:fontRef idx="minor"/>
        </p:style>
        <p:txBody>
          <a:bodyPr lIns="109080" rIns="109080" tIns="64080" bIns="64080" anchor="ctr">
            <a:noAutofit/>
          </a:bodyPr>
          <a:p>
            <a:pPr algn="ctr">
              <a:lnSpc>
                <a:spcPct val="100000"/>
              </a:lnSpc>
              <a:buNone/>
            </a:pPr>
            <a:r>
              <a:rPr b="1" lang="en-PH" sz="1800" spc="-1" strike="noStrike">
                <a:solidFill>
                  <a:srgbClr val="000000"/>
                </a:solidFill>
                <a:latin typeface="Lato"/>
                <a:ea typeface="AppleSystemUIFont"/>
              </a:rPr>
              <a:t>Philippine Overseas Employment Administration (POEA)</a:t>
            </a:r>
            <a:endParaRPr b="0" lang="en-PH" sz="1800" spc="-1" strike="noStrike">
              <a:latin typeface="Arial"/>
            </a:endParaRPr>
          </a:p>
        </p:txBody>
      </p:sp>
      <p:pic>
        <p:nvPicPr>
          <p:cNvPr id="230" name="" descr=""/>
          <p:cNvPicPr/>
          <p:nvPr/>
        </p:nvPicPr>
        <p:blipFill>
          <a:blip r:embed="rId1"/>
          <a:stretch/>
        </p:blipFill>
        <p:spPr>
          <a:xfrm>
            <a:off x="7992000" y="1944720"/>
            <a:ext cx="3409560" cy="3454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p:nvPr>
        </p:nvSpPr>
        <p:spPr>
          <a:xfrm>
            <a:off x="609480" y="1260000"/>
            <a:ext cx="10956960" cy="1079640"/>
          </a:xfrm>
          <a:prstGeom prst="rect">
            <a:avLst/>
          </a:prstGeom>
          <a:noFill/>
          <a:ln w="76320">
            <a:noFill/>
          </a:ln>
        </p:spPr>
        <p:txBody>
          <a:bodyPr lIns="38160" rIns="38160" tIns="38160" bIns="38160" anchor="t">
            <a:normAutofit/>
          </a:bodyPr>
          <a:p>
            <a:pPr algn="just">
              <a:lnSpc>
                <a:spcPct val="100000"/>
              </a:lnSpc>
              <a:spcBef>
                <a:spcPts val="1417"/>
              </a:spcBef>
              <a:buNone/>
            </a:pPr>
            <a:r>
              <a:rPr b="0" lang="en-PH" sz="2000" spc="-1" strike="noStrike">
                <a:latin typeface="Lato"/>
                <a:ea typeface="AppleSystemUIFont"/>
              </a:rPr>
              <a:t>Ang pamahalaan, katulong ang mga mamamayang Pilipino ay nagsusumikap upang masugpo ang pang-ekonomiyang suliranin sa unemployment. Narito ang mga polisiya o programang ginawa ng pamahalaan upang maibsan ang unemployment.</a:t>
            </a:r>
            <a:endParaRPr b="0" lang="en-PH" sz="2000" spc="-1" strike="noStrike">
              <a:latin typeface="Arial"/>
            </a:endParaRPr>
          </a:p>
        </p:txBody>
      </p:sp>
      <p:sp>
        <p:nvSpPr>
          <p:cNvPr id="232" name="PlaceHolder 17"/>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graphicFrame>
        <p:nvGraphicFramePr>
          <p:cNvPr id="233" name=""/>
          <p:cNvGraphicFramePr/>
          <p:nvPr/>
        </p:nvGraphicFramePr>
        <p:xfrm>
          <a:off x="749880" y="2229480"/>
          <a:ext cx="10769760" cy="3890160"/>
        </p:xfrm>
        <a:graphic>
          <a:graphicData uri="http://schemas.openxmlformats.org/drawingml/2006/table">
            <a:tbl>
              <a:tblPr/>
              <a:tblGrid>
                <a:gridCol w="2727360"/>
                <a:gridCol w="8042760"/>
              </a:tblGrid>
              <a:tr h="821520">
                <a:tc>
                  <a:txBody>
                    <a:bodyPr lIns="90000" rIns="90000" anchor="ctr">
                      <a:noAutofit/>
                    </a:bodyPr>
                    <a:p>
                      <a:pPr algn="ctr">
                        <a:lnSpc>
                          <a:spcPct val="100000"/>
                        </a:lnSpc>
                        <a:buNone/>
                      </a:pPr>
                      <a:r>
                        <a:rPr b="1" lang="en-PH" sz="2000" spc="-1" strike="noStrike">
                          <a:solidFill>
                            <a:srgbClr val="ffffff"/>
                          </a:solidFill>
                          <a:latin typeface="Lato"/>
                        </a:rPr>
                        <a:t>Mga Programa o Polisiya</a:t>
                      </a:r>
                      <a:endParaRPr b="0" lang="en-PH" sz="20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c>
                  <a:txBody>
                    <a:bodyPr lIns="90000" rIns="90000" anchor="ctr">
                      <a:noAutofit/>
                    </a:bodyPr>
                    <a:p>
                      <a:pPr algn="ctr">
                        <a:lnSpc>
                          <a:spcPct val="100000"/>
                        </a:lnSpc>
                        <a:buNone/>
                      </a:pPr>
                      <a:r>
                        <a:rPr b="1" lang="en-PH" sz="2000" spc="-1" strike="noStrike">
                          <a:solidFill>
                            <a:srgbClr val="ffffff"/>
                          </a:solidFill>
                          <a:latin typeface="Lato"/>
                        </a:rPr>
                        <a:t>Mga Layunin</a:t>
                      </a:r>
                      <a:endParaRPr b="0" lang="en-PH" sz="20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r>
              <a:tr h="1437120">
                <a:tc>
                  <a:txBody>
                    <a:bodyPr lIns="90000" rIns="90000" anchor="ctr">
                      <a:noAutofit/>
                    </a:bodyPr>
                    <a:p>
                      <a:pPr>
                        <a:lnSpc>
                          <a:spcPct val="100000"/>
                        </a:lnSpc>
                        <a:buNone/>
                      </a:pPr>
                      <a:r>
                        <a:rPr b="1" lang="en-PH" sz="1800" spc="-1" strike="noStrike">
                          <a:latin typeface="Lato"/>
                          <a:ea typeface="AppleSystemUIFont"/>
                        </a:rPr>
                        <a:t>Special Program for Employment of Students (SPES)</a:t>
                      </a:r>
                      <a:endParaRPr b="0" lang="en-PH" sz="18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c>
                  <a:txBody>
                    <a:bodyPr lIns="90000" rIns="90000" anchor="t">
                      <a:noAutofit/>
                    </a:bodyPr>
                    <a:p>
                      <a:pPr algn="just">
                        <a:lnSpc>
                          <a:spcPct val="100000"/>
                        </a:lnSpc>
                        <a:buNone/>
                      </a:pPr>
                      <a:r>
                        <a:rPr b="0" lang="en-PH" sz="1600" spc="-1" strike="noStrike">
                          <a:latin typeface="Lato"/>
                          <a:ea typeface="AppleSystemUIFont"/>
                        </a:rPr>
                        <a:t>Layunin nito na tulungan ang mahihirap, ngunit karapat-dapat na mga mag-aaral at kabataan na hindi nag-aaral na ituloy ang kanilang edukasyon sa pamamagitan ng pagbibigay sa kanila ng kita sa pamamagitan ng trabaho. Ang programa ay nagbibigay sa kabataan ng mahalagang karanasan para sa trabaho. Sila ay nagtatrabaho ng minimum na 20 at maximum na 50 araw tuwing bakasyon.</a:t>
                      </a:r>
                      <a:endParaRPr b="0" lang="en-PH" sz="16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solidFill>
                      <a:srgbClr val="ffffff"/>
                    </a:solidFill>
                  </a:tcPr>
                </a:tc>
              </a:tr>
              <a:tr h="1631880">
                <a:tc>
                  <a:txBody>
                    <a:bodyPr lIns="90000" rIns="90000" anchor="ctr">
                      <a:noAutofit/>
                    </a:bodyPr>
                    <a:p>
                      <a:pPr>
                        <a:lnSpc>
                          <a:spcPct val="100000"/>
                        </a:lnSpc>
                        <a:buNone/>
                      </a:pPr>
                      <a:r>
                        <a:rPr b="1" lang="en-PH" sz="1800" spc="-1" strike="noStrike">
                          <a:latin typeface="Lato"/>
                          <a:ea typeface="AppleSystemUIFont"/>
                        </a:rPr>
                        <a:t>Youth Bridging Programs</a:t>
                      </a:r>
                      <a:endParaRPr b="0" lang="en-PH" sz="18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c>
                  <a:txBody>
                    <a:bodyPr lIns="90000" rIns="90000" anchor="t">
                      <a:noAutofit/>
                    </a:bodyPr>
                    <a:p>
                      <a:pPr algn="just">
                        <a:lnSpc>
                          <a:spcPct val="100000"/>
                        </a:lnSpc>
                        <a:buNone/>
                      </a:pPr>
                      <a:r>
                        <a:rPr b="0" lang="en-PH" sz="1400" spc="-1" strike="noStrike">
                          <a:latin typeface="Lato"/>
                          <a:ea typeface="AppleSystemUIFont"/>
                        </a:rPr>
                        <a:t>Ito ay mga programa ng pamahalaan na naglalayong itaas ang employment rate ng mga kabataan gamit ang iba’t ibang programa. Ilang mga halimbawa nito ay JobStart Philippines na programa ng Department of Labor and Employment (DOLE), pangunahing ahensiya ng pamahalaan na nangangalaga ng mga karapatan ng manggagawa. Layunin nitong pataasin ang employability rate ng mga kabataan sa pamamagitan ng pagsasanay (mga kasanayan sa buhay at kasanayang panteknikal na kinakailangan ng mga industriya), internship, at serbisyo sa pagpapadali ng trabaho. Isa ring halimbawa ng Youth Bridging Program ang SPES na nauna nang tinalakay.</a:t>
                      </a:r>
                      <a:endParaRPr b="0" lang="en-PH" sz="14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9"/>
          <p:cNvSpPr/>
          <p:nvPr/>
        </p:nvSpPr>
        <p:spPr>
          <a:xfrm>
            <a:off x="609480" y="254880"/>
            <a:ext cx="10002240" cy="99612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2900" spc="-1" strike="noStrike">
                <a:solidFill>
                  <a:srgbClr val="ffffff"/>
                </a:solidFill>
                <a:latin typeface="Lato"/>
                <a:ea typeface="DejaVu Sans"/>
              </a:rPr>
              <a:t>Mga Programa at Polisiya ng Pamahalaan sa Paglutas ng Unemployment</a:t>
            </a:r>
            <a:endParaRPr b="0" lang="en-PH" sz="2900" spc="-1" strike="noStrike">
              <a:latin typeface="Arial"/>
            </a:endParaRPr>
          </a:p>
        </p:txBody>
      </p:sp>
      <p:graphicFrame>
        <p:nvGraphicFramePr>
          <p:cNvPr id="235" name=""/>
          <p:cNvGraphicFramePr/>
          <p:nvPr/>
        </p:nvGraphicFramePr>
        <p:xfrm>
          <a:off x="749880" y="1617480"/>
          <a:ext cx="10769760" cy="3602160"/>
        </p:xfrm>
        <a:graphic>
          <a:graphicData uri="http://schemas.openxmlformats.org/drawingml/2006/table">
            <a:tbl>
              <a:tblPr/>
              <a:tblGrid>
                <a:gridCol w="2727360"/>
                <a:gridCol w="8042760"/>
              </a:tblGrid>
              <a:tr h="800280">
                <a:tc>
                  <a:txBody>
                    <a:bodyPr lIns="90000" rIns="90000" anchor="ctr">
                      <a:noAutofit/>
                    </a:bodyPr>
                    <a:p>
                      <a:pPr algn="ctr">
                        <a:lnSpc>
                          <a:spcPct val="100000"/>
                        </a:lnSpc>
                        <a:buNone/>
                      </a:pPr>
                      <a:r>
                        <a:rPr b="1" lang="en-PH" sz="2000" spc="-1" strike="noStrike">
                          <a:solidFill>
                            <a:srgbClr val="ffffff"/>
                          </a:solidFill>
                          <a:latin typeface="Lato"/>
                        </a:rPr>
                        <a:t>Mga Programa o Polisiya</a:t>
                      </a:r>
                      <a:endParaRPr b="0" lang="en-PH" sz="20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c>
                  <a:txBody>
                    <a:bodyPr lIns="90000" rIns="90000" anchor="ctr">
                      <a:noAutofit/>
                    </a:bodyPr>
                    <a:p>
                      <a:pPr algn="ctr">
                        <a:lnSpc>
                          <a:spcPct val="100000"/>
                        </a:lnSpc>
                        <a:buNone/>
                      </a:pPr>
                      <a:r>
                        <a:rPr b="1" lang="en-PH" sz="2000" spc="-1" strike="noStrike">
                          <a:solidFill>
                            <a:srgbClr val="ffffff"/>
                          </a:solidFill>
                          <a:latin typeface="Lato"/>
                        </a:rPr>
                        <a:t>Mga Layunin</a:t>
                      </a:r>
                      <a:endParaRPr b="0" lang="en-PH" sz="20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55308d"/>
                    </a:solidFill>
                  </a:tcPr>
                </a:tc>
              </a:tr>
              <a:tr h="1399680">
                <a:tc>
                  <a:txBody>
                    <a:bodyPr lIns="90000" rIns="90000" anchor="ctr">
                      <a:noAutofit/>
                    </a:bodyPr>
                    <a:p>
                      <a:pPr>
                        <a:lnSpc>
                          <a:spcPct val="100000"/>
                        </a:lnSpc>
                        <a:buNone/>
                      </a:pPr>
                      <a:r>
                        <a:rPr b="1" lang="en-PH" sz="1800" spc="-1" strike="noStrike">
                          <a:latin typeface="Lato"/>
                          <a:ea typeface="AppleSystemUIFont"/>
                        </a:rPr>
                        <a:t>Productivity Toolbox</a:t>
                      </a:r>
                      <a:endParaRPr b="0" lang="en-PH" sz="18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c>
                  <a:txBody>
                    <a:bodyPr lIns="90000" rIns="90000" anchor="t">
                      <a:noAutofit/>
                    </a:bodyPr>
                    <a:p>
                      <a:pPr algn="just">
                        <a:lnSpc>
                          <a:spcPct val="100000"/>
                        </a:lnSpc>
                        <a:buNone/>
                      </a:pPr>
                      <a:r>
                        <a:rPr b="0" lang="en-PH" sz="1600" spc="-1" strike="noStrike">
                          <a:latin typeface="Lato"/>
                          <a:ea typeface="AppleSystemUIFont"/>
                        </a:rPr>
                        <a:t>Ang Productivity Toolbox ay isang pagsasanay na ipinatutupad ng National Wages and Productivity Commission simula 2010 hanggang sa kasalukuyan. Ito ay pagsasanay sa pagiging produktibo ng maliliit na negosyo upang magpalaganap ng positibong kultura sa mga manggagawa at kultura ng pagiging produktibo. Mula sa pangunahing modyul sa pagpapabuti ng kalidad at pagiging produktibo, nagsasama na ng iba’t ibang pagsasanay ngayon ang Productivity Toolbox tulad ng programang pagsasanay sa kalidad ng serbisyo (sektor ng mga tagapagbigay ng serbisyo).</a:t>
                      </a:r>
                      <a:endParaRPr b="0" lang="en-PH" sz="16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solidFill>
                      <a:srgbClr val="ffffff"/>
                    </a:solidFill>
                  </a:tcPr>
                </a:tc>
              </a:tr>
              <a:tr h="1402560">
                <a:tc>
                  <a:txBody>
                    <a:bodyPr lIns="90000" rIns="90000" anchor="ctr">
                      <a:noAutofit/>
                    </a:bodyPr>
                    <a:p>
                      <a:pPr>
                        <a:lnSpc>
                          <a:spcPct val="100000"/>
                        </a:lnSpc>
                        <a:buNone/>
                      </a:pPr>
                      <a:r>
                        <a:rPr b="1" lang="en-PH" sz="1800" spc="-1" strike="noStrike">
                          <a:latin typeface="Lato"/>
                          <a:ea typeface="AppleSystemUIFont"/>
                        </a:rPr>
                        <a:t>Way Forward (Proposed LEP 2017–2022)</a:t>
                      </a:r>
                      <a:endParaRPr b="0" lang="en-PH" sz="1800" spc="-1" strike="noStrike">
                        <a:latin typeface="Arial"/>
                      </a:endParaRPr>
                    </a:p>
                  </a:txBody>
                  <a:tcPr anchor="ctr" marL="90000" marR="90000">
                    <a:lnL w="720">
                      <a:solidFill>
                        <a:srgbClr val="55308d"/>
                      </a:solidFill>
                    </a:lnL>
                    <a:lnR w="720">
                      <a:solidFill>
                        <a:srgbClr val="55308d"/>
                      </a:solidFill>
                    </a:lnR>
                    <a:lnT w="720">
                      <a:solidFill>
                        <a:srgbClr val="55308d"/>
                      </a:solidFill>
                    </a:lnT>
                    <a:lnB w="720">
                      <a:solidFill>
                        <a:srgbClr val="55308d"/>
                      </a:solidFill>
                    </a:lnB>
                    <a:solidFill>
                      <a:srgbClr val="b7b3ca"/>
                    </a:solidFill>
                  </a:tcPr>
                </a:tc>
                <a:tc>
                  <a:txBody>
                    <a:bodyPr lIns="90000" rIns="90000" anchor="t">
                      <a:noAutofit/>
                    </a:bodyPr>
                    <a:p>
                      <a:pPr algn="just">
                        <a:lnSpc>
                          <a:spcPct val="100000"/>
                        </a:lnSpc>
                        <a:buNone/>
                      </a:pPr>
                      <a:r>
                        <a:rPr b="0" lang="en-PH" sz="1600" spc="-1" strike="noStrike">
                          <a:latin typeface="Lato"/>
                          <a:ea typeface="AppleSystemUIFont"/>
                        </a:rPr>
                        <a:t>Ang Labor and Employment Plan (LEP) 2017–2022 ay isang plano ng sektor ng paggawa sa kabuoang estratehiya, tunguhin, at plano para sa trabaho sa loob ng isang tiyak na panahon. Ang pangunahing layunin ng LEP sa 2017–2022 ay pagkakaroon ng desenteng trabaho. Upang maisakatuparan ito, iminungkahi ng LEP na bumuo ng mga layunin sa trabaho, ugnayan sa paggawa, pamantayan sa trabaho, social protection, at maging proteksiyon sa migration ng mga manggagawa.</a:t>
                      </a:r>
                      <a:endParaRPr b="0" lang="en-PH" sz="1600" spc="-1" strike="noStrike">
                        <a:latin typeface="Arial"/>
                      </a:endParaRPr>
                    </a:p>
                  </a:txBody>
                  <a:tcPr anchor="t" marL="90000" marR="90000">
                    <a:lnL w="720">
                      <a:solidFill>
                        <a:srgbClr val="55308d"/>
                      </a:solidFill>
                    </a:lnL>
                    <a:lnR w="720">
                      <a:solidFill>
                        <a:srgbClr val="55308d"/>
                      </a:solidFill>
                    </a:lnR>
                    <a:lnT w="720">
                      <a:solidFill>
                        <a:srgbClr val="55308d"/>
                      </a:solidFill>
                    </a:lnT>
                    <a:lnB w="720">
                      <a:solidFill>
                        <a:srgbClr val="55308d"/>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6057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2023-04-25T10:45:42Z</dcterms:modified>
  <cp:revision>2914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