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2760" cy="625680"/>
          </a:xfrm>
          <a:prstGeom prst="rect">
            <a:avLst/>
          </a:prstGeom>
          <a:ln w="0">
            <a:noFill/>
          </a:ln>
        </p:spPr>
      </p:pic>
      <p:sp>
        <p:nvSpPr>
          <p:cNvPr id="43" name="Rectangle 7"/>
          <p:cNvSpPr/>
          <p:nvPr/>
        </p:nvSpPr>
        <p:spPr>
          <a:xfrm>
            <a:off x="10868760" y="0"/>
            <a:ext cx="961200" cy="9612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5280" cy="1025280"/>
          </a:xfrm>
          <a:prstGeom prst="rect">
            <a:avLst/>
          </a:prstGeom>
          <a:ln w="0">
            <a:noFill/>
          </a:ln>
        </p:spPr>
      </p:pic>
      <p:sp>
        <p:nvSpPr>
          <p:cNvPr id="45"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7080" cy="33753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59360" y="3112200"/>
            <a:ext cx="7485840" cy="51696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2800" spc="-1" strike="noStrike">
                <a:solidFill>
                  <a:srgbClr val="ffffff"/>
                </a:solidFill>
                <a:latin typeface="Montserrat Medium"/>
                <a:ea typeface="DejaVu Sans"/>
              </a:rPr>
              <a:t>Point of View</a:t>
            </a:r>
            <a:endParaRPr b="0" lang="en-PH" sz="2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2"/>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26" name=""/>
          <p:cNvSpPr/>
          <p:nvPr/>
        </p:nvSpPr>
        <p:spPr>
          <a:xfrm>
            <a:off x="1080000" y="2088000"/>
            <a:ext cx="10042920" cy="34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Point of view is the capacity to see things in a particular way. In reading and writing, giving a point of view is important because it emphasizes how you understand a text or even an image. Your point of view is the result of what you see, read, or experience.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Authors or writers use the characters in their stories to express their points of view or their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thoughts on certain things to influence their readers. You have to be polite and respectful each time you share your point of view. Sharing your thoughts helps others understand you.</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PlaceHolder 6"/>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28" name=""/>
          <p:cNvSpPr/>
          <p:nvPr/>
        </p:nvSpPr>
        <p:spPr>
          <a:xfrm>
            <a:off x="1080000" y="1692000"/>
            <a:ext cx="10042920" cy="34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Read the given paragraph and find out the writer’s point of view about keeping animals.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i="1" lang="en-PH" sz="1800" spc="-1" strike="noStrike">
                <a:solidFill>
                  <a:srgbClr val="000000"/>
                </a:solidFill>
                <a:latin typeface="Lato"/>
                <a:ea typeface="DejaVu Sans"/>
              </a:rPr>
              <a:t>Putting animals in cages is cruel. Wild animals should be free to roam in their natural habitat. Trapping and caging them are against their nature. Nations should enact laws to stop people from putting them in cages. Even birds should be free to fly anywhere.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the given paragraph, two guide questions can help readers find out the point of view of the writer: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What is the text all about?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What does the writer want me to think?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PlaceHolder 7"/>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30" name=""/>
          <p:cNvSpPr/>
          <p:nvPr/>
        </p:nvSpPr>
        <p:spPr>
          <a:xfrm>
            <a:off x="1368720" y="1801440"/>
            <a:ext cx="10042920" cy="34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answer to question 1 is about placing wild animals in cages. The text says that wild animals should be free to roam in their natural habitat.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For question number 2, the writer says that trapping and caging wild animals in cages are cruel and against their nature.</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Therefore, what could be the point of view of the writer? We can say that it is cruel to keep wild animals in cages because this is not only bad for them physically, but it also aff ects their behavior.</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Oftentimes, writers try to express their points of view by using the characters in a story. The behavior and the dialogue of the characters express the point of view of the writer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5"/>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32" name=""/>
          <p:cNvSpPr/>
          <p:nvPr/>
        </p:nvSpPr>
        <p:spPr>
          <a:xfrm>
            <a:off x="1297080" y="1477800"/>
            <a:ext cx="10042920" cy="34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When sharing point of view, one may use the given prompts as a way to share ideas respectfully. Even if you want to agree or disagree with another person’s point of view, always be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respectful.</a:t>
            </a:r>
            <a:endParaRPr b="0" lang="en-PH" sz="1800" spc="-1" strike="noStrike">
              <a:latin typeface="Arial"/>
            </a:endParaRPr>
          </a:p>
        </p:txBody>
      </p:sp>
      <p:graphicFrame>
        <p:nvGraphicFramePr>
          <p:cNvPr id="133" name=""/>
          <p:cNvGraphicFramePr/>
          <p:nvPr/>
        </p:nvGraphicFramePr>
        <p:xfrm>
          <a:off x="1229040" y="2714760"/>
          <a:ext cx="9647640" cy="3099600"/>
        </p:xfrm>
        <a:graphic>
          <a:graphicData uri="http://schemas.openxmlformats.org/drawingml/2006/table">
            <a:tbl>
              <a:tblPr/>
              <a:tblGrid>
                <a:gridCol w="3215160"/>
                <a:gridCol w="3215160"/>
                <a:gridCol w="3217320"/>
              </a:tblGrid>
              <a:tr h="897840">
                <a:tc>
                  <a:txBody>
                    <a:bodyPr lIns="90000" rIns="90000" tIns="46800" bIns="46800" anchor="t">
                      <a:noAutofit/>
                    </a:bodyPr>
                    <a:p>
                      <a:r>
                        <a:rPr b="1" i="1" lang="en-PH" sz="1800" spc="-1" strike="noStrike">
                          <a:latin typeface="Lato"/>
                          <a:ea typeface=""/>
                        </a:rPr>
                        <a:t>To start or express your point of view in a conversation, you say…</a:t>
                      </a:r>
                      <a:endParaRPr b="1" i="1" lang="en-PH" sz="1800" spc="-1" strike="noStrike">
                        <a:latin typeface="Lato"/>
                        <a:ea typeface=""/>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1" i="1" lang="en-PH" sz="1800" spc="-1" strike="noStrike">
                          <a:latin typeface="Lato"/>
                        </a:rPr>
                        <a:t>When you want to</a:t>
                      </a:r>
                      <a:endParaRPr b="1" i="1" lang="en-PH" sz="1800" spc="-1" strike="noStrike">
                        <a:latin typeface="Lato"/>
                      </a:endParaRPr>
                    </a:p>
                    <a:p>
                      <a:r>
                        <a:rPr b="1" i="1" lang="en-PH" sz="1800" spc="-1" strike="noStrike">
                          <a:latin typeface="Lato"/>
                          <a:ea typeface=""/>
                        </a:rPr>
                        <a:t>agree to a point of v</a:t>
                      </a:r>
                      <a:r>
                        <a:rPr b="1" i="1" lang="en-PH" sz="1800" spc="-1" strike="noStrike">
                          <a:latin typeface="Lato"/>
                        </a:rPr>
                        <a:t>iew, you say…</a:t>
                      </a:r>
                      <a:endParaRPr b="1" i="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1" i="1" lang="en-PH" sz="1800" spc="-1" strike="noStrike">
                          <a:latin typeface="Lato"/>
                        </a:rPr>
                        <a:t>When you want to </a:t>
                      </a:r>
                      <a:r>
                        <a:rPr b="1" i="1" lang="en-PH" sz="1800" spc="-1" strike="noStrike">
                          <a:latin typeface="Lato"/>
                          <a:ea typeface=""/>
                        </a:rPr>
                        <a:t>disagree with a point </a:t>
                      </a:r>
                      <a:r>
                        <a:rPr b="1" i="1" lang="en-PH" sz="1800" spc="-1" strike="noStrike">
                          <a:latin typeface="Lato"/>
                        </a:rPr>
                        <a:t>of view, you say…</a:t>
                      </a:r>
                      <a:endParaRPr b="1" i="1"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3200">
                <a:tc>
                  <a:txBody>
                    <a:bodyPr lIns="90000" rIns="90000" tIns="46800" bIns="46800" anchor="t">
                      <a:noAutofit/>
                    </a:bodyPr>
                    <a:p>
                      <a:r>
                        <a:rPr b="0" lang="en-PH" sz="1800" spc="-1" strike="noStrike">
                          <a:latin typeface="Lato"/>
                          <a:ea typeface=""/>
                        </a:rPr>
                        <a:t>In my own opinion…</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ea typeface=""/>
                        </a:rPr>
                        <a:t>That’s a good point…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ea typeface=""/>
                        </a:rPr>
                        <a:t>On the contrary…</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8080">
                <a:tc>
                  <a:txBody>
                    <a:bodyPr lIns="90000" rIns="90000" tIns="46800" bIns="46800" anchor="t">
                      <a:noAutofit/>
                    </a:bodyPr>
                    <a:p>
                      <a:r>
                        <a:rPr b="0" lang="en-PH" sz="1800" spc="-1" strike="noStrike">
                          <a:latin typeface="Lato"/>
                          <a:ea typeface=""/>
                        </a:rPr>
                        <a:t>I think/I believe that…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I agree with you</a:t>
                      </a:r>
                      <a:endParaRPr b="0" lang="en-PH" sz="1800" spc="-1" strike="noStrike">
                        <a:latin typeface="Lato"/>
                      </a:endParaRPr>
                    </a:p>
                    <a:p>
                      <a:r>
                        <a:rPr b="0" lang="en-PH" sz="1800" spc="-1" strike="noStrike">
                          <a:latin typeface="Lato"/>
                        </a:rPr>
                        <a:t>because…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I beg to disagree</a:t>
                      </a:r>
                      <a:endParaRPr b="0" lang="en-PH" sz="1800" spc="-1" strike="noStrike">
                        <a:latin typeface="Lato"/>
                      </a:endParaRPr>
                    </a:p>
                    <a:p>
                      <a:r>
                        <a:rPr b="0" lang="en-PH" sz="1800" spc="-1" strike="noStrike">
                          <a:latin typeface="Lato"/>
                        </a:rPr>
                        <a:t>because…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76520">
                <a:tc>
                  <a:txBody>
                    <a:bodyPr lIns="90000" rIns="90000" tIns="46800" bIns="46800" anchor="t">
                      <a:noAutofit/>
                    </a:bodyPr>
                    <a:p>
                      <a:r>
                        <a:rPr b="0" lang="en-PH" sz="1800" spc="-1" strike="noStrike">
                          <a:latin typeface="Lato"/>
                          <a:ea typeface=""/>
                        </a:rPr>
                        <a:t>As far as I’m concerned…</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rPr>
                        <a:t>You are absolutely right</a:t>
                      </a:r>
                      <a:endParaRPr b="0" lang="en-PH" sz="1800" spc="-1" strike="noStrike">
                        <a:latin typeface="Lato"/>
                      </a:endParaRPr>
                    </a:p>
                    <a:p>
                      <a:r>
                        <a:rPr b="0" lang="en-PH" sz="1800" spc="-1" strike="noStrike">
                          <a:latin typeface="Lato"/>
                        </a:rPr>
                        <a:t>because…</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t">
                      <a:noAutofit/>
                    </a:bodyPr>
                    <a:p>
                      <a:r>
                        <a:rPr b="0" lang="en-PH" sz="1800" spc="-1" strike="noStrike">
                          <a:latin typeface="Lato"/>
                          <a:ea typeface=""/>
                        </a:rPr>
                        <a:t>You might be right, but…</a:t>
                      </a:r>
                      <a:endParaRPr b="0" lang="en-PH" sz="1800" spc="-1" strike="noStrike">
                        <a:latin typeface="Lato"/>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35" name=""/>
          <p:cNvSpPr/>
          <p:nvPr/>
        </p:nvSpPr>
        <p:spPr>
          <a:xfrm>
            <a:off x="576720" y="1260000"/>
            <a:ext cx="10042920" cy="71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A </a:t>
            </a:r>
            <a:r>
              <a:rPr b="0" i="1" lang="en-PH" sz="1800" spc="-1" strike="noStrike">
                <a:solidFill>
                  <a:srgbClr val="000000"/>
                </a:solidFill>
                <a:latin typeface="Lato"/>
                <a:ea typeface="DejaVu Sans"/>
              </a:rPr>
              <a:t>persuasive text</a:t>
            </a:r>
            <a:r>
              <a:rPr b="0" lang="en-PH" sz="1800" spc="-1" strike="noStrike">
                <a:solidFill>
                  <a:srgbClr val="000000"/>
                </a:solidFill>
                <a:latin typeface="Lato"/>
                <a:ea typeface="DejaVu Sans"/>
              </a:rPr>
              <a:t> is a composition that </a:t>
            </a:r>
            <a:r>
              <a:rPr b="1" i="1" lang="en-PH" sz="1800" spc="-1" strike="noStrike">
                <a:solidFill>
                  <a:srgbClr val="000000"/>
                </a:solidFill>
                <a:latin typeface="Lato"/>
                <a:ea typeface="DejaVu Sans"/>
              </a:rPr>
              <a:t>presents a writer’s point of view</a:t>
            </a:r>
            <a:r>
              <a:rPr b="0" lang="en-PH" sz="1800" spc="-1" strike="noStrike">
                <a:solidFill>
                  <a:srgbClr val="000000"/>
                </a:solidFill>
                <a:latin typeface="Lato"/>
                <a:ea typeface="DejaVu Sans"/>
              </a:rPr>
              <a:t> and tries to convince a reader about it. Read the example below and answer the questions that folllows.</a:t>
            </a:r>
            <a:endParaRPr b="0" lang="en-PH" sz="1800" spc="-1" strike="noStrike">
              <a:latin typeface="Arial"/>
            </a:endParaRPr>
          </a:p>
        </p:txBody>
      </p:sp>
      <p:sp>
        <p:nvSpPr>
          <p:cNvPr id="136" name=""/>
          <p:cNvSpPr/>
          <p:nvPr/>
        </p:nvSpPr>
        <p:spPr>
          <a:xfrm>
            <a:off x="1008000" y="2160000"/>
            <a:ext cx="10115640" cy="3959640"/>
          </a:xfrm>
          <a:prstGeom prst="rect">
            <a:avLst/>
          </a:prstGeom>
          <a:noFill/>
          <a:ln w="0">
            <a:solidFill>
              <a:srgbClr val="000000"/>
            </a:solid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Am I Kind on the Internet?</a:t>
            </a:r>
            <a:endParaRPr b="0" lang="en-PH" sz="1800" spc="-1" strike="noStrike">
              <a:latin typeface="Arial"/>
            </a:endParaRPr>
          </a:p>
          <a:p>
            <a:pPr algn="ctr">
              <a:lnSpc>
                <a:spcPct val="100000"/>
              </a:lnSpc>
              <a:buNone/>
            </a:pPr>
            <a:r>
              <a:rPr b="0" lang="en-PH" sz="1600" spc="-1" strike="noStrike">
                <a:latin typeface="Lato"/>
              </a:rPr>
              <a:t>by Mark Anthony Orpiano</a:t>
            </a:r>
            <a:endParaRPr b="0" lang="en-PH" sz="1600" spc="-1" strike="noStrike">
              <a:latin typeface="Arial"/>
            </a:endParaRPr>
          </a:p>
          <a:p>
            <a:pPr algn="ctr">
              <a:lnSpc>
                <a:spcPct val="100000"/>
              </a:lnSpc>
              <a:buNone/>
            </a:pPr>
            <a:endParaRPr b="0" lang="en-PH" sz="1600" spc="-1" strike="noStrike">
              <a:latin typeface="Arial"/>
            </a:endParaRPr>
          </a:p>
          <a:p>
            <a:pPr>
              <a:lnSpc>
                <a:spcPct val="100000"/>
              </a:lnSpc>
              <a:buNone/>
            </a:pPr>
            <a:r>
              <a:rPr b="0" lang="en-PH" sz="1600" spc="-1" strike="noStrike" baseline="33000">
                <a:latin typeface="Lato"/>
              </a:rPr>
              <a:t>	</a:t>
            </a:r>
            <a:r>
              <a:rPr b="0" lang="en-PH" sz="1600" spc="-1" strike="noStrike" baseline="33000">
                <a:latin typeface="Lato"/>
              </a:rPr>
              <a:t>	</a:t>
            </a:r>
            <a:r>
              <a:rPr b="1" lang="en-PH" sz="1600" spc="-1" strike="noStrike" baseline="33000">
                <a:latin typeface="Lato"/>
              </a:rPr>
              <a:t>1</a:t>
            </a:r>
            <a:r>
              <a:rPr b="0" lang="en-PH" sz="1800" spc="-1" strike="noStrike">
                <a:latin typeface="Lato"/>
                <a:ea typeface="nÈæþ"/>
              </a:rPr>
              <a:t>In this day, where we can log in faster on the Internet, different sources of information may have huge impacts on our thinking and behavior as children, or as human beings in general.</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baseline="33000">
                <a:latin typeface="Lato"/>
                <a:ea typeface="nÈæþ"/>
              </a:rPr>
              <a:t>	</a:t>
            </a:r>
            <a:r>
              <a:rPr b="0" lang="en-PH" sz="1800" spc="-1" strike="noStrike" baseline="33000">
                <a:latin typeface="Lato"/>
                <a:ea typeface="nÈæþ"/>
              </a:rPr>
              <a:t>	</a:t>
            </a:r>
            <a:r>
              <a:rPr b="1" lang="en-PH" sz="1800" spc="-1" strike="noStrike" baseline="33000">
                <a:latin typeface="Lato"/>
                <a:ea typeface="nÈæþ"/>
              </a:rPr>
              <a:t>2</a:t>
            </a:r>
            <a:r>
              <a:rPr b="0" lang="en-PH" sz="1800" spc="-1" strike="noStrike">
                <a:latin typeface="Lato"/>
                <a:ea typeface="nÈæþ"/>
              </a:rPr>
              <a:t>In just one hour of browsing through social networking sites, many people may get involved in bashing others, especially their looks in their photos, their personal posts, or even their situations in life. You can also be involved in posting hateful comments to people you do not know. You may also get engaged in reading and sharing wrong information about anything. Children and teenagers may also be exposed to cyberbullying, a form of bullying that happens on the Internet, such as on social media.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3"/>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38" name=""/>
          <p:cNvSpPr/>
          <p:nvPr/>
        </p:nvSpPr>
        <p:spPr>
          <a:xfrm>
            <a:off x="576720" y="1260000"/>
            <a:ext cx="10042920" cy="719640"/>
          </a:xfrm>
          <a:prstGeom prst="rect">
            <a:avLst/>
          </a:prstGeom>
          <a:noFill/>
          <a:ln w="0">
            <a:noFill/>
          </a:ln>
        </p:spPr>
        <p:style>
          <a:lnRef idx="0"/>
          <a:fillRef idx="0"/>
          <a:effectRef idx="0"/>
          <a:fontRef idx="minor"/>
        </p:style>
      </p:sp>
      <p:sp>
        <p:nvSpPr>
          <p:cNvPr id="139" name=""/>
          <p:cNvSpPr/>
          <p:nvPr/>
        </p:nvSpPr>
        <p:spPr>
          <a:xfrm>
            <a:off x="1116000" y="1728000"/>
            <a:ext cx="9899640" cy="4139640"/>
          </a:xfrm>
          <a:prstGeom prst="rect">
            <a:avLst/>
          </a:prstGeom>
          <a:noFill/>
          <a:ln w="0">
            <a:solidFill>
              <a:srgbClr val="000000"/>
            </a:solid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	</a:t>
            </a:r>
            <a:r>
              <a:rPr b="1" lang="en-PH" sz="1800" spc="-1" strike="noStrike" baseline="33000">
                <a:latin typeface="Lato"/>
              </a:rPr>
              <a:t>3</a:t>
            </a:r>
            <a:r>
              <a:rPr b="0" lang="en-PH" sz="1800" spc="-1" strike="noStrike">
                <a:latin typeface="Lato"/>
              </a:rPr>
              <a:t>Where is kindness among us, even in this virtual world of the Internet? As human beings, we have the right to protect each other. No person deserves to be treated badly just because of their photos, or their opinions, or their situations. Therefore, it is our duty to spread kindness and understanding even in the online world.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1" lang="en-PH" sz="1800" spc="-1" strike="noStrike" baseline="33000">
                <a:latin typeface="Lato"/>
              </a:rPr>
              <a:t>4</a:t>
            </a:r>
            <a:r>
              <a:rPr b="0" lang="en-PH" sz="1800" spc="-1" strike="noStrike">
                <a:latin typeface="Lato"/>
              </a:rPr>
              <a:t>One way of being kind on the Internet is practicing self-control in what we say or post online. It is better if we gather information first about a person, or to certain news, before we share our own comments on them. This way, we could understand a person more, and his/her story before making any judgment. Another practice is reporting abusive information or comments that we encounter online. That way, we give the proper authorities the chance to take action in those kinds of situations.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1" lang="en-PH" sz="1800" spc="-1" strike="noStrike" baseline="33000">
                <a:latin typeface="Lato"/>
              </a:rPr>
              <a:t>5</a:t>
            </a:r>
            <a:r>
              <a:rPr b="0" lang="en-PH" sz="1800" spc="-1" strike="noStrike">
                <a:latin typeface="Lato"/>
                <a:ea typeface="nÈæþ"/>
              </a:rPr>
              <a:t>Lastly, let us practice the saying, “Think before you click.”</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4"/>
          <p:cNvSpPr/>
          <p:nvPr/>
        </p:nvSpPr>
        <p:spPr>
          <a:xfrm>
            <a:off x="398160" y="11160"/>
            <a:ext cx="10434240" cy="1785960"/>
          </a:xfrm>
          <a:prstGeom prst="rect">
            <a:avLst/>
          </a:prstGeom>
          <a:noFill/>
          <a:ln w="0">
            <a:noFill/>
          </a:ln>
        </p:spPr>
        <p:style>
          <a:lnRef idx="0"/>
          <a:fillRef idx="0"/>
          <a:effectRef idx="0"/>
          <a:fontRef idx="minor"/>
        </p:style>
        <p:txBody>
          <a:bodyPr lIns="90000" rIns="90000" tIns="45000" bIns="45000" anchor="ctr">
            <a:normAutofit/>
          </a:bodyPr>
          <a:p>
            <a:pPr>
              <a:lnSpc>
                <a:spcPct val="90000"/>
              </a:lnSpc>
              <a:buNone/>
            </a:pPr>
            <a:r>
              <a:rPr b="0" lang="en-US" sz="3600" spc="-1" strike="noStrike">
                <a:solidFill>
                  <a:srgbClr val="000000"/>
                </a:solidFill>
                <a:latin typeface="Montserrat Medium"/>
                <a:ea typeface="Arial;Arial"/>
              </a:rPr>
              <a:t>Point of View</a:t>
            </a:r>
            <a:endParaRPr b="0" lang="en-PH" sz="3600" spc="-1" strike="noStrike">
              <a:latin typeface="Arial"/>
            </a:endParaRPr>
          </a:p>
        </p:txBody>
      </p:sp>
      <p:sp>
        <p:nvSpPr>
          <p:cNvPr id="141" name=""/>
          <p:cNvSpPr/>
          <p:nvPr/>
        </p:nvSpPr>
        <p:spPr>
          <a:xfrm>
            <a:off x="900720" y="1368000"/>
            <a:ext cx="10078920" cy="36716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Analyze the point of view of the writer in the given text by using the two guide questions.</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What is the text about?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What does the writer want me to think or believe?</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Answers: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 an answer to the first guide question, the text talks about how the Internet can change our thinking and behavior, especially in treating others online.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Using the answer in question number 1 as a reference, we can say that the writer wants you to think that spreading kindness on the Internet is relevant today.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895</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2023-03-10T11:04:42Z</dcterms:modified>
  <cp:revision>93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r8>6</vt:r8>
  </property>
</Properties>
</file>