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876" y="2125980"/>
            <a:ext cx="1036859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114" cy="6857644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-355"/>
            <a:ext cx="12186920" cy="6852920"/>
          </a:xfrm>
          <a:custGeom>
            <a:avLst/>
            <a:gdLst/>
            <a:ahLst/>
            <a:cxnLst/>
            <a:rect l="l" t="t" r="r" b="b"/>
            <a:pathLst>
              <a:path w="12186920" h="6852920">
                <a:moveTo>
                  <a:pt x="12186716" y="0"/>
                </a:moveTo>
                <a:lnTo>
                  <a:pt x="0" y="0"/>
                </a:lnTo>
                <a:lnTo>
                  <a:pt x="0" y="6852589"/>
                </a:lnTo>
                <a:lnTo>
                  <a:pt x="6093358" y="6852589"/>
                </a:lnTo>
                <a:lnTo>
                  <a:pt x="12186716" y="6852589"/>
                </a:lnTo>
                <a:lnTo>
                  <a:pt x="121867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2993" y="1800707"/>
            <a:ext cx="2793606" cy="2793606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3487318" y="1475282"/>
            <a:ext cx="8699500" cy="3857625"/>
          </a:xfrm>
          <a:custGeom>
            <a:avLst/>
            <a:gdLst/>
            <a:ahLst/>
            <a:cxnLst/>
            <a:rect l="l" t="t" r="r" b="b"/>
            <a:pathLst>
              <a:path w="8699500" h="3857625">
                <a:moveTo>
                  <a:pt x="8699042" y="0"/>
                </a:moveTo>
                <a:lnTo>
                  <a:pt x="0" y="0"/>
                </a:lnTo>
                <a:lnTo>
                  <a:pt x="0" y="3857040"/>
                </a:lnTo>
                <a:lnTo>
                  <a:pt x="4349521" y="3857040"/>
                </a:lnTo>
                <a:lnTo>
                  <a:pt x="8699042" y="3857040"/>
                </a:lnTo>
                <a:lnTo>
                  <a:pt x="8699042" y="0"/>
                </a:lnTo>
                <a:close/>
              </a:path>
            </a:pathLst>
          </a:custGeom>
          <a:solidFill>
            <a:srgbClr val="9B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87318" y="5337352"/>
            <a:ext cx="8699398" cy="37908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242405"/>
            <a:ext cx="12186716" cy="61559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857242" y="-355"/>
            <a:ext cx="1029246" cy="9651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66097" y="211937"/>
            <a:ext cx="5549163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9586" y="2078723"/>
            <a:ext cx="10369550" cy="3606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3055" y="6416231"/>
            <a:ext cx="2637155" cy="2813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Relationship Id="rId3" Type="http://schemas.openxmlformats.org/officeDocument/2006/relationships/image" Target="../media/image14.jpg"/><Relationship Id="rId4" Type="http://schemas.openxmlformats.org/officeDocument/2006/relationships/image" Target="../media/image15.jpg"/><Relationship Id="rId5" Type="http://schemas.openxmlformats.org/officeDocument/2006/relationships/image" Target="../media/image16.jpg"/><Relationship Id="rId6" Type="http://schemas.openxmlformats.org/officeDocument/2006/relationships/image" Target="../media/image17.jpg"/><Relationship Id="rId7" Type="http://schemas.openxmlformats.org/officeDocument/2006/relationships/hyperlink" Target="http://WWW.REX.COM.PH/" TargetMode="Externa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hyperlink" Target="http://WWW.REX.COM.PH/" TargetMode="Externa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hyperlink" Target="http://WWW.REX.COM.PH/" TargetMode="Externa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Relationship Id="rId3" Type="http://schemas.openxmlformats.org/officeDocument/2006/relationships/hyperlink" Target="http://WWW.REX.COM.PH/" TargetMode="Externa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Relationship Id="rId3" Type="http://schemas.openxmlformats.org/officeDocument/2006/relationships/hyperlink" Target="http://WWW.REX.COM.PH/" TargetMode="Externa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hyperlink" Target="http://WWW.REX.COM.PH/" TargetMode="Externa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Relationship Id="rId3" Type="http://schemas.openxmlformats.org/officeDocument/2006/relationships/image" Target="../media/image12.jpg"/><Relationship Id="rId4" Type="http://schemas.openxmlformats.org/officeDocument/2006/relationships/hyperlink" Target="http://WWW.REX.COM.PH/" TargetMode="Externa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80304" y="3096259"/>
            <a:ext cx="552958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FFFF"/>
                </a:solidFill>
              </a:rPr>
              <a:t>Asexual</a:t>
            </a:r>
            <a:r>
              <a:rPr dirty="0" spc="-50">
                <a:solidFill>
                  <a:srgbClr val="FFFFFF"/>
                </a:solidFill>
              </a:rPr>
              <a:t> </a:t>
            </a:r>
            <a:r>
              <a:rPr dirty="0" spc="-10">
                <a:solidFill>
                  <a:srgbClr val="FFFFFF"/>
                </a:solidFill>
              </a:rPr>
              <a:t>Reproduction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9541" y="1023462"/>
            <a:ext cx="10022205" cy="116649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2000" spc="-10">
                <a:latin typeface="Arial Black"/>
                <a:cs typeface="Arial Black"/>
              </a:rPr>
              <a:t>Directions</a:t>
            </a:r>
            <a:r>
              <a:rPr dirty="0" sz="2000" spc="-1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2000">
                <a:latin typeface="Arial"/>
                <a:cs typeface="Arial"/>
              </a:rPr>
              <a:t>Match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name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organism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Column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with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its corresponding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picture in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Column </a:t>
            </a:r>
            <a:r>
              <a:rPr dirty="0" sz="2000" spc="-25">
                <a:latin typeface="Arial"/>
                <a:cs typeface="Arial"/>
              </a:rPr>
              <a:t>B.</a:t>
            </a:r>
            <a:endParaRPr sz="2000">
              <a:latin typeface="Arial"/>
              <a:cs typeface="Arial"/>
            </a:endParaRPr>
          </a:p>
          <a:p>
            <a:pPr marL="1080770">
              <a:lnSpc>
                <a:spcPct val="100000"/>
              </a:lnSpc>
              <a:spcBef>
                <a:spcPts val="1060"/>
              </a:spcBef>
              <a:tabLst>
                <a:tab pos="7178675" algn="l"/>
              </a:tabLst>
            </a:pPr>
            <a:r>
              <a:rPr dirty="0" sz="2000">
                <a:latin typeface="Arial Black"/>
                <a:cs typeface="Arial Black"/>
              </a:rPr>
              <a:t>Column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 spc="-50">
                <a:latin typeface="Arial Black"/>
                <a:cs typeface="Arial Black"/>
              </a:rPr>
              <a:t>A</a:t>
            </a:r>
            <a:r>
              <a:rPr dirty="0" sz="2000">
                <a:latin typeface="Arial Black"/>
                <a:cs typeface="Arial Black"/>
              </a:rPr>
              <a:t>	Column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 spc="-50">
                <a:latin typeface="Arial Black"/>
                <a:cs typeface="Arial Black"/>
              </a:rPr>
              <a:t>B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4765">
              <a:lnSpc>
                <a:spcPct val="100000"/>
              </a:lnSpc>
              <a:spcBef>
                <a:spcPts val="100"/>
              </a:spcBef>
            </a:pPr>
            <a:r>
              <a:rPr dirty="0"/>
              <a:t>Asexual</a:t>
            </a:r>
            <a:r>
              <a:rPr dirty="0" spc="-5"/>
              <a:t> </a:t>
            </a:r>
            <a:r>
              <a:rPr dirty="0" spc="-10"/>
              <a:t>Reproduction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1537817" y="2558770"/>
            <a:ext cx="125412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1.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Sea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star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37817" y="3238449"/>
            <a:ext cx="75882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2.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Bee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37817" y="3919220"/>
            <a:ext cx="68834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3.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Ant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37817" y="4599609"/>
            <a:ext cx="98679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4.</a:t>
            </a:r>
            <a:r>
              <a:rPr dirty="0" sz="2000" spc="-10">
                <a:latin typeface="Arial"/>
                <a:cs typeface="Arial"/>
              </a:rPr>
              <a:t> Hydra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37817" y="5619496"/>
            <a:ext cx="125539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5.</a:t>
            </a:r>
            <a:r>
              <a:rPr dirty="0" sz="2000" spc="-10">
                <a:latin typeface="Arial"/>
                <a:cs typeface="Arial"/>
              </a:rPr>
              <a:t> Amoeba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7884004" y="3016805"/>
            <a:ext cx="972185" cy="1339215"/>
            <a:chOff x="7884004" y="3016805"/>
            <a:chExt cx="972185" cy="1339215"/>
          </a:xfrm>
        </p:grpSpPr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919999" y="3052432"/>
              <a:ext cx="863998" cy="547204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7902003" y="3034804"/>
              <a:ext cx="936625" cy="583565"/>
            </a:xfrm>
            <a:custGeom>
              <a:avLst/>
              <a:gdLst/>
              <a:ahLst/>
              <a:cxnLst/>
              <a:rect l="l" t="t" r="r" b="b"/>
              <a:pathLst>
                <a:path w="936625" h="583564">
                  <a:moveTo>
                    <a:pt x="0" y="0"/>
                  </a:moveTo>
                  <a:lnTo>
                    <a:pt x="936002" y="0"/>
                  </a:lnTo>
                  <a:lnTo>
                    <a:pt x="936002" y="583196"/>
                  </a:lnTo>
                  <a:lnTo>
                    <a:pt x="0" y="583196"/>
                  </a:lnTo>
                  <a:lnTo>
                    <a:pt x="0" y="0"/>
                  </a:lnTo>
                  <a:close/>
                </a:path>
              </a:pathLst>
            </a:custGeom>
            <a:ln w="359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19999" y="3707282"/>
              <a:ext cx="881630" cy="612355"/>
            </a:xfrm>
            <a:prstGeom prst="rect">
              <a:avLst/>
            </a:prstGeom>
          </p:spPr>
        </p:pic>
        <p:sp>
          <p:nvSpPr>
            <p:cNvPr id="13" name="object 13" descr=""/>
            <p:cNvSpPr/>
            <p:nvPr/>
          </p:nvSpPr>
          <p:spPr>
            <a:xfrm>
              <a:off x="7902003" y="3689642"/>
              <a:ext cx="936625" cy="648970"/>
            </a:xfrm>
            <a:custGeom>
              <a:avLst/>
              <a:gdLst/>
              <a:ahLst/>
              <a:cxnLst/>
              <a:rect l="l" t="t" r="r" b="b"/>
              <a:pathLst>
                <a:path w="936625" h="648970">
                  <a:moveTo>
                    <a:pt x="0" y="0"/>
                  </a:moveTo>
                  <a:lnTo>
                    <a:pt x="936002" y="0"/>
                  </a:lnTo>
                  <a:lnTo>
                    <a:pt x="936002" y="648360"/>
                  </a:lnTo>
                  <a:lnTo>
                    <a:pt x="0" y="648360"/>
                  </a:lnTo>
                  <a:lnTo>
                    <a:pt x="0" y="0"/>
                  </a:lnTo>
                  <a:close/>
                </a:path>
              </a:pathLst>
            </a:custGeom>
            <a:ln w="359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 descr=""/>
          <p:cNvGrpSpPr/>
          <p:nvPr/>
        </p:nvGrpSpPr>
        <p:grpSpPr>
          <a:xfrm>
            <a:off x="7884004" y="4480200"/>
            <a:ext cx="972185" cy="596265"/>
            <a:chOff x="7884004" y="4480200"/>
            <a:chExt cx="972185" cy="596265"/>
          </a:xfrm>
        </p:grpSpPr>
        <p:pic>
          <p:nvPicPr>
            <p:cNvPr id="15" name="object 1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19999" y="4516208"/>
              <a:ext cx="861970" cy="523430"/>
            </a:xfrm>
            <a:prstGeom prst="rect">
              <a:avLst/>
            </a:prstGeom>
          </p:spPr>
        </p:pic>
        <p:sp>
          <p:nvSpPr>
            <p:cNvPr id="16" name="object 16" descr=""/>
            <p:cNvSpPr/>
            <p:nvPr/>
          </p:nvSpPr>
          <p:spPr>
            <a:xfrm>
              <a:off x="7902003" y="4498200"/>
              <a:ext cx="936625" cy="560070"/>
            </a:xfrm>
            <a:custGeom>
              <a:avLst/>
              <a:gdLst/>
              <a:ahLst/>
              <a:cxnLst/>
              <a:rect l="l" t="t" r="r" b="b"/>
              <a:pathLst>
                <a:path w="936625" h="560070">
                  <a:moveTo>
                    <a:pt x="0" y="0"/>
                  </a:moveTo>
                  <a:lnTo>
                    <a:pt x="936002" y="0"/>
                  </a:lnTo>
                  <a:lnTo>
                    <a:pt x="936002" y="559803"/>
                  </a:lnTo>
                  <a:lnTo>
                    <a:pt x="0" y="559803"/>
                  </a:lnTo>
                  <a:lnTo>
                    <a:pt x="0" y="0"/>
                  </a:lnTo>
                  <a:close/>
                </a:path>
              </a:pathLst>
            </a:custGeom>
            <a:ln w="359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7" name="object 17" descr=""/>
          <p:cNvGrpSpPr/>
          <p:nvPr/>
        </p:nvGrpSpPr>
        <p:grpSpPr>
          <a:xfrm>
            <a:off x="7960686" y="5300645"/>
            <a:ext cx="895350" cy="675640"/>
            <a:chOff x="7960686" y="5300645"/>
            <a:chExt cx="895350" cy="675640"/>
          </a:xfrm>
        </p:grpSpPr>
        <p:pic>
          <p:nvPicPr>
            <p:cNvPr id="18" name="object 1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037160" y="5336654"/>
              <a:ext cx="593866" cy="602983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7978685" y="5318645"/>
              <a:ext cx="859790" cy="639445"/>
            </a:xfrm>
            <a:custGeom>
              <a:avLst/>
              <a:gdLst/>
              <a:ahLst/>
              <a:cxnLst/>
              <a:rect l="l" t="t" r="r" b="b"/>
              <a:pathLst>
                <a:path w="859790" h="639445">
                  <a:moveTo>
                    <a:pt x="0" y="0"/>
                  </a:moveTo>
                  <a:lnTo>
                    <a:pt x="859320" y="0"/>
                  </a:lnTo>
                  <a:lnTo>
                    <a:pt x="859320" y="639356"/>
                  </a:lnTo>
                  <a:lnTo>
                    <a:pt x="0" y="639356"/>
                  </a:lnTo>
                  <a:lnTo>
                    <a:pt x="0" y="0"/>
                  </a:lnTo>
                  <a:close/>
                </a:path>
              </a:pathLst>
            </a:custGeom>
            <a:ln w="359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0" name="object 20" descr=""/>
          <p:cNvGrpSpPr/>
          <p:nvPr/>
        </p:nvGrpSpPr>
        <p:grpSpPr>
          <a:xfrm>
            <a:off x="7884004" y="2288155"/>
            <a:ext cx="937894" cy="566420"/>
            <a:chOff x="7884004" y="2288155"/>
            <a:chExt cx="937894" cy="566420"/>
          </a:xfrm>
        </p:grpSpPr>
        <p:pic>
          <p:nvPicPr>
            <p:cNvPr id="21" name="object 21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975833" y="2380622"/>
              <a:ext cx="725843" cy="437456"/>
            </a:xfrm>
            <a:prstGeom prst="rect">
              <a:avLst/>
            </a:prstGeom>
          </p:spPr>
        </p:pic>
        <p:sp>
          <p:nvSpPr>
            <p:cNvPr id="22" name="object 22" descr=""/>
            <p:cNvSpPr/>
            <p:nvPr/>
          </p:nvSpPr>
          <p:spPr>
            <a:xfrm>
              <a:off x="7902003" y="2306154"/>
              <a:ext cx="901700" cy="530860"/>
            </a:xfrm>
            <a:custGeom>
              <a:avLst/>
              <a:gdLst/>
              <a:ahLst/>
              <a:cxnLst/>
              <a:rect l="l" t="t" r="r" b="b"/>
              <a:pathLst>
                <a:path w="901700" h="530860">
                  <a:moveTo>
                    <a:pt x="0" y="0"/>
                  </a:moveTo>
                  <a:lnTo>
                    <a:pt x="901433" y="0"/>
                  </a:lnTo>
                  <a:lnTo>
                    <a:pt x="901433" y="530288"/>
                  </a:lnTo>
                  <a:lnTo>
                    <a:pt x="0" y="530288"/>
                  </a:lnTo>
                  <a:lnTo>
                    <a:pt x="0" y="0"/>
                  </a:lnTo>
                  <a:close/>
                </a:path>
              </a:pathLst>
            </a:custGeom>
            <a:ln w="359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 descr=""/>
          <p:cNvSpPr txBox="1"/>
          <p:nvPr/>
        </p:nvSpPr>
        <p:spPr>
          <a:xfrm>
            <a:off x="7256780" y="2398941"/>
            <a:ext cx="308610" cy="9798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25">
                <a:latin typeface="Arial Black"/>
                <a:cs typeface="Arial Black"/>
              </a:rPr>
              <a:t>A.</a:t>
            </a:r>
            <a:endParaRPr sz="2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</a:pPr>
            <a:r>
              <a:rPr dirty="0" sz="2000" spc="-25">
                <a:latin typeface="Arial Black"/>
                <a:cs typeface="Arial Black"/>
              </a:rPr>
              <a:t>B.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7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28" name="object 2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24" name="object 24" descr=""/>
          <p:cNvSpPr txBox="1"/>
          <p:nvPr/>
        </p:nvSpPr>
        <p:spPr>
          <a:xfrm>
            <a:off x="7256780" y="3766578"/>
            <a:ext cx="30861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25">
                <a:latin typeface="Arial Black"/>
                <a:cs typeface="Arial Black"/>
              </a:rPr>
              <a:t>C.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7256780" y="4556772"/>
            <a:ext cx="30861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25">
                <a:latin typeface="Arial Black"/>
                <a:cs typeface="Arial Black"/>
              </a:rPr>
              <a:t>D.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7256780" y="5276774"/>
            <a:ext cx="29464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25">
                <a:latin typeface="Arial Black"/>
                <a:cs typeface="Arial Black"/>
              </a:rPr>
              <a:t>E.</a:t>
            </a:r>
            <a:endParaRPr sz="20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17662" y="1112291"/>
            <a:ext cx="1567815" cy="40976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latin typeface="Arial"/>
                <a:cs typeface="Arial"/>
              </a:rPr>
              <a:t>Answer</a:t>
            </a:r>
            <a:r>
              <a:rPr dirty="0" sz="2000" spc="-15" b="1">
                <a:latin typeface="Arial"/>
                <a:cs typeface="Arial"/>
              </a:rPr>
              <a:t> </a:t>
            </a:r>
            <a:r>
              <a:rPr dirty="0" sz="2000" spc="-20" b="1">
                <a:latin typeface="Arial"/>
                <a:cs typeface="Arial"/>
              </a:rPr>
              <a:t>Key: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00">
              <a:latin typeface="Arial"/>
              <a:cs typeface="Arial"/>
            </a:endParaRPr>
          </a:p>
          <a:p>
            <a:pPr marL="642620">
              <a:lnSpc>
                <a:spcPct val="100000"/>
              </a:lnSpc>
            </a:pPr>
            <a:r>
              <a:rPr dirty="0" sz="2000">
                <a:latin typeface="Arial Black"/>
                <a:cs typeface="Arial Black"/>
              </a:rPr>
              <a:t>1.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 spc="-50">
                <a:latin typeface="Arial Black"/>
                <a:cs typeface="Arial Black"/>
              </a:rPr>
              <a:t>E</a:t>
            </a:r>
            <a:endParaRPr sz="2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300">
              <a:latin typeface="Arial Black"/>
              <a:cs typeface="Arial Black"/>
            </a:endParaRPr>
          </a:p>
          <a:p>
            <a:pPr marL="642620">
              <a:lnSpc>
                <a:spcPct val="100000"/>
              </a:lnSpc>
              <a:spcBef>
                <a:spcPts val="5"/>
              </a:spcBef>
            </a:pPr>
            <a:r>
              <a:rPr dirty="0" sz="2000">
                <a:latin typeface="Arial Black"/>
                <a:cs typeface="Arial Black"/>
              </a:rPr>
              <a:t>2.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 spc="-50">
                <a:latin typeface="Arial Black"/>
                <a:cs typeface="Arial Black"/>
              </a:rPr>
              <a:t>B</a:t>
            </a:r>
            <a:endParaRPr sz="2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300">
              <a:latin typeface="Arial Black"/>
              <a:cs typeface="Arial Black"/>
            </a:endParaRPr>
          </a:p>
          <a:p>
            <a:pPr marL="642620">
              <a:lnSpc>
                <a:spcPct val="100000"/>
              </a:lnSpc>
            </a:pPr>
            <a:r>
              <a:rPr dirty="0" sz="2000">
                <a:latin typeface="Arial Black"/>
                <a:cs typeface="Arial Black"/>
              </a:rPr>
              <a:t>3.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 spc="-50">
                <a:latin typeface="Arial Black"/>
                <a:cs typeface="Arial Black"/>
              </a:rPr>
              <a:t>D</a:t>
            </a:r>
            <a:endParaRPr sz="2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300">
              <a:latin typeface="Arial Black"/>
              <a:cs typeface="Arial Black"/>
            </a:endParaRPr>
          </a:p>
          <a:p>
            <a:pPr marL="642620">
              <a:lnSpc>
                <a:spcPct val="100000"/>
              </a:lnSpc>
            </a:pPr>
            <a:r>
              <a:rPr dirty="0" sz="2000">
                <a:latin typeface="Arial Black"/>
                <a:cs typeface="Arial Black"/>
              </a:rPr>
              <a:t>4.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 spc="-50">
                <a:latin typeface="Arial Black"/>
                <a:cs typeface="Arial Black"/>
              </a:rPr>
              <a:t>C</a:t>
            </a:r>
            <a:endParaRPr sz="2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300">
              <a:latin typeface="Arial Black"/>
              <a:cs typeface="Arial Black"/>
            </a:endParaRPr>
          </a:p>
          <a:p>
            <a:pPr marL="642620">
              <a:lnSpc>
                <a:spcPct val="100000"/>
              </a:lnSpc>
            </a:pPr>
            <a:r>
              <a:rPr dirty="0" sz="2000">
                <a:latin typeface="Arial Black"/>
                <a:cs typeface="Arial Black"/>
              </a:rPr>
              <a:t>5.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 spc="-50">
                <a:latin typeface="Arial Black"/>
                <a:cs typeface="Arial Black"/>
              </a:rPr>
              <a:t>E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4765">
              <a:lnSpc>
                <a:spcPct val="100000"/>
              </a:lnSpc>
              <a:spcBef>
                <a:spcPts val="100"/>
              </a:spcBef>
            </a:pPr>
            <a:r>
              <a:rPr dirty="0"/>
              <a:t>Asexual</a:t>
            </a:r>
            <a:r>
              <a:rPr dirty="0" spc="-5"/>
              <a:t> </a:t>
            </a:r>
            <a:r>
              <a:rPr dirty="0" spc="-10"/>
              <a:t>Reproduction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55798" y="1508404"/>
            <a:ext cx="6611035" cy="337931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4765">
              <a:lnSpc>
                <a:spcPct val="100000"/>
              </a:lnSpc>
              <a:spcBef>
                <a:spcPts val="100"/>
              </a:spcBef>
            </a:pPr>
            <a:r>
              <a:rPr dirty="0"/>
              <a:t>Asexual</a:t>
            </a:r>
            <a:r>
              <a:rPr dirty="0" spc="-5"/>
              <a:t> </a:t>
            </a:r>
            <a:r>
              <a:rPr dirty="0" spc="-10"/>
              <a:t>Reproduction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78014" y="1394264"/>
            <a:ext cx="10356850" cy="1885314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 marR="5080" indent="449580">
              <a:lnSpc>
                <a:spcPct val="113300"/>
              </a:lnSpc>
              <a:spcBef>
                <a:spcPts val="140"/>
              </a:spcBef>
            </a:pPr>
            <a:r>
              <a:rPr dirty="0" sz="2000">
                <a:latin typeface="Arial Black"/>
                <a:cs typeface="Arial Black"/>
              </a:rPr>
              <a:t>Asexual</a:t>
            </a:r>
            <a:r>
              <a:rPr dirty="0" sz="2000" spc="-2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reproduction</a:t>
            </a:r>
            <a:r>
              <a:rPr dirty="0" sz="2000" spc="-114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mode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reproduction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involves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only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parent.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That </a:t>
            </a:r>
            <a:r>
              <a:rPr dirty="0" sz="2000">
                <a:latin typeface="Arial"/>
                <a:cs typeface="Arial"/>
              </a:rPr>
              <a:t>parent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produces one or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more new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offspring.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Since all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characteristics come from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one </a:t>
            </a:r>
            <a:r>
              <a:rPr dirty="0" sz="2000">
                <a:latin typeface="Arial"/>
                <a:cs typeface="Arial"/>
              </a:rPr>
              <a:t>parent,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all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offspring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identical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copies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</a:t>
            </a:r>
            <a:r>
              <a:rPr dirty="0" sz="2000" spc="-10">
                <a:latin typeface="Arial"/>
                <a:cs typeface="Arial"/>
              </a:rPr>
              <a:t>parent.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00">
              <a:latin typeface="Arial"/>
              <a:cs typeface="Arial"/>
            </a:endParaRPr>
          </a:p>
          <a:p>
            <a:pPr marL="371475">
              <a:lnSpc>
                <a:spcPct val="100000"/>
              </a:lnSpc>
            </a:pPr>
            <a:r>
              <a:rPr dirty="0" sz="2000">
                <a:latin typeface="Arial Black"/>
                <a:cs typeface="Arial Black"/>
              </a:rPr>
              <a:t>Asexual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reproduction</a:t>
            </a:r>
            <a:r>
              <a:rPr dirty="0" sz="2000" spc="-2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has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five</a:t>
            </a:r>
            <a:r>
              <a:rPr dirty="0" sz="2000" spc="-2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main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 spc="-10">
                <a:latin typeface="Arial Black"/>
                <a:cs typeface="Arial Black"/>
              </a:rPr>
              <a:t>kinds: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37297" y="3364102"/>
            <a:ext cx="895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0"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53298" y="3264097"/>
            <a:ext cx="1936114" cy="17259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74955">
              <a:lnSpc>
                <a:spcPct val="111500"/>
              </a:lnSpc>
              <a:spcBef>
                <a:spcPts val="100"/>
              </a:spcBef>
            </a:pPr>
            <a:r>
              <a:rPr dirty="0" sz="2000" spc="-10">
                <a:latin typeface="Arial"/>
                <a:cs typeface="Arial"/>
              </a:rPr>
              <a:t>Fission Budding Fragmentation Regeneration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2000" spc="-10">
                <a:latin typeface="Arial"/>
                <a:cs typeface="Arial"/>
              </a:rPr>
              <a:t>Parthenogenesis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37297" y="3704297"/>
            <a:ext cx="895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0"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37297" y="4044861"/>
            <a:ext cx="895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0"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37297" y="4385055"/>
            <a:ext cx="895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0"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37297" y="4725619"/>
            <a:ext cx="895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0"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Asexual</a:t>
            </a:r>
            <a:r>
              <a:rPr dirty="0" spc="-50"/>
              <a:t> </a:t>
            </a:r>
            <a:r>
              <a:rPr dirty="0" spc="-10"/>
              <a:t>Reproduction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94143" y="1138935"/>
            <a:ext cx="9827895" cy="3242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>
                <a:latin typeface="Arial Black"/>
                <a:cs typeface="Arial Black"/>
              </a:rPr>
              <a:t>Fission</a:t>
            </a:r>
            <a:endParaRPr sz="2000">
              <a:latin typeface="Arial Black"/>
              <a:cs typeface="Arial Black"/>
            </a:endParaRPr>
          </a:p>
          <a:p>
            <a:pPr algn="just" marL="96520" marR="5080" indent="449580">
              <a:lnSpc>
                <a:spcPct val="111600"/>
              </a:lnSpc>
              <a:spcBef>
                <a:spcPts val="1505"/>
              </a:spcBef>
            </a:pPr>
            <a:r>
              <a:rPr dirty="0" sz="2000">
                <a:latin typeface="Arial"/>
                <a:cs typeface="Arial"/>
              </a:rPr>
              <a:t>Fission</a:t>
            </a:r>
            <a:r>
              <a:rPr dirty="0" sz="2000" spc="2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makes</a:t>
            </a:r>
            <a:r>
              <a:rPr dirty="0" sz="2000" spc="2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one</a:t>
            </a:r>
            <a:r>
              <a:rPr dirty="0" sz="2000" spc="2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</a:t>
            </a:r>
            <a:r>
              <a:rPr dirty="0" sz="2000" spc="2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more</a:t>
            </a:r>
            <a:r>
              <a:rPr dirty="0" sz="2000" spc="2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new</a:t>
            </a:r>
            <a:r>
              <a:rPr dirty="0" sz="2000" spc="2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offspring</a:t>
            </a:r>
            <a:r>
              <a:rPr dirty="0" sz="2000" spc="2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out</a:t>
            </a:r>
            <a:r>
              <a:rPr dirty="0" sz="2000" spc="2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2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parent.</a:t>
            </a:r>
            <a:r>
              <a:rPr dirty="0" sz="2000" spc="2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new</a:t>
            </a:r>
            <a:r>
              <a:rPr dirty="0" sz="2000" spc="27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organism </a:t>
            </a:r>
            <a:r>
              <a:rPr dirty="0" sz="2000">
                <a:latin typeface="Arial"/>
                <a:cs typeface="Arial"/>
              </a:rPr>
              <a:t>can</a:t>
            </a:r>
            <a:r>
              <a:rPr dirty="0" sz="2000" spc="2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remain</a:t>
            </a:r>
            <a:r>
              <a:rPr dirty="0" sz="2000" spc="2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attached</a:t>
            </a:r>
            <a:r>
              <a:rPr dirty="0" sz="2000" spc="2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2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parent,</a:t>
            </a:r>
            <a:r>
              <a:rPr dirty="0" sz="2000" spc="2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</a:t>
            </a:r>
            <a:r>
              <a:rPr dirty="0" sz="2000" spc="2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2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can</a:t>
            </a:r>
            <a:r>
              <a:rPr dirty="0" sz="2000" spc="2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break</a:t>
            </a:r>
            <a:r>
              <a:rPr dirty="0" sz="2000" spc="2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away.</a:t>
            </a:r>
            <a:r>
              <a:rPr dirty="0" sz="2000" spc="2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This</a:t>
            </a:r>
            <a:r>
              <a:rPr dirty="0" sz="2000" spc="2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2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2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simple</a:t>
            </a:r>
            <a:r>
              <a:rPr dirty="0" sz="2000" spc="28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process. </a:t>
            </a:r>
            <a:r>
              <a:rPr dirty="0" sz="2000">
                <a:latin typeface="Arial"/>
                <a:cs typeface="Arial"/>
              </a:rPr>
              <a:t>Usually,</a:t>
            </a:r>
            <a:r>
              <a:rPr dirty="0" sz="2000" spc="229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2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cell</a:t>
            </a:r>
            <a:r>
              <a:rPr dirty="0" sz="2000" spc="2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just</a:t>
            </a:r>
            <a:r>
              <a:rPr dirty="0" sz="2000" spc="229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needs</a:t>
            </a:r>
            <a:r>
              <a:rPr dirty="0" sz="2000" spc="2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2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grow</a:t>
            </a:r>
            <a:r>
              <a:rPr dirty="0" sz="2000" spc="2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twice</a:t>
            </a:r>
            <a:r>
              <a:rPr dirty="0" sz="2000" spc="2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its</a:t>
            </a:r>
            <a:r>
              <a:rPr dirty="0" sz="2000" spc="2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previous</a:t>
            </a:r>
            <a:r>
              <a:rPr dirty="0" sz="2000" spc="2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size</a:t>
            </a:r>
            <a:r>
              <a:rPr dirty="0" sz="2000" spc="2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2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then</a:t>
            </a:r>
            <a:r>
              <a:rPr dirty="0" sz="2000" spc="2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split</a:t>
            </a:r>
            <a:r>
              <a:rPr dirty="0" sz="2000" spc="2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into</a:t>
            </a:r>
            <a:r>
              <a:rPr dirty="0" sz="2000" spc="2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two.</a:t>
            </a:r>
            <a:r>
              <a:rPr dirty="0" sz="2000" spc="23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An </a:t>
            </a:r>
            <a:r>
              <a:rPr dirty="0" sz="2000">
                <a:latin typeface="Arial"/>
                <a:cs typeface="Arial"/>
              </a:rPr>
              <a:t>example</a:t>
            </a:r>
            <a:r>
              <a:rPr dirty="0" sz="2000" spc="3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3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</a:t>
            </a:r>
            <a:r>
              <a:rPr dirty="0" sz="2000" spc="3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organism</a:t>
            </a:r>
            <a:r>
              <a:rPr dirty="0" sz="2000" spc="3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3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reproduces</a:t>
            </a:r>
            <a:r>
              <a:rPr dirty="0" sz="2000" spc="4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through</a:t>
            </a:r>
            <a:r>
              <a:rPr dirty="0" sz="2000" spc="3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fission</a:t>
            </a:r>
            <a:r>
              <a:rPr dirty="0" sz="2000" spc="3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3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4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amoeba.</a:t>
            </a:r>
            <a:r>
              <a:rPr dirty="0" sz="2000" spc="38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Amoebas </a:t>
            </a:r>
            <a:r>
              <a:rPr dirty="0" sz="2000">
                <a:latin typeface="Arial"/>
                <a:cs typeface="Arial"/>
              </a:rPr>
              <a:t>have</a:t>
            </a:r>
            <a:r>
              <a:rPr dirty="0" sz="2000" spc="3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bodies</a:t>
            </a:r>
            <a:r>
              <a:rPr dirty="0" sz="2000" spc="3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consisting</a:t>
            </a:r>
            <a:r>
              <a:rPr dirty="0" sz="2000" spc="3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3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3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single</a:t>
            </a:r>
            <a:r>
              <a:rPr dirty="0" sz="2000" spc="3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cell.</a:t>
            </a:r>
            <a:r>
              <a:rPr dirty="0" sz="2000" spc="3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When</a:t>
            </a:r>
            <a:r>
              <a:rPr dirty="0" sz="2000" spc="3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observed</a:t>
            </a:r>
            <a:r>
              <a:rPr dirty="0" sz="2000" spc="3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through</a:t>
            </a:r>
            <a:r>
              <a:rPr dirty="0" sz="2000" spc="3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3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microscope,</a:t>
            </a:r>
            <a:r>
              <a:rPr dirty="0" sz="2000" spc="330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the </a:t>
            </a:r>
            <a:r>
              <a:rPr dirty="0" sz="2000">
                <a:latin typeface="Arial"/>
                <a:cs typeface="Arial"/>
              </a:rPr>
              <a:t>amoeba</a:t>
            </a:r>
            <a:r>
              <a:rPr dirty="0" sz="2000" spc="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looks</a:t>
            </a:r>
            <a:r>
              <a:rPr dirty="0" sz="2000" spc="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like</a:t>
            </a:r>
            <a:r>
              <a:rPr dirty="0" sz="2000" spc="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tiny</a:t>
            </a:r>
            <a:r>
              <a:rPr dirty="0" sz="2000" spc="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splash</a:t>
            </a:r>
            <a:r>
              <a:rPr dirty="0" sz="2000" spc="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colorless</a:t>
            </a:r>
            <a:r>
              <a:rPr dirty="0" sz="2000" spc="1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jelly</a:t>
            </a:r>
            <a:r>
              <a:rPr dirty="0" sz="2000" spc="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with</a:t>
            </a:r>
            <a:r>
              <a:rPr dirty="0" sz="2000" spc="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dark</a:t>
            </a:r>
            <a:r>
              <a:rPr dirty="0" sz="2000" spc="1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speck</a:t>
            </a:r>
            <a:r>
              <a:rPr dirty="0" sz="2000" spc="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inside</a:t>
            </a:r>
            <a:r>
              <a:rPr dirty="0" sz="2000" spc="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it.</a:t>
            </a:r>
            <a:r>
              <a:rPr dirty="0" sz="2000" spc="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Note</a:t>
            </a:r>
            <a:r>
              <a:rPr dirty="0" sz="2000" spc="80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that </a:t>
            </a:r>
            <a:r>
              <a:rPr dirty="0" sz="2000">
                <a:latin typeface="Arial"/>
                <a:cs typeface="Arial"/>
              </a:rPr>
              <a:t>amoebas</a:t>
            </a:r>
            <a:r>
              <a:rPr dirty="0" sz="2000" spc="20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1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considered</a:t>
            </a:r>
            <a:r>
              <a:rPr dirty="0" sz="2000" spc="21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animal-</a:t>
            </a:r>
            <a:r>
              <a:rPr dirty="0" sz="2000">
                <a:latin typeface="Arial"/>
                <a:cs typeface="Arial"/>
              </a:rPr>
              <a:t>like</a:t>
            </a:r>
            <a:r>
              <a:rPr dirty="0" sz="2000" spc="20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organisms,</a:t>
            </a:r>
            <a:r>
              <a:rPr dirty="0" sz="2000" spc="20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but</a:t>
            </a:r>
            <a:r>
              <a:rPr dirty="0" sz="2000" spc="1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2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not</a:t>
            </a:r>
            <a:r>
              <a:rPr dirty="0" sz="2000" spc="1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actual</a:t>
            </a:r>
            <a:r>
              <a:rPr dirty="0" sz="2000" spc="1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</a:t>
            </a:r>
            <a:r>
              <a:rPr dirty="0" sz="2000" spc="210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due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single-celled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bodies.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2304004" y="4628524"/>
            <a:ext cx="7632065" cy="1348105"/>
            <a:chOff x="2304004" y="4628524"/>
            <a:chExt cx="7632065" cy="1348105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25283" y="4743263"/>
              <a:ext cx="6989438" cy="1186487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2322004" y="4646523"/>
              <a:ext cx="7596505" cy="1311910"/>
            </a:xfrm>
            <a:custGeom>
              <a:avLst/>
              <a:gdLst/>
              <a:ahLst/>
              <a:cxnLst/>
              <a:rect l="l" t="t" r="r" b="b"/>
              <a:pathLst>
                <a:path w="7596505" h="1311910">
                  <a:moveTo>
                    <a:pt x="0" y="0"/>
                  </a:moveTo>
                  <a:lnTo>
                    <a:pt x="7595997" y="0"/>
                  </a:lnTo>
                  <a:lnTo>
                    <a:pt x="7595997" y="1311478"/>
                  </a:lnTo>
                  <a:lnTo>
                    <a:pt x="0" y="1311478"/>
                  </a:lnTo>
                  <a:lnTo>
                    <a:pt x="0" y="0"/>
                  </a:lnTo>
                  <a:close/>
                </a:path>
              </a:pathLst>
            </a:custGeom>
            <a:ln w="359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4765">
              <a:lnSpc>
                <a:spcPct val="100000"/>
              </a:lnSpc>
              <a:spcBef>
                <a:spcPts val="100"/>
              </a:spcBef>
            </a:pPr>
            <a:r>
              <a:rPr dirty="0"/>
              <a:t>Asexual</a:t>
            </a:r>
            <a:r>
              <a:rPr dirty="0" spc="-5"/>
              <a:t> </a:t>
            </a:r>
            <a:r>
              <a:rPr dirty="0" spc="-10"/>
              <a:t>Reproduction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97661" y="1123810"/>
            <a:ext cx="10462260" cy="24022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>
                <a:latin typeface="Arial Black"/>
                <a:cs typeface="Arial Black"/>
              </a:rPr>
              <a:t>Budding</a:t>
            </a:r>
            <a:endParaRPr sz="2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950">
              <a:latin typeface="Arial Black"/>
              <a:cs typeface="Arial Black"/>
            </a:endParaRPr>
          </a:p>
          <a:p>
            <a:pPr algn="just" marL="12700" marR="6985" indent="449580">
              <a:lnSpc>
                <a:spcPct val="113300"/>
              </a:lnSpc>
            </a:pPr>
            <a:r>
              <a:rPr dirty="0" sz="2000">
                <a:latin typeface="Arial"/>
                <a:cs typeface="Arial"/>
              </a:rPr>
              <a:t>This</a:t>
            </a:r>
            <a:r>
              <a:rPr dirty="0" sz="2000" spc="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type</a:t>
            </a:r>
            <a:r>
              <a:rPr dirty="0" sz="2000" spc="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60">
                <a:latin typeface="Arial"/>
                <a:cs typeface="Arial"/>
              </a:rPr>
              <a:t> </a:t>
            </a:r>
            <a:r>
              <a:rPr dirty="0" sz="2000">
                <a:latin typeface="Arial Black"/>
                <a:cs typeface="Arial Black"/>
              </a:rPr>
              <a:t>asexual</a:t>
            </a:r>
            <a:r>
              <a:rPr dirty="0" sz="2000" spc="7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reproduction</a:t>
            </a:r>
            <a:r>
              <a:rPr dirty="0" sz="2000" spc="-45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where</a:t>
            </a:r>
            <a:r>
              <a:rPr dirty="0" sz="2000" spc="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new</a:t>
            </a:r>
            <a:r>
              <a:rPr dirty="0" sz="2000" spc="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offspring</a:t>
            </a:r>
            <a:r>
              <a:rPr dirty="0" sz="2000" spc="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grows</a:t>
            </a:r>
            <a:r>
              <a:rPr dirty="0" sz="2000" spc="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out</a:t>
            </a:r>
            <a:r>
              <a:rPr dirty="0" sz="2000" spc="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65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body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1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parent.</a:t>
            </a:r>
            <a:r>
              <a:rPr dirty="0" sz="2000" spc="1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Here,</a:t>
            </a:r>
            <a:r>
              <a:rPr dirty="0" sz="2000" spc="1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offspring</a:t>
            </a:r>
            <a:r>
              <a:rPr dirty="0" sz="2000" spc="1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starts</a:t>
            </a:r>
            <a:r>
              <a:rPr dirty="0" sz="2000" spc="1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growing</a:t>
            </a:r>
            <a:r>
              <a:rPr dirty="0" sz="2000" spc="1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</a:t>
            </a:r>
            <a:r>
              <a:rPr dirty="0" sz="2000" spc="1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1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small</a:t>
            </a:r>
            <a:r>
              <a:rPr dirty="0" sz="2000" spc="1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body</a:t>
            </a:r>
            <a:r>
              <a:rPr dirty="0" sz="2000" spc="1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</a:t>
            </a:r>
            <a:r>
              <a:rPr dirty="0" sz="2000" spc="1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one</a:t>
            </a:r>
            <a:r>
              <a:rPr dirty="0" sz="2000" spc="1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side</a:t>
            </a:r>
            <a:r>
              <a:rPr dirty="0" sz="2000" spc="1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1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8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parent </a:t>
            </a:r>
            <a:r>
              <a:rPr dirty="0" sz="2000">
                <a:latin typeface="Arial"/>
                <a:cs typeface="Arial"/>
              </a:rPr>
              <a:t>organism.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young organism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continues to grow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size while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still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attached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 the </a:t>
            </a:r>
            <a:r>
              <a:rPr dirty="0" sz="2000" spc="-10">
                <a:latin typeface="Arial"/>
                <a:cs typeface="Arial"/>
              </a:rPr>
              <a:t>parent.</a:t>
            </a:r>
            <a:endParaRPr sz="2000">
              <a:latin typeface="Arial"/>
              <a:cs typeface="Arial"/>
            </a:endParaRPr>
          </a:p>
          <a:p>
            <a:pPr algn="just" marL="12700" marR="5080">
              <a:lnSpc>
                <a:spcPts val="268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2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remains</a:t>
            </a:r>
            <a:r>
              <a:rPr dirty="0" sz="2000" spc="2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attached</a:t>
            </a:r>
            <a:r>
              <a:rPr dirty="0" sz="2000" spc="2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until</a:t>
            </a:r>
            <a:r>
              <a:rPr dirty="0" sz="2000" spc="229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2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matures.</a:t>
            </a:r>
            <a:r>
              <a:rPr dirty="0" sz="2000" spc="2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After</a:t>
            </a:r>
            <a:r>
              <a:rPr dirty="0" sz="2000" spc="2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maturation,</a:t>
            </a:r>
            <a:r>
              <a:rPr dirty="0" sz="2000" spc="2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270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detaches</a:t>
            </a:r>
            <a:r>
              <a:rPr dirty="0" sz="2000" spc="245" i="1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itself</a:t>
            </a:r>
            <a:r>
              <a:rPr dirty="0" sz="2000" spc="2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2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its</a:t>
            </a:r>
            <a:r>
              <a:rPr dirty="0" sz="2000" spc="2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parent</a:t>
            </a:r>
            <a:r>
              <a:rPr dirty="0" sz="2000" spc="229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and </a:t>
            </a:r>
            <a:r>
              <a:rPr dirty="0" sz="2000">
                <a:latin typeface="Arial"/>
                <a:cs typeface="Arial"/>
              </a:rPr>
              <a:t>lives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 an independent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organism.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This form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reproduction is common among</a:t>
            </a:r>
            <a:r>
              <a:rPr dirty="0" sz="2000" spc="35">
                <a:latin typeface="Arial"/>
                <a:cs typeface="Arial"/>
              </a:rPr>
              <a:t> </a:t>
            </a:r>
            <a:r>
              <a:rPr dirty="0" sz="2000" spc="-10" i="1">
                <a:latin typeface="Arial"/>
                <a:cs typeface="Arial"/>
              </a:rPr>
              <a:t>hydras</a:t>
            </a:r>
            <a:r>
              <a:rPr dirty="0" sz="2000" spc="-1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864002" y="3743994"/>
            <a:ext cx="6732270" cy="2082800"/>
            <a:chOff x="864002" y="3743994"/>
            <a:chExt cx="6732270" cy="208280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99998" y="4077501"/>
              <a:ext cx="6430339" cy="1687911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882002" y="3761994"/>
              <a:ext cx="6696075" cy="2046605"/>
            </a:xfrm>
            <a:custGeom>
              <a:avLst/>
              <a:gdLst/>
              <a:ahLst/>
              <a:cxnLst/>
              <a:rect l="l" t="t" r="r" b="b"/>
              <a:pathLst>
                <a:path w="6696075" h="2046604">
                  <a:moveTo>
                    <a:pt x="0" y="0"/>
                  </a:moveTo>
                  <a:lnTo>
                    <a:pt x="6695998" y="0"/>
                  </a:lnTo>
                  <a:lnTo>
                    <a:pt x="6695998" y="2046604"/>
                  </a:lnTo>
                  <a:lnTo>
                    <a:pt x="0" y="2046604"/>
                  </a:lnTo>
                  <a:lnTo>
                    <a:pt x="0" y="0"/>
                  </a:lnTo>
                  <a:close/>
                </a:path>
              </a:pathLst>
            </a:custGeom>
            <a:ln w="359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7820545" y="4333654"/>
            <a:ext cx="3686175" cy="726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900"/>
              </a:lnSpc>
              <a:spcBef>
                <a:spcPts val="100"/>
              </a:spcBef>
            </a:pPr>
            <a:r>
              <a:rPr dirty="0" sz="2000">
                <a:latin typeface="Arial Black"/>
                <a:cs typeface="Arial Black"/>
              </a:rPr>
              <a:t>Hydra</a:t>
            </a:r>
            <a:r>
              <a:rPr dirty="0" sz="2000" spc="-130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is a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freshwater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organism </a:t>
            </a:r>
            <a:r>
              <a:rPr dirty="0" sz="2000">
                <a:latin typeface="Arial"/>
                <a:cs typeface="Arial"/>
              </a:rPr>
              <a:t>related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10">
                <a:latin typeface="Arial"/>
                <a:cs typeface="Arial"/>
              </a:rPr>
              <a:t> jellyfish.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4765">
              <a:lnSpc>
                <a:spcPct val="100000"/>
              </a:lnSpc>
              <a:spcBef>
                <a:spcPts val="100"/>
              </a:spcBef>
            </a:pPr>
            <a:r>
              <a:rPr dirty="0"/>
              <a:t>Asexual</a:t>
            </a:r>
            <a:r>
              <a:rPr dirty="0" spc="-5"/>
              <a:t> </a:t>
            </a:r>
            <a:r>
              <a:rPr dirty="0" spc="-10"/>
              <a:t>Reproduction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97661" y="1093299"/>
            <a:ext cx="10247630" cy="106743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2000" spc="-10">
                <a:latin typeface="Arial Black"/>
                <a:cs typeface="Arial Black"/>
              </a:rPr>
              <a:t>Fragmentation</a:t>
            </a:r>
            <a:endParaRPr sz="2000">
              <a:latin typeface="Arial Black"/>
              <a:cs typeface="Arial Black"/>
            </a:endParaRPr>
          </a:p>
          <a:p>
            <a:pPr marL="462280">
              <a:lnSpc>
                <a:spcPct val="100000"/>
              </a:lnSpc>
              <a:spcBef>
                <a:spcPts val="360"/>
              </a:spcBef>
            </a:pP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fragmentation,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parent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breaks into pieces,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each piece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forms a new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individual.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2000">
                <a:latin typeface="Arial"/>
                <a:cs typeface="Arial"/>
              </a:rPr>
              <a:t>Planarians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 an example of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 animal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reproduces through </a:t>
            </a:r>
            <a:r>
              <a:rPr dirty="0" sz="2000" spc="-10">
                <a:latin typeface="Arial"/>
                <a:cs typeface="Arial"/>
              </a:rPr>
              <a:t>fragmentation.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2304004" y="2825276"/>
            <a:ext cx="7658100" cy="1711325"/>
            <a:chOff x="2304004" y="2825276"/>
            <a:chExt cx="7658100" cy="1711325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40000" y="2950098"/>
              <a:ext cx="7585557" cy="1516093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2322004" y="2843276"/>
              <a:ext cx="7621905" cy="1675130"/>
            </a:xfrm>
            <a:custGeom>
              <a:avLst/>
              <a:gdLst/>
              <a:ahLst/>
              <a:cxnLst/>
              <a:rect l="l" t="t" r="r" b="b"/>
              <a:pathLst>
                <a:path w="7621905" h="1675129">
                  <a:moveTo>
                    <a:pt x="0" y="0"/>
                  </a:moveTo>
                  <a:lnTo>
                    <a:pt x="7621549" y="0"/>
                  </a:lnTo>
                  <a:lnTo>
                    <a:pt x="7621549" y="1674723"/>
                  </a:lnTo>
                  <a:lnTo>
                    <a:pt x="0" y="1674723"/>
                  </a:lnTo>
                  <a:lnTo>
                    <a:pt x="0" y="0"/>
                  </a:lnTo>
                  <a:close/>
                </a:path>
              </a:pathLst>
            </a:custGeom>
            <a:ln w="359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966495" y="5053299"/>
            <a:ext cx="10402570" cy="727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dirty="0" sz="2000">
                <a:latin typeface="Arial Black"/>
                <a:cs typeface="Arial Black"/>
              </a:rPr>
              <a:t>Planarias</a:t>
            </a:r>
            <a:r>
              <a:rPr dirty="0" sz="2000" spc="-114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small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aquatic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flatworms.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freshwater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 that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move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 </a:t>
            </a:r>
            <a:r>
              <a:rPr dirty="0" sz="2000" spc="-10">
                <a:latin typeface="Arial"/>
                <a:cs typeface="Arial"/>
              </a:rPr>
              <a:t>smooth </a:t>
            </a:r>
            <a:r>
              <a:rPr dirty="0" sz="2000">
                <a:latin typeface="Arial"/>
                <a:cs typeface="Arial"/>
              </a:rPr>
              <a:t>wave-like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manner.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 are free living and can live in fresh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water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very damp </a:t>
            </a:r>
            <a:r>
              <a:rPr dirty="0" sz="2000" spc="-10">
                <a:latin typeface="Arial"/>
                <a:cs typeface="Arial"/>
              </a:rPr>
              <a:t>soil.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4765">
              <a:lnSpc>
                <a:spcPct val="100000"/>
              </a:lnSpc>
              <a:spcBef>
                <a:spcPts val="100"/>
              </a:spcBef>
            </a:pPr>
            <a:r>
              <a:rPr dirty="0"/>
              <a:t>Asexual</a:t>
            </a:r>
            <a:r>
              <a:rPr dirty="0" spc="-5"/>
              <a:t> </a:t>
            </a:r>
            <a:r>
              <a:rPr dirty="0" spc="-10"/>
              <a:t>Reproduction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16736" y="1093299"/>
            <a:ext cx="10486390" cy="140652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2000" spc="-10">
                <a:latin typeface="Arial Black"/>
                <a:cs typeface="Arial Black"/>
              </a:rPr>
              <a:t>Regeneration</a:t>
            </a:r>
            <a:endParaRPr sz="2000">
              <a:latin typeface="Arial Black"/>
              <a:cs typeface="Arial Black"/>
            </a:endParaRPr>
          </a:p>
          <a:p>
            <a:pPr marL="461645">
              <a:lnSpc>
                <a:spcPct val="100000"/>
              </a:lnSpc>
              <a:spcBef>
                <a:spcPts val="360"/>
              </a:spcBef>
            </a:pP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regeneration,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animal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loses a body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part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can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grow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replacement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part.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11300"/>
              </a:lnSpc>
              <a:spcBef>
                <a:spcPts val="10"/>
              </a:spcBef>
            </a:pPr>
            <a:r>
              <a:rPr dirty="0" sz="2000">
                <a:latin typeface="Arial"/>
                <a:cs typeface="Arial"/>
              </a:rPr>
              <a:t>If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lost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body part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enough parts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parent,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will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grow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into a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whole new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organism. </a:t>
            </a:r>
            <a:r>
              <a:rPr dirty="0" sz="2000">
                <a:latin typeface="Arial"/>
                <a:cs typeface="Arial"/>
              </a:rPr>
              <a:t>An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example of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 animal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reproduces through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regeneration is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 sea</a:t>
            </a:r>
            <a:r>
              <a:rPr dirty="0" sz="2000" spc="-10">
                <a:latin typeface="Arial"/>
                <a:cs typeface="Arial"/>
              </a:rPr>
              <a:t> star.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765435" y="2904841"/>
            <a:ext cx="8710930" cy="2171700"/>
            <a:chOff x="1765435" y="2904841"/>
            <a:chExt cx="8710930" cy="217170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25740" y="3048130"/>
              <a:ext cx="8327825" cy="1991508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1783435" y="2922841"/>
              <a:ext cx="8674735" cy="2135505"/>
            </a:xfrm>
            <a:custGeom>
              <a:avLst/>
              <a:gdLst/>
              <a:ahLst/>
              <a:cxnLst/>
              <a:rect l="l" t="t" r="r" b="b"/>
              <a:pathLst>
                <a:path w="8674735" h="2135504">
                  <a:moveTo>
                    <a:pt x="0" y="0"/>
                  </a:moveTo>
                  <a:lnTo>
                    <a:pt x="8674569" y="0"/>
                  </a:lnTo>
                  <a:lnTo>
                    <a:pt x="8674569" y="2135162"/>
                  </a:lnTo>
                  <a:lnTo>
                    <a:pt x="0" y="2135162"/>
                  </a:lnTo>
                  <a:lnTo>
                    <a:pt x="0" y="0"/>
                  </a:lnTo>
                  <a:close/>
                </a:path>
              </a:pathLst>
            </a:custGeom>
            <a:ln w="359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4765">
              <a:lnSpc>
                <a:spcPct val="100000"/>
              </a:lnSpc>
              <a:spcBef>
                <a:spcPts val="100"/>
              </a:spcBef>
            </a:pPr>
            <a:r>
              <a:rPr dirty="0"/>
              <a:t>Asexual</a:t>
            </a:r>
            <a:r>
              <a:rPr dirty="0" spc="-5"/>
              <a:t> </a:t>
            </a:r>
            <a:r>
              <a:rPr dirty="0" spc="-10"/>
              <a:t>Reproduction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56424" y="1093299"/>
            <a:ext cx="9234170" cy="106743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2000" spc="-10">
                <a:latin typeface="Arial Black"/>
                <a:cs typeface="Arial Black"/>
              </a:rPr>
              <a:t>Parthenogenesis</a:t>
            </a:r>
            <a:endParaRPr sz="2000">
              <a:latin typeface="Arial Black"/>
              <a:cs typeface="Arial Black"/>
            </a:endParaRPr>
          </a:p>
          <a:p>
            <a:pPr marL="12700" marR="5080">
              <a:lnSpc>
                <a:spcPct val="111600"/>
              </a:lnSpc>
              <a:spcBef>
                <a:spcPts val="80"/>
              </a:spcBef>
            </a:pPr>
            <a:r>
              <a:rPr dirty="0" sz="2000">
                <a:latin typeface="Arial"/>
                <a:cs typeface="Arial"/>
              </a:rPr>
              <a:t>This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 kind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asexual reproduction where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egg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develops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without </a:t>
            </a:r>
            <a:r>
              <a:rPr dirty="0" sz="2000" spc="-10">
                <a:latin typeface="Arial"/>
                <a:cs typeface="Arial"/>
              </a:rPr>
              <a:t>fertilization. </a:t>
            </a:r>
            <a:r>
              <a:rPr dirty="0" sz="2000">
                <a:latin typeface="Arial"/>
                <a:cs typeface="Arial"/>
              </a:rPr>
              <a:t>This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process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occurs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bees,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wasps,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ants, aphids,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many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other </a:t>
            </a:r>
            <a:r>
              <a:rPr dirty="0" sz="2000" spc="-10">
                <a:latin typeface="Arial"/>
                <a:cs typeface="Arial"/>
              </a:rPr>
              <a:t>insects.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3204003" y="2467085"/>
            <a:ext cx="5804535" cy="1889760"/>
            <a:chOff x="3204003" y="2467085"/>
            <a:chExt cx="5804535" cy="188976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360670" y="2623841"/>
              <a:ext cx="5430236" cy="1695797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3222002" y="2485085"/>
              <a:ext cx="5768340" cy="1853564"/>
            </a:xfrm>
            <a:custGeom>
              <a:avLst/>
              <a:gdLst/>
              <a:ahLst/>
              <a:cxnLst/>
              <a:rect l="l" t="t" r="r" b="b"/>
              <a:pathLst>
                <a:path w="5768340" h="1853564">
                  <a:moveTo>
                    <a:pt x="0" y="0"/>
                  </a:moveTo>
                  <a:lnTo>
                    <a:pt x="5767920" y="7200"/>
                  </a:lnTo>
                  <a:lnTo>
                    <a:pt x="5767920" y="1853272"/>
                  </a:lnTo>
                  <a:lnTo>
                    <a:pt x="0" y="1846072"/>
                  </a:lnTo>
                  <a:lnTo>
                    <a:pt x="0" y="0"/>
                  </a:lnTo>
                  <a:close/>
                </a:path>
              </a:pathLst>
            </a:custGeom>
            <a:ln w="359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4765">
              <a:lnSpc>
                <a:spcPct val="100000"/>
              </a:lnSpc>
              <a:spcBef>
                <a:spcPts val="100"/>
              </a:spcBef>
            </a:pPr>
            <a:r>
              <a:rPr dirty="0"/>
              <a:t>Asexual</a:t>
            </a:r>
            <a:r>
              <a:rPr dirty="0" spc="-5"/>
              <a:t> </a:t>
            </a:r>
            <a:r>
              <a:rPr dirty="0" spc="-10"/>
              <a:t>Reproduction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97661" y="1274021"/>
            <a:ext cx="10950575" cy="240792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fertilized eggs 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bees,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wasps,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ants will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develop into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females.</a:t>
            </a:r>
            <a:endParaRPr sz="2000">
              <a:latin typeface="Arial"/>
              <a:cs typeface="Arial"/>
            </a:endParaRPr>
          </a:p>
          <a:p>
            <a:pPr marL="12700" marR="64769">
              <a:lnSpc>
                <a:spcPts val="2680"/>
              </a:lnSpc>
              <a:spcBef>
                <a:spcPts val="135"/>
              </a:spcBef>
            </a:pP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female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reproduces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using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parthenogenesis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does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not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need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 partner.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Her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develop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into </a:t>
            </a:r>
            <a:r>
              <a:rPr dirty="0" sz="2000">
                <a:latin typeface="Arial"/>
                <a:cs typeface="Arial"/>
              </a:rPr>
              <a:t>identical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copies.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unfertilized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eggs,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however,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result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 male </a:t>
            </a:r>
            <a:r>
              <a:rPr dirty="0" sz="2000" spc="-10">
                <a:latin typeface="Arial"/>
                <a:cs typeface="Arial"/>
              </a:rPr>
              <a:t>offspring.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200">
              <a:latin typeface="Arial"/>
              <a:cs typeface="Arial"/>
            </a:endParaRPr>
          </a:p>
          <a:p>
            <a:pPr marL="12700" marR="5080">
              <a:lnSpc>
                <a:spcPct val="111700"/>
              </a:lnSpc>
              <a:tabLst>
                <a:tab pos="2065020" algn="l"/>
              </a:tabLst>
            </a:pPr>
            <a:r>
              <a:rPr dirty="0" sz="2000" spc="-10" i="1">
                <a:latin typeface="Arial"/>
                <a:cs typeface="Arial"/>
              </a:rPr>
              <a:t>Parthenogenesis</a:t>
            </a:r>
            <a:r>
              <a:rPr dirty="0" sz="2000" i="1">
                <a:latin typeface="Arial"/>
                <a:cs typeface="Arial"/>
              </a:rPr>
              <a:t>	</a:t>
            </a:r>
            <a:r>
              <a:rPr dirty="0" sz="2000">
                <a:latin typeface="Arial"/>
                <a:cs typeface="Arial"/>
              </a:rPr>
              <a:t>has also been observed in a few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vertebrates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 with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backbones. </a:t>
            </a:r>
            <a:r>
              <a:rPr dirty="0" sz="2000" spc="-20">
                <a:latin typeface="Arial"/>
                <a:cs typeface="Arial"/>
              </a:rPr>
              <a:t>When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females are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isolated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males,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 like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hammerhead sharks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Komodo</a:t>
            </a:r>
            <a:r>
              <a:rPr dirty="0" sz="2000" spc="-10">
                <a:latin typeface="Arial"/>
                <a:cs typeface="Arial"/>
              </a:rPr>
              <a:t> dragons </a:t>
            </a:r>
            <a:r>
              <a:rPr dirty="0" sz="2000">
                <a:latin typeface="Arial"/>
                <a:cs typeface="Arial"/>
              </a:rPr>
              <a:t>reproduce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via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parthenogenesis.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6803995" y="3924004"/>
            <a:ext cx="2592070" cy="1957705"/>
            <a:chOff x="6803995" y="3924004"/>
            <a:chExt cx="2592070" cy="1957705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40003" y="3959631"/>
              <a:ext cx="2471223" cy="1885683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6821995" y="3942003"/>
              <a:ext cx="2556510" cy="1922145"/>
            </a:xfrm>
            <a:custGeom>
              <a:avLst/>
              <a:gdLst/>
              <a:ahLst/>
              <a:cxnLst/>
              <a:rect l="l" t="t" r="r" b="b"/>
              <a:pathLst>
                <a:path w="2556509" h="1922145">
                  <a:moveTo>
                    <a:pt x="0" y="0"/>
                  </a:moveTo>
                  <a:lnTo>
                    <a:pt x="2556002" y="0"/>
                  </a:lnTo>
                  <a:lnTo>
                    <a:pt x="2556002" y="1921675"/>
                  </a:lnTo>
                  <a:lnTo>
                    <a:pt x="0" y="1921675"/>
                  </a:lnTo>
                  <a:lnTo>
                    <a:pt x="0" y="0"/>
                  </a:lnTo>
                  <a:close/>
                </a:path>
              </a:pathLst>
            </a:custGeom>
            <a:ln w="359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 descr=""/>
          <p:cNvGrpSpPr/>
          <p:nvPr/>
        </p:nvGrpSpPr>
        <p:grpSpPr>
          <a:xfrm>
            <a:off x="2304004" y="3924004"/>
            <a:ext cx="2804160" cy="1956435"/>
            <a:chOff x="2304004" y="3924004"/>
            <a:chExt cx="2804160" cy="1956435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29198" y="3959644"/>
              <a:ext cx="2642483" cy="1884235"/>
            </a:xfrm>
            <a:prstGeom prst="rect">
              <a:avLst/>
            </a:prstGeom>
          </p:spPr>
        </p:pic>
        <p:sp>
          <p:nvSpPr>
            <p:cNvPr id="9" name="object 9" descr=""/>
            <p:cNvSpPr/>
            <p:nvPr/>
          </p:nvSpPr>
          <p:spPr>
            <a:xfrm>
              <a:off x="2322004" y="3942003"/>
              <a:ext cx="2767965" cy="1920239"/>
            </a:xfrm>
            <a:custGeom>
              <a:avLst/>
              <a:gdLst/>
              <a:ahLst/>
              <a:cxnLst/>
              <a:rect l="l" t="t" r="r" b="b"/>
              <a:pathLst>
                <a:path w="2767965" h="1920239">
                  <a:moveTo>
                    <a:pt x="0" y="0"/>
                  </a:moveTo>
                  <a:lnTo>
                    <a:pt x="2767672" y="0"/>
                  </a:lnTo>
                  <a:lnTo>
                    <a:pt x="2767672" y="1920239"/>
                  </a:lnTo>
                  <a:lnTo>
                    <a:pt x="0" y="1920239"/>
                  </a:lnTo>
                  <a:lnTo>
                    <a:pt x="0" y="0"/>
                  </a:lnTo>
                  <a:close/>
                </a:path>
              </a:pathLst>
            </a:custGeom>
            <a:ln w="359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4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4765">
              <a:lnSpc>
                <a:spcPct val="100000"/>
              </a:lnSpc>
              <a:spcBef>
                <a:spcPts val="100"/>
              </a:spcBef>
            </a:pPr>
            <a:r>
              <a:rPr dirty="0"/>
              <a:t>Asexual</a:t>
            </a:r>
            <a:r>
              <a:rPr dirty="0" spc="-5"/>
              <a:t> </a:t>
            </a:r>
            <a:r>
              <a:rPr dirty="0" spc="-10"/>
              <a:t>Reproduction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97661" y="1045039"/>
            <a:ext cx="10521315" cy="7042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95"/>
              </a:spcBef>
            </a:pPr>
            <a:r>
              <a:rPr dirty="0" sz="2000">
                <a:latin typeface="Arial"/>
                <a:cs typeface="Arial"/>
              </a:rPr>
              <a:t>Asexual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reproduction in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 has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advantages and disadvantages,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identified in the</a:t>
            </a:r>
            <a:r>
              <a:rPr dirty="0" sz="2000" spc="-10">
                <a:latin typeface="Arial"/>
                <a:cs typeface="Arial"/>
              </a:rPr>
              <a:t> table below.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047686" y="2078723"/>
          <a:ext cx="10369550" cy="36061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18785"/>
                <a:gridCol w="4772660"/>
              </a:tblGrid>
              <a:tr h="5099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2000" spc="-10">
                          <a:latin typeface="Arial Black"/>
                          <a:cs typeface="Arial Black"/>
                        </a:rPr>
                        <a:t>Advantages</a:t>
                      </a:r>
                      <a:endParaRPr sz="2000">
                        <a:latin typeface="Arial Black"/>
                        <a:cs typeface="Arial Black"/>
                      </a:endParaRPr>
                    </a:p>
                  </a:txBody>
                  <a:tcPr marL="0" marR="0" marB="0" marT="730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5509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2000" spc="-10">
                          <a:latin typeface="Arial Black"/>
                          <a:cs typeface="Arial Black"/>
                        </a:rPr>
                        <a:t>Disadvantages</a:t>
                      </a:r>
                      <a:endParaRPr sz="2000">
                        <a:latin typeface="Arial Black"/>
                        <a:cs typeface="Arial Black"/>
                      </a:endParaRPr>
                    </a:p>
                  </a:txBody>
                  <a:tcPr marL="0" marR="0" marB="0" marT="730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74065">
                <a:tc>
                  <a:txBody>
                    <a:bodyPr/>
                    <a:lstStyle/>
                    <a:p>
                      <a:pPr marL="89535" marR="1195070">
                        <a:lnSpc>
                          <a:spcPct val="111600"/>
                        </a:lnSpc>
                        <a:spcBef>
                          <a:spcPts val="229"/>
                        </a:spcBef>
                      </a:pPr>
                      <a:r>
                        <a:rPr dirty="0" sz="2000">
                          <a:latin typeface="Arial"/>
                          <a:cs typeface="Arial"/>
                        </a:rPr>
                        <a:t>All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good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traits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2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organism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25">
                          <a:latin typeface="Arial"/>
                          <a:cs typeface="Arial"/>
                        </a:rPr>
                        <a:t>are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transferred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offspring.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29209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 marR="533400">
                        <a:lnSpc>
                          <a:spcPct val="111600"/>
                        </a:lnSpc>
                        <a:spcBef>
                          <a:spcPts val="229"/>
                        </a:spcBef>
                      </a:pPr>
                      <a:r>
                        <a:rPr dirty="0" sz="2000">
                          <a:latin typeface="Arial"/>
                          <a:cs typeface="Arial"/>
                        </a:rPr>
                        <a:t>All</a:t>
                      </a:r>
                      <a:r>
                        <a:rPr dirty="0" sz="2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negative traits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will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also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pass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on </a:t>
                      </a:r>
                      <a:r>
                        <a:rPr dirty="0" sz="2000" spc="-25">
                          <a:latin typeface="Arial"/>
                          <a:cs typeface="Arial"/>
                        </a:rPr>
                        <a:t>to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2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offspring.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29209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74065">
                <a:tc>
                  <a:txBody>
                    <a:bodyPr/>
                    <a:lstStyle/>
                    <a:p>
                      <a:pPr marL="89535" marR="441959">
                        <a:lnSpc>
                          <a:spcPct val="111100"/>
                        </a:lnSpc>
                        <a:spcBef>
                          <a:spcPts val="245"/>
                        </a:spcBef>
                      </a:pPr>
                      <a:r>
                        <a:rPr dirty="0" sz="200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offspring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are exact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copies of</a:t>
                      </a:r>
                      <a:r>
                        <a:rPr dirty="0" sz="2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200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parent,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keeping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lineage of</a:t>
                      </a:r>
                      <a:r>
                        <a:rPr dirty="0" sz="2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the organisms</a:t>
                      </a:r>
                      <a:r>
                        <a:rPr dirty="0" sz="200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intact.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311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5064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2000">
                          <a:latin typeface="Arial"/>
                          <a:cs typeface="Arial"/>
                        </a:rPr>
                        <a:t>Every animal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looks the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same.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64769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74065">
                <a:tc>
                  <a:txBody>
                    <a:bodyPr/>
                    <a:lstStyle/>
                    <a:p>
                      <a:pPr marL="89535" marR="1158875">
                        <a:lnSpc>
                          <a:spcPct val="111600"/>
                        </a:lnSpc>
                        <a:spcBef>
                          <a:spcPts val="225"/>
                        </a:spcBef>
                      </a:pPr>
                      <a:r>
                        <a:rPr dirty="0" sz="200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process</a:t>
                      </a:r>
                      <a:r>
                        <a:rPr dirty="0" sz="200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requires</a:t>
                      </a:r>
                      <a:r>
                        <a:rPr dirty="0" sz="200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less</a:t>
                      </a:r>
                      <a:r>
                        <a:rPr dirty="0" sz="200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energy</a:t>
                      </a:r>
                      <a:r>
                        <a:rPr dirty="0" sz="200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25">
                          <a:latin typeface="Arial"/>
                          <a:cs typeface="Arial"/>
                        </a:rPr>
                        <a:t>and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less 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effort.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285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 marR="444500">
                        <a:lnSpc>
                          <a:spcPct val="111600"/>
                        </a:lnSpc>
                        <a:spcBef>
                          <a:spcPts val="225"/>
                        </a:spcBef>
                      </a:pPr>
                      <a:r>
                        <a:rPr dirty="0" sz="200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organisms cannot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adapt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easily</a:t>
                      </a:r>
                      <a:r>
                        <a:rPr dirty="0" sz="200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25">
                          <a:latin typeface="Arial"/>
                          <a:cs typeface="Arial"/>
                        </a:rPr>
                        <a:t>to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changing</a:t>
                      </a:r>
                      <a:r>
                        <a:rPr dirty="0" sz="200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environments.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285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74065">
                <a:tc>
                  <a:txBody>
                    <a:bodyPr/>
                    <a:lstStyle/>
                    <a:p>
                      <a:pPr marL="89535" marR="1334770">
                        <a:lnSpc>
                          <a:spcPct val="111600"/>
                        </a:lnSpc>
                        <a:spcBef>
                          <a:spcPts val="225"/>
                        </a:spcBef>
                      </a:pPr>
                      <a:r>
                        <a:rPr dirty="0" sz="2000">
                          <a:latin typeface="Arial"/>
                          <a:cs typeface="Arial"/>
                        </a:rPr>
                        <a:t>Only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one parent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animal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is needed</a:t>
                      </a:r>
                      <a:r>
                        <a:rPr dirty="0" sz="200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25">
                          <a:latin typeface="Arial"/>
                          <a:cs typeface="Arial"/>
                        </a:rPr>
                        <a:t>to 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reproduce.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285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 marR="602615">
                        <a:lnSpc>
                          <a:spcPct val="111600"/>
                        </a:lnSpc>
                        <a:spcBef>
                          <a:spcPts val="225"/>
                        </a:spcBef>
                      </a:pPr>
                      <a:r>
                        <a:rPr dirty="0" sz="2000">
                          <a:latin typeface="Arial"/>
                          <a:cs typeface="Arial"/>
                        </a:rPr>
                        <a:t>There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is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huge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competition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20">
                          <a:latin typeface="Arial"/>
                          <a:cs typeface="Arial"/>
                        </a:rPr>
                        <a:t>food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and space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latin typeface="Arial"/>
                          <a:cs typeface="Arial"/>
                        </a:rPr>
                        <a:t>among the</a:t>
                      </a:r>
                      <a:r>
                        <a:rPr dirty="0" sz="200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organisms.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285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Microsoft Office User</dc:creator>
  <dc:title>PowerPoint Presentation</dc:title>
  <dcterms:created xsi:type="dcterms:W3CDTF">2023-07-11T07:11:19Z</dcterms:created>
  <dcterms:modified xsi:type="dcterms:W3CDTF">2023-07-11T07:11:19Z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2023-03-09T00:00:00Z</vt:filetime>
  </property>
  <property fmtid="{D5CDD505-2E9C-101B-9397-08002B2CF9AE}" pid="3" name="Creator">
    <vt:lpwstr>Impress</vt:lpwstr>
  </property>
  <property fmtid="{D5CDD505-2E9C-101B-9397-08002B2CF9AE}" pid="4" name="Producer">
    <vt:lpwstr>LibreOffice 7.2</vt:lpwstr>
  </property>
  <property fmtid="{D5CDD505-2E9C-101B-9397-08002B2CF9AE}" pid="5" name="LastSaved">
    <vt:filetime>2023-03-09T00:00:00Z</vt:filetime>
  </property>
</Properties>
</file>