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presProps.xml" ContentType="application/vnd.openxmlformats-officedocument.presentationml.presProps+xml"/>
  <Override PartName="/ppt/slideLayouts/slideLayout1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14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3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16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2000" cy="6858000"/>
  <p:notesSz cx="7772400" cy="10058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/>
          <p:cNvSpPr/>
          <p:nvPr/>
        </p:nvSpPr>
        <p:spPr>
          <a:xfrm>
            <a:off x="0" y="0"/>
            <a:ext cx="12165120" cy="6831000"/>
          </a:xfrm>
          <a:prstGeom prst="rect">
            <a:avLst/>
          </a:prstGeom>
          <a:solidFill>
            <a:srgbClr val="ffffff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" name="Picture 4" descr=""/>
          <p:cNvPicPr/>
          <p:nvPr/>
        </p:nvPicPr>
        <p:blipFill>
          <a:blip r:embed="rId3"/>
          <a:stretch/>
        </p:blipFill>
        <p:spPr>
          <a:xfrm>
            <a:off x="333000" y="1801080"/>
            <a:ext cx="2772000" cy="2772000"/>
          </a:xfrm>
          <a:prstGeom prst="rect">
            <a:avLst/>
          </a:prstGeom>
          <a:ln w="0">
            <a:noFill/>
          </a:ln>
        </p:spPr>
      </p:pic>
      <p:sp>
        <p:nvSpPr>
          <p:cNvPr id="2" name="Rectangle 5"/>
          <p:cNvSpPr/>
          <p:nvPr/>
        </p:nvSpPr>
        <p:spPr>
          <a:xfrm>
            <a:off x="3487320" y="1475280"/>
            <a:ext cx="8677440" cy="3835440"/>
          </a:xfrm>
          <a:prstGeom prst="rect">
            <a:avLst/>
          </a:prstGeom>
          <a:solidFill>
            <a:srgbClr val="9c0000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Rectangle 8"/>
          <p:cNvSpPr/>
          <p:nvPr/>
        </p:nvSpPr>
        <p:spPr>
          <a:xfrm>
            <a:off x="3487320" y="5337720"/>
            <a:ext cx="8677440" cy="357120"/>
          </a:xfrm>
          <a:prstGeom prst="rect">
            <a:avLst/>
          </a:prstGeom>
          <a:gradFill rotWithShape="0">
            <a:gsLst>
              <a:gs pos="0">
                <a:srgbClr val="c00000"/>
              </a:gs>
              <a:gs pos="100000">
                <a:srgbClr val="e9bf0e">
                  <a:alpha val="83137"/>
                </a:srgbClr>
              </a:gs>
            </a:gsLst>
            <a:lin ang="0"/>
          </a:gra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en-PH" sz="4400" spc="-1" strike="noStrike">
                <a:latin typeface="Arial"/>
              </a:rPr>
              <a:t>Click to edit the title text format</a:t>
            </a:r>
            <a:endParaRPr b="0" lang="en-PH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3200" spc="-1" strike="noStrike">
                <a:latin typeface="Arial"/>
              </a:rPr>
              <a:t>Click to edit the outline text format</a:t>
            </a:r>
            <a:endParaRPr b="0" lang="en-PH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800" spc="-1" strike="noStrike">
                <a:latin typeface="Arial"/>
              </a:rPr>
              <a:t>Second Outline Level</a:t>
            </a:r>
            <a:endParaRPr b="0" lang="en-PH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400" spc="-1" strike="noStrike">
                <a:latin typeface="Arial"/>
              </a:rPr>
              <a:t>Third Outline Level</a:t>
            </a:r>
            <a:endParaRPr b="0" lang="en-PH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000" spc="-1" strike="noStrike">
                <a:latin typeface="Arial"/>
              </a:rPr>
              <a:t>Fourth Outline Level</a:t>
            </a:r>
            <a:endParaRPr b="0" lang="en-PH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Fifth Outline Level</a:t>
            </a:r>
            <a:endParaRPr b="0" lang="en-PH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Sixth Outline Level</a:t>
            </a:r>
            <a:endParaRPr b="0" lang="en-PH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Seventh Outline Level</a:t>
            </a:r>
            <a:endParaRPr b="0" lang="en-PH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18" descr=""/>
          <p:cNvPicPr/>
          <p:nvPr/>
        </p:nvPicPr>
        <p:blipFill>
          <a:blip r:embed="rId2"/>
          <a:stretch/>
        </p:blipFill>
        <p:spPr>
          <a:xfrm>
            <a:off x="0" y="6242760"/>
            <a:ext cx="12165120" cy="608040"/>
          </a:xfrm>
          <a:prstGeom prst="rect">
            <a:avLst/>
          </a:prstGeom>
          <a:ln w="0">
            <a:noFill/>
          </a:ln>
        </p:spPr>
      </p:pic>
      <p:sp>
        <p:nvSpPr>
          <p:cNvPr id="43" name="Rectangle 7"/>
          <p:cNvSpPr/>
          <p:nvPr/>
        </p:nvSpPr>
        <p:spPr>
          <a:xfrm>
            <a:off x="10868760" y="0"/>
            <a:ext cx="943560" cy="943560"/>
          </a:xfrm>
          <a:prstGeom prst="rect">
            <a:avLst/>
          </a:prstGeom>
          <a:solidFill>
            <a:srgbClr val="9c0000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4" name="Picture 10" descr=""/>
          <p:cNvPicPr/>
          <p:nvPr/>
        </p:nvPicPr>
        <p:blipFill>
          <a:blip r:embed="rId3"/>
          <a:stretch/>
        </p:blipFill>
        <p:spPr>
          <a:xfrm>
            <a:off x="10857240" y="-64440"/>
            <a:ext cx="1007640" cy="1007640"/>
          </a:xfrm>
          <a:prstGeom prst="rect">
            <a:avLst/>
          </a:prstGeom>
          <a:ln w="0">
            <a:noFill/>
          </a:ln>
        </p:spPr>
      </p:pic>
      <p:sp>
        <p:nvSpPr>
          <p:cNvPr id="45" name="TextBox 9"/>
          <p:cNvSpPr/>
          <p:nvPr/>
        </p:nvSpPr>
        <p:spPr>
          <a:xfrm>
            <a:off x="185400" y="6362280"/>
            <a:ext cx="46648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ffffff"/>
                </a:solidFill>
                <a:latin typeface="Montserrat Medium"/>
                <a:ea typeface="DejaVu Sans"/>
              </a:rPr>
              <a:t>Rex Curriculum Resource </a:t>
            </a:r>
            <a:endParaRPr b="0" lang="en-PH" sz="1800" spc="-1" strike="noStrike">
              <a:latin typeface="Arial"/>
            </a:endParaRPr>
          </a:p>
        </p:txBody>
      </p:sp>
      <p:sp>
        <p:nvSpPr>
          <p:cNvPr id="46" name="TextBox 11"/>
          <p:cNvSpPr/>
          <p:nvPr/>
        </p:nvSpPr>
        <p:spPr>
          <a:xfrm>
            <a:off x="9452520" y="6352200"/>
            <a:ext cx="259632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ffffff"/>
                </a:solidFill>
                <a:latin typeface="Montserrat Medium"/>
                <a:ea typeface="DejaVu Sans"/>
              </a:rPr>
              <a:t>WWW.REX.COM.PH</a:t>
            </a:r>
            <a:endParaRPr b="0" lang="en-PH" sz="1800" spc="-1" strike="noStrike">
              <a:latin typeface="Arial"/>
            </a:endParaRPr>
          </a:p>
        </p:txBody>
      </p:sp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en-PH" sz="4400" spc="-1" strike="noStrike">
                <a:latin typeface="Arial"/>
              </a:rPr>
              <a:t>Click to edit the title text format</a:t>
            </a:r>
            <a:endParaRPr b="0" lang="en-PH" sz="4400" spc="-1" strike="noStrike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3200" spc="-1" strike="noStrike">
                <a:latin typeface="Arial"/>
              </a:rPr>
              <a:t>Click to edit the outline text format</a:t>
            </a:r>
            <a:endParaRPr b="0" lang="en-PH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800" spc="-1" strike="noStrike">
                <a:latin typeface="Arial"/>
              </a:rPr>
              <a:t>Second Outline Level</a:t>
            </a:r>
            <a:endParaRPr b="0" lang="en-PH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400" spc="-1" strike="noStrike">
                <a:latin typeface="Arial"/>
              </a:rPr>
              <a:t>Third Outline Level</a:t>
            </a:r>
            <a:endParaRPr b="0" lang="en-PH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000" spc="-1" strike="noStrike">
                <a:latin typeface="Arial"/>
              </a:rPr>
              <a:t>Fourth Outline Level</a:t>
            </a:r>
            <a:endParaRPr b="0" lang="en-PH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Fifth Outline Level</a:t>
            </a:r>
            <a:endParaRPr b="0" lang="en-PH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Sixth Outline Level</a:t>
            </a:r>
            <a:endParaRPr b="0" lang="en-PH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Seventh Outline Level</a:t>
            </a:r>
            <a:endParaRPr b="0" lang="en-PH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New REX Education Mission Logo V.png" descr="New REX Education Mission Logo V.png"/>
          <p:cNvPicPr/>
          <p:nvPr/>
        </p:nvPicPr>
        <p:blipFill>
          <a:blip r:embed="rId2"/>
          <a:stretch/>
        </p:blipFill>
        <p:spPr>
          <a:xfrm>
            <a:off x="2755800" y="1508760"/>
            <a:ext cx="6589440" cy="3357720"/>
          </a:xfrm>
          <a:prstGeom prst="rect">
            <a:avLst/>
          </a:prstGeom>
          <a:ln w="12600">
            <a:noFill/>
          </a:ln>
        </p:spPr>
      </p:pic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en-PH" sz="4400" spc="-1" strike="noStrike">
                <a:latin typeface="Arial"/>
              </a:rPr>
              <a:t>Click to edit the title text format</a:t>
            </a:r>
            <a:endParaRPr b="0" lang="en-PH" sz="4400" spc="-1" strike="noStrike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3200" spc="-1" strike="noStrike">
                <a:latin typeface="Arial"/>
              </a:rPr>
              <a:t>Click to edit the outline text format</a:t>
            </a:r>
            <a:endParaRPr b="0" lang="en-PH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800" spc="-1" strike="noStrike">
                <a:latin typeface="Arial"/>
              </a:rPr>
              <a:t>Second Outline Level</a:t>
            </a:r>
            <a:endParaRPr b="0" lang="en-PH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400" spc="-1" strike="noStrike">
                <a:latin typeface="Arial"/>
              </a:rPr>
              <a:t>Third Outline Level</a:t>
            </a:r>
            <a:endParaRPr b="0" lang="en-PH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000" spc="-1" strike="noStrike">
                <a:latin typeface="Arial"/>
              </a:rPr>
              <a:t>Fourth Outline Level</a:t>
            </a:r>
            <a:endParaRPr b="0" lang="en-PH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Fifth Outline Level</a:t>
            </a:r>
            <a:endParaRPr b="0" lang="en-PH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Sixth Outline Level</a:t>
            </a:r>
            <a:endParaRPr b="0" lang="en-PH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Seventh Outline Level</a:t>
            </a:r>
            <a:endParaRPr b="0" lang="en-PH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Box 7"/>
          <p:cNvSpPr/>
          <p:nvPr/>
        </p:nvSpPr>
        <p:spPr>
          <a:xfrm>
            <a:off x="3600000" y="2835360"/>
            <a:ext cx="8453520" cy="2284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en-US" sz="3600" spc="-1" strike="noStrike">
                <a:solidFill>
                  <a:srgbClr val="ffffff"/>
                </a:solidFill>
                <a:latin typeface="Lato"/>
                <a:ea typeface="Arial;Arial"/>
              </a:rPr>
              <a:t>Nick Vujicic, Bumisita sa Maynila Pagbasa- Sanaysay 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en-US" sz="3600" spc="-1" strike="noStrike">
                <a:solidFill>
                  <a:srgbClr val="ffffff"/>
                </a:solidFill>
                <a:latin typeface="Lato"/>
                <a:ea typeface="Arial;Arial"/>
              </a:rPr>
              <a:t>(Wika: Paggamit ng Pang-abay sa Pagbuo ng Wika)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" descr=""/>
          <p:cNvPicPr/>
          <p:nvPr/>
        </p:nvPicPr>
        <p:blipFill>
          <a:blip r:embed="rId1"/>
          <a:stretch/>
        </p:blipFill>
        <p:spPr>
          <a:xfrm>
            <a:off x="1260000" y="96840"/>
            <a:ext cx="4145760" cy="5842440"/>
          </a:xfrm>
          <a:prstGeom prst="rect">
            <a:avLst/>
          </a:prstGeom>
          <a:ln w="0">
            <a:noFill/>
          </a:ln>
        </p:spPr>
      </p:pic>
      <p:sp>
        <p:nvSpPr>
          <p:cNvPr id="126" name=""/>
          <p:cNvSpPr/>
          <p:nvPr/>
        </p:nvSpPr>
        <p:spPr>
          <a:xfrm rot="11400">
            <a:off x="5019480" y="2522880"/>
            <a:ext cx="6322680" cy="1246680"/>
          </a:xfrm>
          <a:prstGeom prst="rect">
            <a:avLst/>
          </a:prstGeom>
          <a:solidFill>
            <a:srgbClr val="fce4ec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1" lang="en-PH" sz="3200" spc="-1" strike="noStrike">
                <a:solidFill>
                  <a:srgbClr val="000000"/>
                </a:solidFill>
                <a:latin typeface="Lato"/>
                <a:ea typeface="DejaVu Sans"/>
              </a:rPr>
              <a:t>Nick Vujicic, Bumisita sa Maynila</a:t>
            </a:r>
            <a:endParaRPr b="0" lang="en-PH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"/>
          <p:cNvSpPr/>
          <p:nvPr/>
        </p:nvSpPr>
        <p:spPr>
          <a:xfrm rot="11400">
            <a:off x="1055160" y="1277280"/>
            <a:ext cx="10454040" cy="4644360"/>
          </a:xfrm>
          <a:prstGeom prst="rect">
            <a:avLst/>
          </a:prstGeom>
          <a:solidFill>
            <a:srgbClr val="fffde7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Bumisita sa Maynila si Nick Vujicic (ang bigkas ay Voo-yee-cheech), isang Australyanong misyonero, upang bigyan ng inspirasyon ang mga kabataang Pilipino. Si Nick ay naging tanyag sa buong mundo dahil </a:t>
            </a:r>
            <a:r>
              <a:rPr b="0" lang="en-PH" sz="28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walang sawa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 siyang nagbibigay ng pagasa at motibasyon sa kabila ng kawalan niya ng parehong kamay at mga binti at paa dahil sa sakit na T</a:t>
            </a:r>
            <a:r>
              <a:rPr b="0" i="1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etra-Amelia Syndrome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 simula pa lamang nang isilang siya.</a:t>
            </a:r>
            <a:endParaRPr b="0" lang="en-PH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"/>
          <p:cNvSpPr/>
          <p:nvPr/>
        </p:nvSpPr>
        <p:spPr>
          <a:xfrm rot="11400">
            <a:off x="1055160" y="1277280"/>
            <a:ext cx="10454040" cy="4644360"/>
          </a:xfrm>
          <a:prstGeom prst="rect">
            <a:avLst/>
          </a:prstGeom>
          <a:solidFill>
            <a:srgbClr val="fffde7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Hirap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 gumalaw si Nick dahil sa kapansanan ngunit </a:t>
            </a:r>
            <a:r>
              <a:rPr b="0" lang="en-PH" sz="28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matiyaga 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siyang umiikot sa iba’t ibang bahagi ng mundo upang </a:t>
            </a:r>
            <a:r>
              <a:rPr b="0" lang="en-PH" sz="28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masayang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 ibahagi ang mga aral mula sa kaniyang mga karanasan.</a:t>
            </a:r>
            <a:endParaRPr b="0" lang="en-PH" sz="2800" spc="-1" strike="noStrike">
              <a:latin typeface="Lato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Dahil sa kakaibang sakit na dumapo sa kaniya, aminado si Nick na hindi niya </a:t>
            </a:r>
            <a:r>
              <a:rPr b="0" lang="en-PH" sz="28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maluwag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 na tinanggap ang kapalaran ngunit kalaunan ay napangibabawan niya ang kapansanan at takot.</a:t>
            </a:r>
            <a:endParaRPr b="0" lang="en-PH" sz="2800" spc="-1" strike="noStrike">
              <a:latin typeface="Lato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"/>
          <p:cNvSpPr/>
          <p:nvPr/>
        </p:nvSpPr>
        <p:spPr>
          <a:xfrm rot="11400">
            <a:off x="1055160" y="1277280"/>
            <a:ext cx="10454040" cy="4644360"/>
          </a:xfrm>
          <a:prstGeom prst="rect">
            <a:avLst/>
          </a:prstGeom>
          <a:solidFill>
            <a:srgbClr val="fffde7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“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Naniniwala ako na ang pinakamalaking kapansanan ay takot—takot sa mga tao, takot sa hinaharap… ngunit ayaw kong takot ang maging kahulugan ng buhay ko,” </a:t>
            </a:r>
            <a:r>
              <a:rPr b="0" lang="en-PH" sz="28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madamdaming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 pagbabahagi ni Nick. Si Nick ay isa na ngayong </a:t>
            </a:r>
            <a:r>
              <a:rPr b="0" i="1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Certified Accountant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 at kasalukuyang CEO ng </a:t>
            </a:r>
            <a:r>
              <a:rPr b="0" i="1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Life Without Limbs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—isang organisasyon na umiikot sa buong mundo upang magbigay ng inspirasyon at pag-asa sa mga kabataan.</a:t>
            </a:r>
            <a:endParaRPr b="0" lang="en-PH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"/>
          <p:cNvSpPr/>
          <p:nvPr/>
        </p:nvSpPr>
        <p:spPr>
          <a:xfrm rot="11400">
            <a:off x="1055160" y="1277280"/>
            <a:ext cx="10454040" cy="4644360"/>
          </a:xfrm>
          <a:prstGeom prst="rect">
            <a:avLst/>
          </a:prstGeom>
          <a:solidFill>
            <a:srgbClr val="fffde7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Patunay lamang ito na hindi naging hadlang kay Nick ang kapansanan upang tumigil sa buhay at kamtin ang kanyang mga pangarap.</a:t>
            </a:r>
            <a:endParaRPr b="0" lang="en-PH" sz="2800" spc="-1" strike="noStrike">
              <a:latin typeface="Lato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Inamin ni Nick na minsan na siyang nagalit sa Diyos dahil sa kaniyang kapansanan. “Walang anumang dahilan ang medisina kung bakit ako walang kamay at paa. Bakit ako?” </a:t>
            </a:r>
            <a:endParaRPr b="0" lang="en-PH" sz="2800" spc="-1" strike="noStrike">
              <a:latin typeface="Lato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"/>
          <p:cNvSpPr/>
          <p:nvPr/>
        </p:nvSpPr>
        <p:spPr>
          <a:xfrm rot="11400">
            <a:off x="1055160" y="1277280"/>
            <a:ext cx="10454040" cy="4644360"/>
          </a:xfrm>
          <a:prstGeom prst="rect">
            <a:avLst/>
          </a:prstGeom>
          <a:solidFill>
            <a:srgbClr val="fffde7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Ito ang </a:t>
            </a:r>
            <a:r>
              <a:rPr b="0" lang="en-PH" sz="28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madalas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 na tanong ni Nick. Sa isang bahagi ng buhay niya ay sinubukan niya na ring magpakamatay. Kalaunan ay nakita niya ang halaga ng buhay at nagkaroon siya ng pag-asa.</a:t>
            </a:r>
            <a:endParaRPr b="0" lang="en-PH" sz="2800" spc="-1" strike="noStrike">
              <a:latin typeface="Lato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“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Nakakatakot kung hindi mo alam ang mangyayari sa hinaharap. Ngunit nagsikap akong mabuhay sa pamamagitan ng alam ko at hindi natakot sa mga bagay na hindi ko nauunawaan.</a:t>
            </a:r>
            <a:endParaRPr b="0" lang="en-PH" sz="2800" spc="-1" strike="noStrike">
              <a:latin typeface="Lato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"/>
          <p:cNvSpPr/>
          <p:nvPr/>
        </p:nvSpPr>
        <p:spPr>
          <a:xfrm rot="11400">
            <a:off x="901080" y="2537280"/>
            <a:ext cx="10454040" cy="2142720"/>
          </a:xfrm>
          <a:prstGeom prst="rect">
            <a:avLst/>
          </a:prstGeom>
          <a:solidFill>
            <a:srgbClr val="fffde7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2800" spc="-1" strike="noStrike">
                <a:solidFill>
                  <a:srgbClr val="000000"/>
                </a:solidFill>
                <a:latin typeface="Lato"/>
                <a:ea typeface="DejaVu Sans"/>
              </a:rPr>
              <a:t>Nagpasalamat ako sa mga bagay na mayroon ako sa halip na magalit dahil sa mga bagay na wala sa akin.” Ito ang pahayag ni Nick.</a:t>
            </a:r>
            <a:endParaRPr b="0" lang="en-PH" sz="2800" spc="-1" strike="noStrike">
              <a:latin typeface="Lato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"/>
          <p:cNvSpPr/>
          <p:nvPr/>
        </p:nvSpPr>
        <p:spPr>
          <a:xfrm rot="11400">
            <a:off x="862920" y="1114560"/>
            <a:ext cx="10454040" cy="4969440"/>
          </a:xfrm>
          <a:prstGeom prst="rect">
            <a:avLst/>
          </a:prstGeom>
          <a:solidFill>
            <a:srgbClr val="fffde7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highlight>
                  <a:srgbClr val="ffebee"/>
                </a:highlight>
                <a:latin typeface="Lato"/>
                <a:ea typeface="DejaVu Sans"/>
              </a:rPr>
              <a:t>Sagutin ang sumusunod na mga tanong tungkol sa binasang sanaysay.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1. Tungkol saan ang sanaysay na nabasa?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2. Ano ang kondisyon ni Nick Vujicic?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3. Ano-ano ang ginawa niya dala ng kalungkutan sa kaniyang kondisyon?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"/>
          <p:cNvSpPr/>
          <p:nvPr/>
        </p:nvSpPr>
        <p:spPr>
          <a:xfrm rot="11400">
            <a:off x="903960" y="1998000"/>
            <a:ext cx="10454040" cy="2484720"/>
          </a:xfrm>
          <a:prstGeom prst="rect">
            <a:avLst/>
          </a:prstGeom>
          <a:solidFill>
            <a:srgbClr val="fffde7"/>
          </a:solidFill>
          <a:ln w="76320">
            <a:solidFill>
              <a:srgbClr val="4e342e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4. Ano ang naabot ni Nick sa kabila ng kapansanan?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5. Nagpatalo ba sa kaniyang kapansanan si Nick? Pangatuwiranan ang iyong sagot.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"/>
          <p:cNvSpPr/>
          <p:nvPr/>
        </p:nvSpPr>
        <p:spPr>
          <a:xfrm rot="11400">
            <a:off x="867240" y="1997280"/>
            <a:ext cx="10454040" cy="2303280"/>
          </a:xfrm>
          <a:prstGeom prst="rect">
            <a:avLst/>
          </a:prstGeom>
          <a:solidFill>
            <a:srgbClr val="e6ee9c"/>
          </a:solidFill>
          <a:ln w="76320">
            <a:solidFill>
              <a:srgbClr val="651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600" spc="-1" strike="noStrike">
                <a:solidFill>
                  <a:srgbClr val="000000"/>
                </a:solidFill>
                <a:latin typeface="Lato"/>
                <a:ea typeface="DejaVu Sans"/>
              </a:rPr>
              <a:t>Paggamit ng wasto ang mga Pang-abay na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600" spc="-1" strike="noStrike">
                <a:solidFill>
                  <a:srgbClr val="000000"/>
                </a:solidFill>
                <a:latin typeface="Lato"/>
                <a:ea typeface="DejaVu Sans"/>
              </a:rPr>
              <a:t>naglalarawan ng kilos o gawi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"/>
          <p:cNvSpPr/>
          <p:nvPr/>
        </p:nvSpPr>
        <p:spPr>
          <a:xfrm rot="11400">
            <a:off x="698040" y="1456560"/>
            <a:ext cx="10641240" cy="4302360"/>
          </a:xfrm>
          <a:prstGeom prst="rect">
            <a:avLst/>
          </a:prstGeom>
          <a:solidFill>
            <a:srgbClr val="ede7f6"/>
          </a:solidFill>
          <a:ln w="76320">
            <a:solidFill>
              <a:srgbClr val="651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Gramatika: Paggamit ng pang-abay sa pagbuo ng talata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Naunawaan mo na sa mga nakaraang aralin na ang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 pang-abay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ay mga 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salitang panuring o naglalarawan sa isang pandiwa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. Ginagamit ang pang-abay sa pangungusap upang ilarawan kung paanong isinagawa ang aksiyon o kilos ng pandiwa.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"/>
          <p:cNvSpPr/>
          <p:nvPr/>
        </p:nvSpPr>
        <p:spPr>
          <a:xfrm rot="11400">
            <a:off x="698040" y="1456560"/>
            <a:ext cx="10641240" cy="4302360"/>
          </a:xfrm>
          <a:prstGeom prst="rect">
            <a:avLst/>
          </a:prstGeom>
          <a:solidFill>
            <a:srgbClr val="ede7f6"/>
          </a:solidFill>
          <a:ln w="76320">
            <a:solidFill>
              <a:srgbClr val="651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Halimbawa: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Taimtim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na nanalangin si Nick.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Ang salitang 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taimtim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ay naglarawan kung paano isinagawa ni Nick ang pananalangin o pagdarasal.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"/>
          <p:cNvSpPr/>
          <p:nvPr/>
        </p:nvSpPr>
        <p:spPr>
          <a:xfrm rot="11400">
            <a:off x="733680" y="1312560"/>
            <a:ext cx="10641240" cy="4481280"/>
          </a:xfrm>
          <a:prstGeom prst="rect">
            <a:avLst/>
          </a:prstGeom>
          <a:solidFill>
            <a:srgbClr val="ede7f6"/>
          </a:solidFill>
          <a:ln w="76320">
            <a:solidFill>
              <a:srgbClr val="651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Narito pa ang ibang halimbawa ng pangungusap na gumamit ng pang-abay mula sa binasang teksto.</a:t>
            </a:r>
            <a:endParaRPr b="0" lang="en-PH" sz="2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1. Si Nick ay naging tanyag sa buong mundo dahil 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walang sawa 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siyang nagbibigay ng pag-asa at motibasyon sa ibang tao.</a:t>
            </a:r>
            <a:endParaRPr b="0" lang="en-PH" sz="2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2. 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Hirap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 gumalaw si Nick dahil sa kaniyang kapansanan.</a:t>
            </a:r>
            <a:endParaRPr b="0" lang="en-PH" sz="2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3. Ngunit 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matiyaga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 siyang umiikot sa iba’t ibang bahagi ng mundo upang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 masayang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 ibahagi ang mga aral mula sa kaniyang mga karanasan.</a:t>
            </a:r>
            <a:endParaRPr b="0" lang="en-PH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"/>
          <p:cNvSpPr/>
          <p:nvPr/>
        </p:nvSpPr>
        <p:spPr>
          <a:xfrm rot="11400">
            <a:off x="733680" y="1312560"/>
            <a:ext cx="10641240" cy="4481280"/>
          </a:xfrm>
          <a:prstGeom prst="rect">
            <a:avLst/>
          </a:prstGeom>
          <a:solidFill>
            <a:srgbClr val="ede7f6"/>
          </a:solidFill>
          <a:ln w="76320">
            <a:solidFill>
              <a:srgbClr val="651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Narito pa ang ibang halimbawang pangungusap na gumamit ng pang-abay.</a:t>
            </a:r>
            <a:endParaRPr b="0" lang="en-PH" sz="2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1. Nag-aral nang 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mabuti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 si Jill para sa pagsusulit.</a:t>
            </a:r>
            <a:endParaRPr b="0" lang="en-PH" sz="2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2. Lumakad 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nang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 mabilis si Albert dahil mahuhuli na sa klase.</a:t>
            </a:r>
            <a:endParaRPr b="0" lang="en-PH" sz="2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3. 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Maganang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 kumain ng pansit si Grace.</a:t>
            </a:r>
            <a:endParaRPr b="0" lang="en-PH" sz="2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4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. Pagalit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 na umalis si Aldrin pagkatapos marinig ang balita.</a:t>
            </a:r>
            <a:endParaRPr b="0" lang="en-PH" sz="2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5. </a:t>
            </a:r>
            <a:r>
              <a:rPr b="0" lang="en-PH" sz="2600" spc="-1" strike="noStrike">
                <a:solidFill>
                  <a:srgbClr val="000000"/>
                </a:solidFill>
                <a:highlight>
                  <a:srgbClr val="ffeb3b"/>
                </a:highlight>
                <a:latin typeface="Lato"/>
                <a:ea typeface="DejaVu Sans"/>
              </a:rPr>
              <a:t>Masayang</a:t>
            </a: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 ibinalita ni Ronald ang pagkapanalo sa paligsahan.</a:t>
            </a:r>
            <a:endParaRPr b="0" lang="en-PH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3065</TotalTime>
  <Application>LibreOffice/7.2.5.2$MacOSX_X86_64 LibreOffice_project/499f9727c189e6ef3471021d6132d4c694f357e5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2023-02-18T00:00:59Z</dcterms:created>
  <dc:creator>Microsoft Office User</dc:creator>
  <dc:description/>
  <dc:language>en-PH</dc:language>
  <cp:lastModifiedBy/>
  <dcterms:modified xsi:type="dcterms:W3CDTF">2023-09-06T10:47:44Z</dcterms:modified>
  <cp:revision>314</cp:revision>
  <dc:subject/>
  <dc:title>PowerPoint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Custom</vt:lpwstr>
  </property>
  <property fmtid="{D5CDD505-2E9C-101B-9397-08002B2CF9AE}" pid="3" name="Slides">
    <vt:r8>6</vt:r8>
  </property>
</Properties>
</file>