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3.xml.rels" ContentType="application/vnd.openxmlformats-package.relationships+xml"/>
  <Override PartName="/ppt/slideMasters/_rels/slideMaster1.xml.rels" ContentType="application/vnd.openxmlformats-package.relationships+xml"/>
  <Override PartName="/ppt/slideMasters/_rels/slideMaster2.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_rels/presentation.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media/image10.png" ContentType="image/png"/>
  <Override PartName="/ppt/media/image11.png" ContentType="image/png"/>
  <Override PartName="/ppt/media/image6.png" ContentType="image/png"/>
  <Override PartName="/ppt/media/image7.png" ContentType="image/png"/>
  <Override PartName="/ppt/media/image8.png" ContentType="image/png"/>
  <Override PartName="/ppt/media/image9.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34.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24.xml.rels" ContentType="application/vnd.openxmlformats-package.relationships+xml"/>
  <Override PartName="/ppt/slideLayouts/_rels/slideLayout16.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28.xml.rels" ContentType="application/vnd.openxmlformats-package.relationships+xml"/>
  <Override PartName="/ppt/slideLayouts/_rels/slideLayout36.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35.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25.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26.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27.xml" ContentType="application/vnd.openxmlformats-officedocument.presentationml.slideLayout+xml"/>
  <Override PartName="/ppt/slideLayouts/slideLayout33.xml" ContentType="application/vnd.openxmlformats-officedocument.presentationml.slideLayout+xml"/>
  <Override PartName="/ppt/slideLayouts/slideLayout28.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s/_rels/slide13.xml.rels" ContentType="application/vnd.openxmlformats-package.relationships+xml"/>
  <Override PartName="/ppt/slides/_rels/slide12.xml.rels" ContentType="application/vnd.openxmlformats-package.relationships+xml"/>
  <Override PartName="/ppt/slides/_rels/slide8.xml.rels" ContentType="application/vnd.openxmlformats-package.relationships+xml"/>
  <Override PartName="/ppt/slides/_rels/slide1.xml.rels" ContentType="application/vnd.openxmlformats-package.relationships+xml"/>
  <Override PartName="/ppt/slides/_rels/slide9.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5.xml.rels" ContentType="application/vnd.openxmlformats-package.relationships+xml"/>
  <Override PartName="/ppt/slides/_rels/slide4.xml.rels" ContentType="application/vnd.openxmlformats-package.relationships+xml"/>
  <Override PartName="/ppt/slides/_rels/slide11.xml.rels" ContentType="application/vnd.openxmlformats-package.relationships+xml"/>
  <Override PartName="/ppt/slides/_rels/slide10.xml.rels" ContentType="application/vnd.openxmlformats-package.relationships+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3.xml" ContentType="application/vnd.openxmlformats-officedocument.presentationml.slide+xml"/>
  <Override PartName="/ppt/slides/slide12.xml" ContentType="application/vnd.openxmlformats-officedocument.presentationml.slide+xml"/>
  <Override PartName="/ppt/slides/slide4.xml" ContentType="application/vnd.openxmlformats-officedocument.presentationml.slide+xml"/>
  <Override PartName="/ppt/slides/slide13.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8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9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78440" cy="6844320"/>
          </a:xfrm>
          <a:prstGeom prst="rect">
            <a:avLst/>
          </a:prstGeom>
          <a:solidFill>
            <a:srgbClr val="ffffff"/>
          </a:solidFill>
          <a:ln w="25560">
            <a:noFill/>
          </a:ln>
        </p:spPr>
        <p:style>
          <a:lnRef idx="0"/>
          <a:fillRef idx="0"/>
          <a:effectRef idx="0"/>
          <a:fontRef idx="minor"/>
        </p:style>
      </p:sp>
      <p:pic>
        <p:nvPicPr>
          <p:cNvPr id="1" name="Picture 4" descr=""/>
          <p:cNvPicPr/>
          <p:nvPr/>
        </p:nvPicPr>
        <p:blipFill>
          <a:blip r:embed="rId3"/>
          <a:stretch/>
        </p:blipFill>
        <p:spPr>
          <a:xfrm>
            <a:off x="333000" y="1801080"/>
            <a:ext cx="2785320" cy="2785320"/>
          </a:xfrm>
          <a:prstGeom prst="rect">
            <a:avLst/>
          </a:prstGeom>
          <a:ln w="0">
            <a:noFill/>
          </a:ln>
        </p:spPr>
      </p:pic>
      <p:sp>
        <p:nvSpPr>
          <p:cNvPr id="2" name="Rectangle 5"/>
          <p:cNvSpPr/>
          <p:nvPr/>
        </p:nvSpPr>
        <p:spPr>
          <a:xfrm>
            <a:off x="3487320" y="1475280"/>
            <a:ext cx="8690760" cy="3848760"/>
          </a:xfrm>
          <a:prstGeom prst="rect">
            <a:avLst/>
          </a:prstGeom>
          <a:solidFill>
            <a:srgbClr val="9c0000"/>
          </a:solidFill>
          <a:ln w="25560">
            <a:noFill/>
          </a:ln>
        </p:spPr>
        <p:style>
          <a:lnRef idx="0"/>
          <a:fillRef idx="0"/>
          <a:effectRef idx="0"/>
          <a:fontRef idx="minor"/>
        </p:style>
      </p:sp>
      <p:sp>
        <p:nvSpPr>
          <p:cNvPr id="3" name="Rectangle 8"/>
          <p:cNvSpPr/>
          <p:nvPr/>
        </p:nvSpPr>
        <p:spPr>
          <a:xfrm>
            <a:off x="3487320" y="5337720"/>
            <a:ext cx="8690760" cy="370440"/>
          </a:xfrm>
          <a:prstGeom prst="rect">
            <a:avLst/>
          </a:prstGeom>
          <a:gradFill rotWithShape="0">
            <a:gsLst>
              <a:gs pos="0">
                <a:srgbClr val="c00000"/>
              </a:gs>
              <a:gs pos="100000">
                <a:srgbClr val="e9bf0e">
                  <a:alpha val="83137"/>
                </a:srgbClr>
              </a:gs>
            </a:gsLst>
            <a:lin ang="0"/>
          </a:gradFill>
          <a:ln w="25560">
            <a:noFill/>
          </a:ln>
        </p:spPr>
        <p:style>
          <a:lnRef idx="0"/>
          <a:fillRef idx="0"/>
          <a:effectRef idx="0"/>
          <a:fontRef idx="minor"/>
        </p:style>
      </p:sp>
      <p:sp>
        <p:nvSpPr>
          <p:cNvPr id="4" name="PlaceHolder 1"/>
          <p:cNvSpPr>
            <a:spLocks noGrp="1"/>
          </p:cNvSpPr>
          <p:nvPr>
            <p:ph type="title"/>
          </p:nvPr>
        </p:nvSpPr>
        <p:spPr>
          <a:xfrm>
            <a:off x="609480" y="273600"/>
            <a:ext cx="10972080" cy="1144440"/>
          </a:xfrm>
          <a:prstGeom prst="rect">
            <a:avLst/>
          </a:prstGeom>
          <a:noFill/>
          <a:ln w="0">
            <a:noFill/>
          </a:ln>
        </p:spPr>
        <p:txBody>
          <a:bodyPr lIns="0" rIns="0" tIns="0" bIns="0" anchor="ctr">
            <a:noAutofit/>
          </a:bodyPr>
          <a:p>
            <a:r>
              <a:rPr b="0" lang="en-PH" sz="1800" spc="-1" strike="noStrike">
                <a:latin typeface="Arial"/>
              </a:rPr>
              <a:t>Click to edit the title text format</a:t>
            </a:r>
            <a:endParaRPr b="0" lang="en-PH" sz="18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78440" cy="621360"/>
          </a:xfrm>
          <a:prstGeom prst="rect">
            <a:avLst/>
          </a:prstGeom>
          <a:ln w="0">
            <a:noFill/>
          </a:ln>
        </p:spPr>
      </p:pic>
      <p:sp>
        <p:nvSpPr>
          <p:cNvPr id="43" name="Rectangle 7"/>
          <p:cNvSpPr/>
          <p:nvPr/>
        </p:nvSpPr>
        <p:spPr>
          <a:xfrm>
            <a:off x="10868760" y="0"/>
            <a:ext cx="956880" cy="956880"/>
          </a:xfrm>
          <a:prstGeom prst="rect">
            <a:avLst/>
          </a:prstGeom>
          <a:solidFill>
            <a:srgbClr val="9c0000"/>
          </a:solidFill>
          <a:ln w="25560">
            <a:noFill/>
          </a:ln>
        </p:spPr>
        <p:style>
          <a:lnRef idx="0"/>
          <a:fillRef idx="0"/>
          <a:effectRef idx="0"/>
          <a:fontRef idx="minor"/>
        </p:style>
      </p:sp>
      <p:pic>
        <p:nvPicPr>
          <p:cNvPr id="44" name="Picture 10" descr=""/>
          <p:cNvPicPr/>
          <p:nvPr/>
        </p:nvPicPr>
        <p:blipFill>
          <a:blip r:embed="rId3"/>
          <a:stretch/>
        </p:blipFill>
        <p:spPr>
          <a:xfrm>
            <a:off x="10857240" y="-64440"/>
            <a:ext cx="1020960" cy="1020960"/>
          </a:xfrm>
          <a:prstGeom prst="rect">
            <a:avLst/>
          </a:prstGeom>
          <a:ln w="0">
            <a:noFill/>
          </a:ln>
        </p:spPr>
      </p:pic>
      <p:sp>
        <p:nvSpPr>
          <p:cNvPr id="45" name="TextBox 9"/>
          <p:cNvSpPr/>
          <p:nvPr/>
        </p:nvSpPr>
        <p:spPr>
          <a:xfrm>
            <a:off x="185400" y="6362280"/>
            <a:ext cx="46782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520" y="6352200"/>
            <a:ext cx="260964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New REX Education Mission Logo V.png" descr="New REX Education Mission Logo V.png"/>
          <p:cNvPicPr/>
          <p:nvPr/>
        </p:nvPicPr>
        <p:blipFill>
          <a:blip r:embed="rId2"/>
          <a:stretch/>
        </p:blipFill>
        <p:spPr>
          <a:xfrm>
            <a:off x="2755800" y="1508760"/>
            <a:ext cx="6602760" cy="3371040"/>
          </a:xfrm>
          <a:prstGeom prst="rect">
            <a:avLst/>
          </a:prstGeom>
          <a:ln w="12600">
            <a:noFill/>
          </a:ln>
        </p:spPr>
      </p:pic>
      <p:sp>
        <p:nvSpPr>
          <p:cNvPr id="8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8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image" Target="../media/image7.png"/><Relationship Id="rId3"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image" Target="../media/image8.png"/><Relationship Id="rId2"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image" Target="../media/image9.png"/><Relationship Id="rId2"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0.xml.rels><?xml version="1.0" encoding="UTF-8"?>
<Relationships xmlns="http://schemas.openxmlformats.org/package/2006/relationships"><Relationship Id="rId1" Type="http://schemas.openxmlformats.org/officeDocument/2006/relationships/image" Target="../media/image10.png"/><Relationship Id="rId2" Type="http://schemas.openxmlformats.org/officeDocument/2006/relationships/image" Target="../media/image11.png"/><Relationship Id="rId3" Type="http://schemas.openxmlformats.org/officeDocument/2006/relationships/slideLayout" Target="../slideLayouts/slideLayout13.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extBox 8"/>
          <p:cNvSpPr/>
          <p:nvPr/>
        </p:nvSpPr>
        <p:spPr>
          <a:xfrm>
            <a:off x="3780000" y="2520000"/>
            <a:ext cx="8099280" cy="1735560"/>
          </a:xfrm>
          <a:prstGeom prst="rect">
            <a:avLst/>
          </a:prstGeom>
          <a:noFill/>
          <a:ln w="0">
            <a:noFill/>
          </a:ln>
        </p:spPr>
        <p:style>
          <a:lnRef idx="0"/>
          <a:fillRef idx="0"/>
          <a:effectRef idx="0"/>
          <a:fontRef idx="minor"/>
        </p:style>
        <p:txBody>
          <a:bodyPr lIns="90000" rIns="90000" tIns="45000" bIns="45000" anchor="t">
            <a:spAutoFit/>
          </a:bodyPr>
          <a:p>
            <a:pPr algn="ctr">
              <a:lnSpc>
                <a:spcPct val="100000"/>
              </a:lnSpc>
              <a:buNone/>
            </a:pPr>
            <a:r>
              <a:rPr b="1" lang="en-US" sz="3600" spc="-1" strike="noStrike">
                <a:solidFill>
                  <a:srgbClr val="ffffff"/>
                </a:solidFill>
                <a:latin typeface="Lato"/>
                <a:ea typeface="PingFang SC"/>
              </a:rPr>
              <a:t>Conservation of the Interaction of Living Things With Their Environment</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5" name=""/>
          <p:cNvSpPr/>
          <p:nvPr/>
        </p:nvSpPr>
        <p:spPr>
          <a:xfrm>
            <a:off x="10260000" y="5746320"/>
            <a:ext cx="176040" cy="341640"/>
          </a:xfrm>
          <a:prstGeom prst="rect">
            <a:avLst/>
          </a:prstGeom>
          <a:noFill/>
          <a:ln w="0">
            <a:noFill/>
          </a:ln>
        </p:spPr>
        <p:style>
          <a:lnRef idx="0"/>
          <a:fillRef idx="0"/>
          <a:effectRef idx="0"/>
          <a:fontRef idx="minor"/>
        </p:style>
      </p:sp>
      <p:sp>
        <p:nvSpPr>
          <p:cNvPr id="126" name=""/>
          <p:cNvSpPr/>
          <p:nvPr/>
        </p:nvSpPr>
        <p:spPr>
          <a:xfrm>
            <a:off x="144000" y="1132920"/>
            <a:ext cx="11903400" cy="70236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An ecosystem is a system where living things interact with their environment. The living things in the ecosystem will get the materials they need from the ecosystem.</a:t>
            </a:r>
            <a:endParaRPr b="0" lang="en-PH" sz="1800" spc="-1" strike="noStrike">
              <a:latin typeface="Arial"/>
            </a:endParaRPr>
          </a:p>
        </p:txBody>
      </p:sp>
      <p:sp>
        <p:nvSpPr>
          <p:cNvPr id="127" name=""/>
          <p:cNvSpPr/>
          <p:nvPr/>
        </p:nvSpPr>
        <p:spPr>
          <a:xfrm>
            <a:off x="587880" y="1835640"/>
            <a:ext cx="7043400" cy="39600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AppleSystemUIFont"/>
              </a:rPr>
              <a:t>All living things need energy and certain materials to live and grow.</a:t>
            </a:r>
            <a:endParaRPr b="0" lang="en-PH" sz="1800" spc="-1" strike="noStrike">
              <a:latin typeface="Arial"/>
            </a:endParaRPr>
          </a:p>
        </p:txBody>
      </p:sp>
      <p:sp>
        <p:nvSpPr>
          <p:cNvPr id="128" name=""/>
          <p:cNvSpPr/>
          <p:nvPr/>
        </p:nvSpPr>
        <p:spPr>
          <a:xfrm>
            <a:off x="0" y="2412000"/>
            <a:ext cx="3959280" cy="539280"/>
          </a:xfrm>
          <a:prstGeom prst="rect">
            <a:avLst/>
          </a:prstGeom>
          <a:gradFill rotWithShape="0">
            <a:gsLst>
              <a:gs pos="0">
                <a:srgbClr val="77bc65"/>
              </a:gs>
              <a:gs pos="100000">
                <a:srgbClr val="77bc65">
                  <a:alpha val="0"/>
                </a:srgbClr>
              </a:gs>
            </a:gsLst>
            <a:lin ang="5400000"/>
          </a:gradFill>
          <a:ln w="29160">
            <a:solidFill>
              <a:srgbClr val="158466"/>
            </a:solidFill>
            <a:round/>
          </a:ln>
        </p:spPr>
        <p:style>
          <a:lnRef idx="0"/>
          <a:fillRef idx="0"/>
          <a:effectRef idx="0"/>
          <a:fontRef idx="minor"/>
        </p:style>
        <p:txBody>
          <a:bodyPr lIns="104400" rIns="104400" tIns="59400" bIns="59400" anchor="ctr">
            <a:noAutofit/>
          </a:bodyPr>
          <a:p>
            <a:pPr algn="ctr">
              <a:lnSpc>
                <a:spcPct val="100000"/>
              </a:lnSpc>
              <a:buNone/>
            </a:pPr>
            <a:r>
              <a:rPr b="1" lang="en-PH" sz="1800" spc="-1" strike="noStrike">
                <a:solidFill>
                  <a:srgbClr val="000000"/>
                </a:solidFill>
                <a:latin typeface="Lato"/>
                <a:ea typeface="AppleSystemUIFont"/>
              </a:rPr>
              <a:t>Where Do Plants Get Energy?</a:t>
            </a:r>
            <a:endParaRPr b="0" lang="en-PH" sz="1800" spc="-1" strike="noStrike">
              <a:latin typeface="Arial"/>
            </a:endParaRPr>
          </a:p>
        </p:txBody>
      </p:sp>
      <p:sp>
        <p:nvSpPr>
          <p:cNvPr id="129" name=""/>
          <p:cNvSpPr/>
          <p:nvPr/>
        </p:nvSpPr>
        <p:spPr>
          <a:xfrm>
            <a:off x="419400" y="3132000"/>
            <a:ext cx="11352960" cy="262764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Plants get energy from the sun. Plants use light energy from the sun to change carbon dioxide and water into simple sugar. Oxygen and extra water are the by-products. They escape through the holes of the leaves.</a:t>
            </a: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Plants combine with minerals from the soil to develop its parts such as leaves, stems, and roots. Plant parts are used as food for humans and animals. Since plants can make food in the form of sugar on their own, they are called producers.</a:t>
            </a: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The plant process of making food is called photosynthesis, which makes plants special and vital among living things.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0" name=""/>
          <p:cNvSpPr/>
          <p:nvPr/>
        </p:nvSpPr>
        <p:spPr>
          <a:xfrm>
            <a:off x="10260000" y="5746320"/>
            <a:ext cx="176040" cy="341640"/>
          </a:xfrm>
          <a:prstGeom prst="rect">
            <a:avLst/>
          </a:prstGeom>
          <a:noFill/>
          <a:ln w="0">
            <a:noFill/>
          </a:ln>
        </p:spPr>
        <p:style>
          <a:lnRef idx="0"/>
          <a:fillRef idx="0"/>
          <a:effectRef idx="0"/>
          <a:fontRef idx="minor"/>
        </p:style>
      </p:sp>
      <p:sp>
        <p:nvSpPr>
          <p:cNvPr id="131" name=""/>
          <p:cNvSpPr/>
          <p:nvPr/>
        </p:nvSpPr>
        <p:spPr>
          <a:xfrm>
            <a:off x="409320" y="2324520"/>
            <a:ext cx="11372760" cy="195876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1" lang="en-PH" sz="1800" spc="-1" strike="noStrike">
                <a:solidFill>
                  <a:srgbClr val="000000"/>
                </a:solidFill>
                <a:latin typeface="Lato"/>
                <a:ea typeface="DejaVu Sans"/>
              </a:rPr>
              <a:t>	</a:t>
            </a:r>
            <a:r>
              <a:rPr b="0" lang="en-PH" sz="1800" spc="-1" strike="noStrike">
                <a:solidFill>
                  <a:srgbClr val="000000"/>
                </a:solidFill>
                <a:latin typeface="Lato"/>
                <a:ea typeface="DejaVu Sans"/>
              </a:rPr>
              <a:t>Animals cannot make their own food. They must eat food from the environment. Since animals eat food from the environment, they are called </a:t>
            </a:r>
            <a:r>
              <a:rPr b="1" lang="en-PH" sz="1800" spc="-1" strike="noStrike">
                <a:solidFill>
                  <a:srgbClr val="000000"/>
                </a:solidFill>
                <a:latin typeface="Lato"/>
                <a:ea typeface="DejaVu Sans"/>
              </a:rPr>
              <a:t>consumers.</a:t>
            </a: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Plants produce the materials that animals depend on such as food as source of their energy. When a cow eats part of a plant, it is consuming the energy from the materials that the plant has stored. Without plants, animals will die.</a:t>
            </a:r>
            <a:endParaRPr b="0" lang="en-PH" sz="1800" spc="-1" strike="noStrike">
              <a:latin typeface="Arial"/>
            </a:endParaRPr>
          </a:p>
        </p:txBody>
      </p:sp>
      <p:sp>
        <p:nvSpPr>
          <p:cNvPr id="132" name=""/>
          <p:cNvSpPr/>
          <p:nvPr/>
        </p:nvSpPr>
        <p:spPr>
          <a:xfrm>
            <a:off x="0" y="1440000"/>
            <a:ext cx="3959280" cy="539280"/>
          </a:xfrm>
          <a:prstGeom prst="rect">
            <a:avLst/>
          </a:prstGeom>
          <a:gradFill rotWithShape="0">
            <a:gsLst>
              <a:gs pos="0">
                <a:srgbClr val="77bc65"/>
              </a:gs>
              <a:gs pos="100000">
                <a:srgbClr val="77bc65">
                  <a:alpha val="0"/>
                </a:srgbClr>
              </a:gs>
            </a:gsLst>
            <a:lin ang="5400000"/>
          </a:gradFill>
          <a:ln w="29160">
            <a:solidFill>
              <a:srgbClr val="158466"/>
            </a:solidFill>
            <a:round/>
          </a:ln>
        </p:spPr>
        <p:style>
          <a:lnRef idx="0"/>
          <a:fillRef idx="0"/>
          <a:effectRef idx="0"/>
          <a:fontRef idx="minor"/>
        </p:style>
        <p:txBody>
          <a:bodyPr lIns="104400" rIns="104400" tIns="59400" bIns="59400" anchor="ctr">
            <a:noAutofit/>
          </a:bodyPr>
          <a:p>
            <a:pPr algn="ctr">
              <a:lnSpc>
                <a:spcPct val="100000"/>
              </a:lnSpc>
              <a:buNone/>
            </a:pPr>
            <a:r>
              <a:rPr b="1" lang="en-PH" sz="1800" spc="-1" strike="noStrike">
                <a:solidFill>
                  <a:srgbClr val="000000"/>
                </a:solidFill>
                <a:latin typeface="Lato"/>
                <a:ea typeface="AppleSystemUIFont"/>
              </a:rPr>
              <a:t>Where Do Animals Get Food?</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3" name=""/>
          <p:cNvSpPr/>
          <p:nvPr/>
        </p:nvSpPr>
        <p:spPr>
          <a:xfrm>
            <a:off x="10260000" y="5746320"/>
            <a:ext cx="176040" cy="341640"/>
          </a:xfrm>
          <a:prstGeom prst="rect">
            <a:avLst/>
          </a:prstGeom>
          <a:noFill/>
          <a:ln w="0">
            <a:noFill/>
          </a:ln>
        </p:spPr>
        <p:style>
          <a:lnRef idx="0"/>
          <a:fillRef idx="0"/>
          <a:effectRef idx="0"/>
          <a:fontRef idx="minor"/>
        </p:style>
      </p:sp>
      <p:sp>
        <p:nvSpPr>
          <p:cNvPr id="134" name=""/>
          <p:cNvSpPr/>
          <p:nvPr/>
        </p:nvSpPr>
        <p:spPr>
          <a:xfrm>
            <a:off x="606240" y="2054880"/>
            <a:ext cx="10979280" cy="86076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Carabaos, cows, and horses eat grass and leaves. Rabbits eat grass, carrots, and beans. Butterflies and bees suck nectar from flowers for their food. All of these animals eat plants. Animals that eat plants are called</a:t>
            </a:r>
            <a:r>
              <a:rPr b="1" lang="en-PH" sz="1800" spc="-1" strike="noStrike">
                <a:solidFill>
                  <a:srgbClr val="000000"/>
                </a:solidFill>
                <a:latin typeface="Lato"/>
                <a:ea typeface="AppleSystemUIFont"/>
              </a:rPr>
              <a:t> herbivores.</a:t>
            </a:r>
            <a:endParaRPr b="0" lang="en-PH" sz="1800" spc="-1" strike="noStrike">
              <a:latin typeface="Arial"/>
            </a:endParaRPr>
          </a:p>
        </p:txBody>
      </p:sp>
      <p:sp>
        <p:nvSpPr>
          <p:cNvPr id="135" name=""/>
          <p:cNvSpPr/>
          <p:nvPr/>
        </p:nvSpPr>
        <p:spPr>
          <a:xfrm>
            <a:off x="530280" y="3132000"/>
            <a:ext cx="11131200" cy="165240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Eagles eat small birds and snakes. Lions and tigers neat meat of other animals. Big fish eat small fish. Frogs eat insects. These animals that eat the meat of other animals are called </a:t>
            </a:r>
            <a:r>
              <a:rPr b="1" lang="en-PH" sz="1800" spc="-1" strike="noStrike">
                <a:solidFill>
                  <a:srgbClr val="000000"/>
                </a:solidFill>
                <a:latin typeface="Lato"/>
                <a:ea typeface="DejaVu Sans"/>
              </a:rPr>
              <a:t>carnivores.</a:t>
            </a: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Most carnivores directly kill and eat other animals. They are called </a:t>
            </a:r>
            <a:r>
              <a:rPr b="1" lang="en-PH" sz="1800" spc="-1" strike="noStrike">
                <a:solidFill>
                  <a:srgbClr val="000000"/>
                </a:solidFill>
                <a:latin typeface="Lato"/>
                <a:ea typeface="AppleSystemUIFont"/>
              </a:rPr>
              <a:t>predators.</a:t>
            </a:r>
            <a:r>
              <a:rPr b="0" lang="en-PH" sz="1800" spc="-1" strike="noStrike">
                <a:solidFill>
                  <a:srgbClr val="000000"/>
                </a:solidFill>
                <a:latin typeface="Lato"/>
                <a:ea typeface="AppleSystemUIFont"/>
              </a:rPr>
              <a:t> The animal that is killed and eaten by predators is called the </a:t>
            </a:r>
            <a:r>
              <a:rPr b="1" lang="en-PH" sz="1800" spc="-1" strike="noStrike">
                <a:solidFill>
                  <a:srgbClr val="000000"/>
                </a:solidFill>
                <a:latin typeface="Lato"/>
                <a:ea typeface="AppleSystemUIFont"/>
              </a:rPr>
              <a:t>prey.</a:t>
            </a:r>
            <a:endParaRPr b="0" lang="en-PH" sz="1800" spc="-1" strike="noStrike">
              <a:latin typeface="Arial"/>
            </a:endParaRPr>
          </a:p>
        </p:txBody>
      </p:sp>
      <p:sp>
        <p:nvSpPr>
          <p:cNvPr id="136" name=""/>
          <p:cNvSpPr/>
          <p:nvPr/>
        </p:nvSpPr>
        <p:spPr>
          <a:xfrm>
            <a:off x="0" y="1188000"/>
            <a:ext cx="3059640" cy="539280"/>
          </a:xfrm>
          <a:prstGeom prst="rect">
            <a:avLst/>
          </a:prstGeom>
          <a:gradFill rotWithShape="0">
            <a:gsLst>
              <a:gs pos="0">
                <a:srgbClr val="77bc65"/>
              </a:gs>
              <a:gs pos="100000">
                <a:srgbClr val="77bc65">
                  <a:alpha val="0"/>
                </a:srgbClr>
              </a:gs>
            </a:gsLst>
            <a:lin ang="5400000"/>
          </a:gradFill>
          <a:ln w="29160">
            <a:solidFill>
              <a:srgbClr val="158466"/>
            </a:solidFill>
            <a:round/>
          </a:ln>
        </p:spPr>
        <p:style>
          <a:lnRef idx="0"/>
          <a:fillRef idx="0"/>
          <a:effectRef idx="0"/>
          <a:fontRef idx="minor"/>
        </p:style>
        <p:txBody>
          <a:bodyPr lIns="104400" rIns="104400" tIns="59400" bIns="59400" anchor="ctr">
            <a:noAutofit/>
          </a:bodyPr>
          <a:p>
            <a:pPr algn="ctr">
              <a:lnSpc>
                <a:spcPct val="100000"/>
              </a:lnSpc>
              <a:buNone/>
            </a:pPr>
            <a:r>
              <a:rPr b="1" lang="en-PH" sz="1800" spc="-1" strike="noStrike">
                <a:solidFill>
                  <a:srgbClr val="000000"/>
                </a:solidFill>
                <a:latin typeface="Lato"/>
                <a:ea typeface="AppleSystemUIFont"/>
              </a:rPr>
              <a:t>What Do Animals Eat?</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7" name=""/>
          <p:cNvSpPr/>
          <p:nvPr/>
        </p:nvSpPr>
        <p:spPr>
          <a:xfrm>
            <a:off x="10260000" y="5746320"/>
            <a:ext cx="176040" cy="341640"/>
          </a:xfrm>
          <a:prstGeom prst="rect">
            <a:avLst/>
          </a:prstGeom>
          <a:noFill/>
          <a:ln w="0">
            <a:noFill/>
          </a:ln>
        </p:spPr>
        <p:style>
          <a:lnRef idx="0"/>
          <a:fillRef idx="0"/>
          <a:effectRef idx="0"/>
          <a:fontRef idx="minor"/>
        </p:style>
      </p:sp>
      <p:sp>
        <p:nvSpPr>
          <p:cNvPr id="138" name=""/>
          <p:cNvSpPr/>
          <p:nvPr/>
        </p:nvSpPr>
        <p:spPr>
          <a:xfrm>
            <a:off x="549000" y="1260000"/>
            <a:ext cx="11093400" cy="134604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Some animals eat both plants and the meat of other animals. They are called </a:t>
            </a:r>
            <a:r>
              <a:rPr b="1" lang="en-PH" sz="1800" spc="-1" strike="noStrike">
                <a:solidFill>
                  <a:srgbClr val="000000"/>
                </a:solidFill>
                <a:latin typeface="Lato"/>
                <a:ea typeface="DejaVu Sans"/>
              </a:rPr>
              <a:t>omnivores.</a:t>
            </a:r>
            <a:r>
              <a:rPr b="0" lang="en-PH" sz="1800" spc="-1" strike="noStrike">
                <a:solidFill>
                  <a:srgbClr val="000000"/>
                </a:solidFill>
                <a:latin typeface="Lato"/>
                <a:ea typeface="DejaVu Sans"/>
              </a:rPr>
              <a:t> Humans eat both plants and the meat of other animals. Thus, humans are </a:t>
            </a:r>
            <a:r>
              <a:rPr b="1" lang="en-PH" sz="1800" spc="-1" strike="noStrike">
                <a:solidFill>
                  <a:srgbClr val="000000"/>
                </a:solidFill>
                <a:latin typeface="Lato"/>
                <a:ea typeface="DejaVu Sans"/>
              </a:rPr>
              <a:t>omnivores.</a:t>
            </a: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Chicken, ducks, fish, cats, and mice are other examples of omnivores.</a:t>
            </a:r>
            <a:endParaRPr b="0" lang="en-PH" sz="1800" spc="-1" strike="noStrike">
              <a:latin typeface="Arial"/>
            </a:endParaRPr>
          </a:p>
        </p:txBody>
      </p:sp>
      <p:pic>
        <p:nvPicPr>
          <p:cNvPr id="139" name="" descr=""/>
          <p:cNvPicPr/>
          <p:nvPr/>
        </p:nvPicPr>
        <p:blipFill>
          <a:blip r:embed="rId1"/>
          <a:stretch/>
        </p:blipFill>
        <p:spPr>
          <a:xfrm>
            <a:off x="1800000" y="2606400"/>
            <a:ext cx="3959280" cy="3512880"/>
          </a:xfrm>
          <a:prstGeom prst="rect">
            <a:avLst/>
          </a:prstGeom>
          <a:ln w="29160">
            <a:solidFill>
              <a:srgbClr val="158466"/>
            </a:solidFill>
            <a:round/>
          </a:ln>
        </p:spPr>
      </p:pic>
      <p:pic>
        <p:nvPicPr>
          <p:cNvPr id="140" name="" descr=""/>
          <p:cNvPicPr/>
          <p:nvPr/>
        </p:nvPicPr>
        <p:blipFill>
          <a:blip r:embed="rId2"/>
          <a:stretch/>
        </p:blipFill>
        <p:spPr>
          <a:xfrm>
            <a:off x="6120000" y="2606400"/>
            <a:ext cx="3959280" cy="3512880"/>
          </a:xfrm>
          <a:prstGeom prst="rect">
            <a:avLst/>
          </a:prstGeom>
          <a:ln w="29160">
            <a:solidFill>
              <a:srgbClr val="158466"/>
            </a:solidFill>
            <a:round/>
          </a:ln>
        </p:spPr>
      </p:pic>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1" name=""/>
          <p:cNvSpPr/>
          <p:nvPr/>
        </p:nvSpPr>
        <p:spPr>
          <a:xfrm>
            <a:off x="10260000" y="5746320"/>
            <a:ext cx="176040" cy="341640"/>
          </a:xfrm>
          <a:prstGeom prst="rect">
            <a:avLst/>
          </a:prstGeom>
          <a:noFill/>
          <a:ln w="0">
            <a:noFill/>
          </a:ln>
        </p:spPr>
        <p:style>
          <a:lnRef idx="0"/>
          <a:fillRef idx="0"/>
          <a:effectRef idx="0"/>
          <a:fontRef idx="minor"/>
        </p:style>
      </p:sp>
      <p:sp>
        <p:nvSpPr>
          <p:cNvPr id="142" name=""/>
          <p:cNvSpPr/>
          <p:nvPr/>
        </p:nvSpPr>
        <p:spPr>
          <a:xfrm>
            <a:off x="425880" y="2268000"/>
            <a:ext cx="11339280" cy="71784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There are also some animals that eat decayed or decaying plants and animals. These animals are called </a:t>
            </a:r>
            <a:r>
              <a:rPr b="1" lang="en-PH" sz="1800" spc="-1" strike="noStrike">
                <a:solidFill>
                  <a:srgbClr val="000000"/>
                </a:solidFill>
                <a:latin typeface="Lato"/>
                <a:ea typeface="DejaVu Sans"/>
              </a:rPr>
              <a:t>scavengers.</a:t>
            </a:r>
            <a:r>
              <a:rPr b="0" lang="en-PH" sz="1800" spc="-1" strike="noStrike">
                <a:solidFill>
                  <a:srgbClr val="000000"/>
                </a:solidFill>
                <a:latin typeface="Lato"/>
                <a:ea typeface="DejaVu Sans"/>
              </a:rPr>
              <a:t> The vulture, raven, earthworm, and snail are scavengers.</a:t>
            </a:r>
            <a:endParaRPr b="0" lang="en-PH" sz="1800" spc="-1" strike="noStrike">
              <a:latin typeface="Arial"/>
            </a:endParaRPr>
          </a:p>
        </p:txBody>
      </p:sp>
      <p:sp>
        <p:nvSpPr>
          <p:cNvPr id="143" name=""/>
          <p:cNvSpPr/>
          <p:nvPr/>
        </p:nvSpPr>
        <p:spPr>
          <a:xfrm>
            <a:off x="335880" y="3241440"/>
            <a:ext cx="11519280" cy="71784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Animals that eat only insects are special types of carnivores called </a:t>
            </a:r>
            <a:r>
              <a:rPr b="1" lang="en-PH" sz="1800" spc="-1" strike="noStrike">
                <a:solidFill>
                  <a:srgbClr val="000000"/>
                </a:solidFill>
                <a:latin typeface="Lato"/>
                <a:ea typeface="DejaVu Sans"/>
              </a:rPr>
              <a:t>insectivores.</a:t>
            </a:r>
            <a:r>
              <a:rPr b="0" lang="en-PH" sz="1800" spc="-1" strike="noStrike">
                <a:solidFill>
                  <a:srgbClr val="000000"/>
                </a:solidFill>
                <a:latin typeface="Lato"/>
                <a:ea typeface="DejaVu Sans"/>
              </a:rPr>
              <a:t> Frogs, lizards, moles, spiders, and praying mantises all feed on insects, so they are insectivores.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4" name=""/>
          <p:cNvSpPr/>
          <p:nvPr/>
        </p:nvSpPr>
        <p:spPr>
          <a:xfrm>
            <a:off x="10260000" y="5746320"/>
            <a:ext cx="176040" cy="341640"/>
          </a:xfrm>
          <a:prstGeom prst="rect">
            <a:avLst/>
          </a:prstGeom>
          <a:noFill/>
          <a:ln w="0">
            <a:noFill/>
          </a:ln>
        </p:spPr>
        <p:style>
          <a:lnRef idx="0"/>
          <a:fillRef idx="0"/>
          <a:effectRef idx="0"/>
          <a:fontRef idx="minor"/>
        </p:style>
      </p:sp>
      <p:sp>
        <p:nvSpPr>
          <p:cNvPr id="145" name=""/>
          <p:cNvSpPr/>
          <p:nvPr/>
        </p:nvSpPr>
        <p:spPr>
          <a:xfrm>
            <a:off x="0" y="1080000"/>
            <a:ext cx="5759280" cy="719280"/>
          </a:xfrm>
          <a:prstGeom prst="rect">
            <a:avLst/>
          </a:prstGeom>
          <a:gradFill rotWithShape="0">
            <a:gsLst>
              <a:gs pos="0">
                <a:srgbClr val="77bc65"/>
              </a:gs>
              <a:gs pos="100000">
                <a:srgbClr val="77bc65">
                  <a:alpha val="0"/>
                </a:srgbClr>
              </a:gs>
            </a:gsLst>
            <a:lin ang="5400000"/>
          </a:gradFill>
          <a:ln w="29160">
            <a:solidFill>
              <a:srgbClr val="158466"/>
            </a:solidFill>
            <a:round/>
          </a:ln>
        </p:spPr>
        <p:style>
          <a:lnRef idx="0"/>
          <a:fillRef idx="0"/>
          <a:effectRef idx="0"/>
          <a:fontRef idx="minor"/>
        </p:style>
        <p:txBody>
          <a:bodyPr lIns="104400" rIns="104400" tIns="59400" bIns="59400" anchor="ctr">
            <a:noAutofit/>
          </a:bodyPr>
          <a:p>
            <a:pPr algn="ctr">
              <a:lnSpc>
                <a:spcPct val="100000"/>
              </a:lnSpc>
              <a:buNone/>
            </a:pPr>
            <a:r>
              <a:rPr b="1" lang="en-PH" sz="1800" spc="-1" strike="noStrike">
                <a:solidFill>
                  <a:srgbClr val="000000"/>
                </a:solidFill>
                <a:latin typeface="Lato"/>
                <a:ea typeface="AppleSystemUIFont"/>
              </a:rPr>
              <a:t>Living Things and Nonliving Things Interact With Each Other</a:t>
            </a:r>
            <a:endParaRPr b="0" lang="en-PH" sz="1800" spc="-1" strike="noStrike">
              <a:latin typeface="Arial"/>
            </a:endParaRPr>
          </a:p>
        </p:txBody>
      </p:sp>
      <p:sp>
        <p:nvSpPr>
          <p:cNvPr id="146" name=""/>
          <p:cNvSpPr/>
          <p:nvPr/>
        </p:nvSpPr>
        <p:spPr>
          <a:xfrm>
            <a:off x="425880" y="2160000"/>
            <a:ext cx="7313400" cy="233964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Living things are always interacting with each other and with the nonliving things in their environment.</a:t>
            </a: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r>
              <a:rPr b="0" lang="en-PH" sz="1800" spc="-1" strike="noStrike">
                <a:solidFill>
                  <a:srgbClr val="000000"/>
                </a:solidFill>
                <a:latin typeface="Lato"/>
                <a:ea typeface="AppleSystemUIFont"/>
              </a:rPr>
              <a:t>	</a:t>
            </a:r>
            <a:r>
              <a:rPr b="0" lang="en-PH" sz="1800" spc="-1" strike="noStrike">
                <a:solidFill>
                  <a:srgbClr val="000000"/>
                </a:solidFill>
                <a:latin typeface="Lato"/>
                <a:ea typeface="AppleSystemUIFont"/>
              </a:rPr>
              <a:t>All plants, animals, and other living things that live together in one place make up a </a:t>
            </a:r>
            <a:r>
              <a:rPr b="1" lang="en-PH" sz="1800" spc="-1" strike="noStrike">
                <a:solidFill>
                  <a:srgbClr val="000000"/>
                </a:solidFill>
                <a:latin typeface="Lato"/>
                <a:ea typeface="AppleSystemUIFont"/>
              </a:rPr>
              <a:t>community.</a:t>
            </a:r>
            <a:r>
              <a:rPr b="0" lang="en-PH" sz="1800" spc="-1" strike="noStrike">
                <a:solidFill>
                  <a:srgbClr val="000000"/>
                </a:solidFill>
                <a:latin typeface="Lato"/>
                <a:ea typeface="AppleSystemUIFont"/>
              </a:rPr>
              <a:t> In all communities, producers make food. Animals and humans eat the producers or other animals. Energy and materials are passed from one living thing to another. This flow of energy is called a food chain.</a:t>
            </a:r>
            <a:endParaRPr b="0" lang="en-PH" sz="1800" spc="-1" strike="noStrike">
              <a:latin typeface="Arial"/>
            </a:endParaRPr>
          </a:p>
        </p:txBody>
      </p:sp>
      <p:sp>
        <p:nvSpPr>
          <p:cNvPr id="147" name=""/>
          <p:cNvSpPr/>
          <p:nvPr/>
        </p:nvSpPr>
        <p:spPr>
          <a:xfrm>
            <a:off x="432000" y="4608000"/>
            <a:ext cx="7307280" cy="100872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The sun is the primary source of energy on earth. The energy from the sun is stored in plants. It is then taken by animals. This energy flow is called a </a:t>
            </a:r>
            <a:r>
              <a:rPr b="1" lang="en-PH" sz="1800" spc="-1" strike="noStrike">
                <a:solidFill>
                  <a:srgbClr val="000000"/>
                </a:solidFill>
                <a:latin typeface="Lato"/>
                <a:ea typeface="DejaVu Sans"/>
              </a:rPr>
              <a:t>food chain.</a:t>
            </a:r>
            <a:endParaRPr b="0" lang="en-PH" sz="1800" spc="-1" strike="noStrike">
              <a:latin typeface="Arial"/>
            </a:endParaRPr>
          </a:p>
        </p:txBody>
      </p:sp>
      <p:pic>
        <p:nvPicPr>
          <p:cNvPr id="148" name="" descr=""/>
          <p:cNvPicPr/>
          <p:nvPr/>
        </p:nvPicPr>
        <p:blipFill>
          <a:blip r:embed="rId1"/>
          <a:stretch/>
        </p:blipFill>
        <p:spPr>
          <a:xfrm>
            <a:off x="7864560" y="1620000"/>
            <a:ext cx="4014720" cy="4283280"/>
          </a:xfrm>
          <a:prstGeom prst="rect">
            <a:avLst/>
          </a:prstGeom>
          <a:ln w="29160">
            <a:solidFill>
              <a:srgbClr val="158466"/>
            </a:solidFill>
            <a:round/>
          </a:ln>
        </p:spPr>
      </p:pic>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9" name=""/>
          <p:cNvSpPr/>
          <p:nvPr/>
        </p:nvSpPr>
        <p:spPr>
          <a:xfrm>
            <a:off x="10260000" y="5746320"/>
            <a:ext cx="176040" cy="341640"/>
          </a:xfrm>
          <a:prstGeom prst="rect">
            <a:avLst/>
          </a:prstGeom>
          <a:noFill/>
          <a:ln w="0">
            <a:noFill/>
          </a:ln>
        </p:spPr>
        <p:style>
          <a:lnRef idx="0"/>
          <a:fillRef idx="0"/>
          <a:effectRef idx="0"/>
          <a:fontRef idx="minor"/>
        </p:style>
      </p:sp>
      <p:sp>
        <p:nvSpPr>
          <p:cNvPr id="150" name=""/>
          <p:cNvSpPr/>
          <p:nvPr/>
        </p:nvSpPr>
        <p:spPr>
          <a:xfrm>
            <a:off x="0" y="1080360"/>
            <a:ext cx="3779280" cy="539280"/>
          </a:xfrm>
          <a:prstGeom prst="rect">
            <a:avLst/>
          </a:prstGeom>
          <a:gradFill rotWithShape="0">
            <a:gsLst>
              <a:gs pos="0">
                <a:srgbClr val="77bc65"/>
              </a:gs>
              <a:gs pos="100000">
                <a:srgbClr val="77bc65">
                  <a:alpha val="0"/>
                </a:srgbClr>
              </a:gs>
            </a:gsLst>
            <a:lin ang="5400000"/>
          </a:gradFill>
          <a:ln w="29160">
            <a:solidFill>
              <a:srgbClr val="158466"/>
            </a:solidFill>
            <a:round/>
          </a:ln>
        </p:spPr>
        <p:style>
          <a:lnRef idx="0"/>
          <a:fillRef idx="0"/>
          <a:effectRef idx="0"/>
          <a:fontRef idx="minor"/>
        </p:style>
        <p:txBody>
          <a:bodyPr lIns="104400" rIns="104400" tIns="59400" bIns="59400" anchor="ctr">
            <a:noAutofit/>
          </a:bodyPr>
          <a:p>
            <a:pPr algn="ctr">
              <a:lnSpc>
                <a:spcPct val="100000"/>
              </a:lnSpc>
              <a:buNone/>
            </a:pPr>
            <a:r>
              <a:rPr b="1" lang="en-PH" sz="1800" spc="-1" strike="noStrike">
                <a:solidFill>
                  <a:srgbClr val="000000"/>
                </a:solidFill>
                <a:latin typeface="Lato"/>
                <a:ea typeface="AppleSystemUIFont"/>
              </a:rPr>
              <a:t>Food Chain and Food Web</a:t>
            </a:r>
            <a:endParaRPr b="0" lang="en-PH" sz="1800" spc="-1" strike="noStrike">
              <a:latin typeface="Arial"/>
            </a:endParaRPr>
          </a:p>
        </p:txBody>
      </p:sp>
      <p:sp>
        <p:nvSpPr>
          <p:cNvPr id="151" name=""/>
          <p:cNvSpPr/>
          <p:nvPr/>
        </p:nvSpPr>
        <p:spPr>
          <a:xfrm>
            <a:off x="360000" y="1944000"/>
            <a:ext cx="6767640" cy="194364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latin typeface="Lato"/>
                <a:ea typeface="AppleSystemUIFont"/>
              </a:rPr>
              <a:t>	</a:t>
            </a:r>
            <a:r>
              <a:rPr b="0" lang="en-PH" sz="1800" spc="-1" strike="noStrike">
                <a:latin typeface="Lato"/>
                <a:ea typeface="AppleSystemUIFont"/>
              </a:rPr>
              <a:t>What kinds of food have you eaten during the past two days? You might have eaten many different kinds of food. Most animals also eat different kinds of food. Because most animals eat more than one food, they belong to more than one food chain. All food chains that are connected in a community make up a </a:t>
            </a:r>
            <a:r>
              <a:rPr b="1" lang="en-PH" sz="1800" spc="-1" strike="noStrike">
                <a:latin typeface="Lato"/>
                <a:ea typeface="AppleSystemUIFont"/>
              </a:rPr>
              <a:t>food web.</a:t>
            </a:r>
            <a:endParaRPr b="0" lang="en-PH" sz="1800" spc="-1" strike="noStrike">
              <a:latin typeface="Arial"/>
            </a:endParaRPr>
          </a:p>
        </p:txBody>
      </p:sp>
      <p:pic>
        <p:nvPicPr>
          <p:cNvPr id="152" name="" descr=""/>
          <p:cNvPicPr/>
          <p:nvPr/>
        </p:nvPicPr>
        <p:blipFill>
          <a:blip r:embed="rId1"/>
          <a:stretch/>
        </p:blipFill>
        <p:spPr>
          <a:xfrm>
            <a:off x="7380000" y="1260000"/>
            <a:ext cx="4319640" cy="4751640"/>
          </a:xfrm>
          <a:prstGeom prst="rect">
            <a:avLst/>
          </a:prstGeom>
          <a:ln w="29160">
            <a:solidFill>
              <a:srgbClr val="158466"/>
            </a:solidFill>
            <a:round/>
          </a:ln>
        </p:spPr>
      </p:pic>
      <p:sp>
        <p:nvSpPr>
          <p:cNvPr id="153" name=""/>
          <p:cNvSpPr/>
          <p:nvPr/>
        </p:nvSpPr>
        <p:spPr>
          <a:xfrm>
            <a:off x="360000" y="3993840"/>
            <a:ext cx="6839640" cy="162180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latin typeface="Lato"/>
                <a:ea typeface="AppleSystemUIFont"/>
              </a:rPr>
              <a:t>	</a:t>
            </a:r>
            <a:r>
              <a:rPr b="0" lang="en-PH" sz="1800" spc="-1" strike="noStrike">
                <a:latin typeface="Lato"/>
                <a:ea typeface="AppleSystemUIFont"/>
              </a:rPr>
              <a:t>The diagram shows several food chains. This shows that organisms eat more than one kind of food. Make a series of food chains. Start with grass or any plant and draw arrows to animals that eat it. Add more animals that eat the other animals. You may crisscross when necessary.</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4" name=""/>
          <p:cNvSpPr/>
          <p:nvPr/>
        </p:nvSpPr>
        <p:spPr>
          <a:xfrm>
            <a:off x="0" y="1260360"/>
            <a:ext cx="5399640" cy="539280"/>
          </a:xfrm>
          <a:prstGeom prst="rect">
            <a:avLst/>
          </a:prstGeom>
          <a:gradFill rotWithShape="0">
            <a:gsLst>
              <a:gs pos="0">
                <a:srgbClr val="77bc65"/>
              </a:gs>
              <a:gs pos="100000">
                <a:srgbClr val="77bc65">
                  <a:alpha val="0"/>
                </a:srgbClr>
              </a:gs>
            </a:gsLst>
            <a:lin ang="5400000"/>
          </a:gradFill>
          <a:ln w="29160">
            <a:solidFill>
              <a:srgbClr val="158466"/>
            </a:solidFill>
            <a:round/>
          </a:ln>
        </p:spPr>
        <p:style>
          <a:lnRef idx="0"/>
          <a:fillRef idx="0"/>
          <a:effectRef idx="0"/>
          <a:fontRef idx="minor"/>
        </p:style>
        <p:txBody>
          <a:bodyPr lIns="104400" rIns="104400" tIns="59400" bIns="59400" anchor="ctr">
            <a:noAutofit/>
          </a:bodyPr>
          <a:p>
            <a:pPr algn="ctr">
              <a:lnSpc>
                <a:spcPct val="100000"/>
              </a:lnSpc>
              <a:buNone/>
            </a:pPr>
            <a:r>
              <a:rPr b="1" lang="en-PH" sz="1800" spc="-1" strike="noStrike">
                <a:solidFill>
                  <a:srgbClr val="000000"/>
                </a:solidFill>
                <a:latin typeface="Lato"/>
                <a:ea typeface="AppleSystemUIFont"/>
              </a:rPr>
              <a:t>How Can People Affect the Food Web?</a:t>
            </a:r>
            <a:endParaRPr b="0" lang="en-PH" sz="1800" spc="-1" strike="noStrike">
              <a:latin typeface="Arial"/>
            </a:endParaRPr>
          </a:p>
        </p:txBody>
      </p:sp>
      <p:sp>
        <p:nvSpPr>
          <p:cNvPr id="155" name=""/>
          <p:cNvSpPr/>
          <p:nvPr/>
        </p:nvSpPr>
        <p:spPr>
          <a:xfrm>
            <a:off x="605880" y="2081160"/>
            <a:ext cx="10979640" cy="70272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latin typeface="Lato"/>
                <a:ea typeface="AppleSystemUIFont"/>
              </a:rPr>
              <a:t>	</a:t>
            </a:r>
            <a:r>
              <a:rPr b="0" lang="en-PH" sz="1800" spc="-1" strike="noStrike">
                <a:latin typeface="Lato"/>
                <a:ea typeface="AppleSystemUIFont"/>
              </a:rPr>
              <a:t>Each part of the food web depends on the other parts. If one part of the food web changes, the rest of the food web changes in some way.</a:t>
            </a:r>
            <a:endParaRPr b="0" lang="en-PH" sz="1800" spc="-1" strike="noStrike">
              <a:latin typeface="Arial"/>
            </a:endParaRPr>
          </a:p>
        </p:txBody>
      </p:sp>
      <p:sp>
        <p:nvSpPr>
          <p:cNvPr id="156" name=""/>
          <p:cNvSpPr/>
          <p:nvPr/>
        </p:nvSpPr>
        <p:spPr>
          <a:xfrm>
            <a:off x="544320" y="2849040"/>
            <a:ext cx="11103120" cy="100908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latin typeface="Lato"/>
                <a:ea typeface="AppleSystemUIFont"/>
              </a:rPr>
              <a:t>	</a:t>
            </a:r>
            <a:r>
              <a:rPr b="0" lang="en-PH" sz="1800" spc="-1" strike="noStrike">
                <a:latin typeface="Lato"/>
                <a:ea typeface="AppleSystemUIFont"/>
              </a:rPr>
              <a:t>People can change the food web in many ways. Taking trees out of the community is one way. Animals that need the trees for their homes or food are forced to move away. The food web in the community will change.</a:t>
            </a:r>
            <a:endParaRPr b="0" lang="en-PH" sz="1800" spc="-1" strike="noStrike">
              <a:latin typeface="Arial"/>
            </a:endParaRPr>
          </a:p>
        </p:txBody>
      </p:sp>
      <p:sp>
        <p:nvSpPr>
          <p:cNvPr id="157" name=""/>
          <p:cNvSpPr/>
          <p:nvPr/>
        </p:nvSpPr>
        <p:spPr>
          <a:xfrm>
            <a:off x="504000" y="3996000"/>
            <a:ext cx="11183400" cy="100908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latin typeface="Lato"/>
                <a:ea typeface="AppleSystemUIFont"/>
              </a:rPr>
              <a:t>	</a:t>
            </a:r>
            <a:r>
              <a:rPr b="0" lang="en-PH" sz="1800" spc="-1" strike="noStrike">
                <a:latin typeface="Lato"/>
                <a:ea typeface="AppleSystemUIFont"/>
              </a:rPr>
              <a:t>People can also change the food web when they add harmful substances to water, air, and soil. An example is the bad habit of the improper disposal of garbage. Polluted surroundings will harm humans, plants, and animals.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8" name=""/>
          <p:cNvSpPr/>
          <p:nvPr/>
        </p:nvSpPr>
        <p:spPr>
          <a:xfrm>
            <a:off x="335880" y="1337040"/>
            <a:ext cx="11519640" cy="70272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1800" spc="-1" strike="noStrike">
                <a:latin typeface="Lato"/>
                <a:ea typeface="AppleSystemUIFont"/>
              </a:rPr>
              <a:t>	</a:t>
            </a:r>
            <a:r>
              <a:rPr b="0" lang="en-PH" sz="1800" spc="-1" strike="noStrike">
                <a:latin typeface="Lato"/>
                <a:ea typeface="AppleSystemUIFont"/>
              </a:rPr>
              <a:t>Now, we know that people, plants, and animals all depend on their environment to provide them everything they need for them to survive. We need to continue to protect and conserve our environment.</a:t>
            </a:r>
            <a:endParaRPr b="0" lang="en-PH" sz="1800" spc="-1" strike="noStrike">
              <a:latin typeface="Arial"/>
            </a:endParaRPr>
          </a:p>
        </p:txBody>
      </p:sp>
      <p:pic>
        <p:nvPicPr>
          <p:cNvPr id="159" name="" descr=""/>
          <p:cNvPicPr/>
          <p:nvPr/>
        </p:nvPicPr>
        <p:blipFill>
          <a:blip r:embed="rId1"/>
          <a:stretch/>
        </p:blipFill>
        <p:spPr>
          <a:xfrm>
            <a:off x="533160" y="2232000"/>
            <a:ext cx="5439240" cy="3722400"/>
          </a:xfrm>
          <a:prstGeom prst="rect">
            <a:avLst/>
          </a:prstGeom>
          <a:ln w="29160">
            <a:solidFill>
              <a:srgbClr val="158466"/>
            </a:solidFill>
            <a:round/>
          </a:ln>
        </p:spPr>
      </p:pic>
      <p:pic>
        <p:nvPicPr>
          <p:cNvPr id="160" name="" descr=""/>
          <p:cNvPicPr/>
          <p:nvPr/>
        </p:nvPicPr>
        <p:blipFill>
          <a:blip r:embed="rId2"/>
          <a:stretch/>
        </p:blipFill>
        <p:spPr>
          <a:xfrm>
            <a:off x="6224400" y="2232000"/>
            <a:ext cx="5439240" cy="3704760"/>
          </a:xfrm>
          <a:prstGeom prst="rect">
            <a:avLst/>
          </a:prstGeom>
          <a:ln w="29160">
            <a:solidFill>
              <a:srgbClr val="158466"/>
            </a:solidFill>
            <a:round/>
          </a:ln>
        </p:spPr>
      </p:pic>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1" name=""/>
          <p:cNvSpPr/>
          <p:nvPr/>
        </p:nvSpPr>
        <p:spPr>
          <a:xfrm>
            <a:off x="0" y="1440000"/>
            <a:ext cx="5759640" cy="539280"/>
          </a:xfrm>
          <a:prstGeom prst="rect">
            <a:avLst/>
          </a:prstGeom>
          <a:gradFill rotWithShape="0">
            <a:gsLst>
              <a:gs pos="0">
                <a:srgbClr val="77bc65"/>
              </a:gs>
              <a:gs pos="100000">
                <a:srgbClr val="77bc65">
                  <a:alpha val="0"/>
                </a:srgbClr>
              </a:gs>
            </a:gsLst>
            <a:lin ang="5400000"/>
          </a:gradFill>
          <a:ln w="29160">
            <a:solidFill>
              <a:srgbClr val="158466"/>
            </a:solidFill>
            <a:round/>
          </a:ln>
        </p:spPr>
        <p:style>
          <a:lnRef idx="0"/>
          <a:fillRef idx="0"/>
          <a:effectRef idx="0"/>
          <a:fontRef idx="minor"/>
        </p:style>
        <p:txBody>
          <a:bodyPr lIns="104400" rIns="104400" tIns="59400" bIns="59400" anchor="ctr">
            <a:noAutofit/>
          </a:bodyPr>
          <a:p>
            <a:pPr algn="ctr">
              <a:lnSpc>
                <a:spcPct val="100000"/>
              </a:lnSpc>
              <a:buNone/>
            </a:pPr>
            <a:r>
              <a:rPr b="1" lang="en-PH" sz="1800" spc="-1" strike="noStrike">
                <a:solidFill>
                  <a:srgbClr val="000000"/>
                </a:solidFill>
                <a:latin typeface="Lato"/>
                <a:ea typeface="AppleSystemUIFont"/>
              </a:rPr>
              <a:t>Conserving and Protecting the Environment</a:t>
            </a:r>
            <a:endParaRPr b="0" lang="en-PH" sz="1800" spc="-1" strike="noStrike">
              <a:latin typeface="Arial"/>
            </a:endParaRPr>
          </a:p>
        </p:txBody>
      </p:sp>
      <p:sp>
        <p:nvSpPr>
          <p:cNvPr id="162" name=""/>
          <p:cNvSpPr/>
          <p:nvPr/>
        </p:nvSpPr>
        <p:spPr>
          <a:xfrm>
            <a:off x="653760" y="2376000"/>
            <a:ext cx="10884240" cy="1619640"/>
          </a:xfrm>
          <a:prstGeom prst="rect">
            <a:avLst/>
          </a:prstGeom>
          <a:noFill/>
          <a:ln w="0">
            <a:noFill/>
          </a:ln>
        </p:spPr>
        <p:style>
          <a:lnRef idx="0"/>
          <a:fillRef idx="0"/>
          <a:effectRef idx="0"/>
          <a:fontRef idx="minor"/>
        </p:style>
        <p:txBody>
          <a:bodyPr lIns="90000" rIns="90000" tIns="45000" bIns="45000" anchor="t">
            <a:noAutofit/>
          </a:bodyPr>
          <a:p>
            <a:pPr marL="216000" indent="-216000" algn="just">
              <a:lnSpc>
                <a:spcPct val="115000"/>
              </a:lnSpc>
              <a:buClr>
                <a:srgbClr val="000000"/>
              </a:buClr>
              <a:buFont typeface="StarSymbol"/>
              <a:buAutoNum type="arabicPeriod"/>
            </a:pPr>
            <a:r>
              <a:rPr b="0" lang="en-PH" sz="1800" spc="-1" strike="noStrike">
                <a:latin typeface="Lato"/>
                <a:ea typeface="AppleSystemUIFont"/>
              </a:rPr>
              <a:t>Participate in tree planting campaigns in your barangay so that trees that are cut down would be replaced.</a:t>
            </a:r>
            <a:endParaRPr b="0" lang="en-PH" sz="1800" spc="-1" strike="noStrike">
              <a:latin typeface="Arial"/>
            </a:endParaRPr>
          </a:p>
          <a:p>
            <a:pPr marL="216000" indent="-216000" algn="just">
              <a:lnSpc>
                <a:spcPct val="115000"/>
              </a:lnSpc>
              <a:buClr>
                <a:srgbClr val="000000"/>
              </a:buClr>
              <a:buFont typeface="StarSymbol"/>
              <a:buAutoNum type="arabicPeriod"/>
            </a:pPr>
            <a:r>
              <a:rPr b="0" lang="en-PH" sz="1800" spc="-1" strike="noStrike">
                <a:latin typeface="Lato"/>
                <a:ea typeface="AppleSystemUIFont"/>
              </a:rPr>
              <a:t>Dispose of wastes properly at home, in school, and the neighborhood to keep the surroundings clean.</a:t>
            </a:r>
            <a:endParaRPr b="0" lang="en-PH" sz="1800" spc="-1" strike="noStrike">
              <a:latin typeface="Arial"/>
            </a:endParaRPr>
          </a:p>
          <a:p>
            <a:pPr marL="216000" indent="-216000" algn="just">
              <a:lnSpc>
                <a:spcPct val="115000"/>
              </a:lnSpc>
              <a:buClr>
                <a:srgbClr val="000000"/>
              </a:buClr>
              <a:buFont typeface="StarSymbol"/>
              <a:buAutoNum type="arabicPeriod"/>
            </a:pPr>
            <a:r>
              <a:rPr b="0" lang="en-PH" sz="1800" spc="-1" strike="noStrike">
                <a:latin typeface="Lato"/>
                <a:ea typeface="AppleSystemUIFont"/>
              </a:rPr>
              <a:t>Religiously practice the 3 Rs for the conservation of our natural resources.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3" name=""/>
          <p:cNvSpPr/>
          <p:nvPr/>
        </p:nvSpPr>
        <p:spPr>
          <a:xfrm>
            <a:off x="270000" y="1548000"/>
            <a:ext cx="11651760" cy="381276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1" lang="en-PH" sz="1800" spc="-1" strike="noStrike">
                <a:highlight>
                  <a:srgbClr val="ffdbb6"/>
                </a:highlight>
                <a:latin typeface="Lato"/>
                <a:ea typeface="AppleSystemUIFont"/>
              </a:rPr>
              <a:t>R</a:t>
            </a:r>
            <a:r>
              <a:rPr b="0" lang="en-PH" sz="1800" spc="-1" strike="noStrike">
                <a:highlight>
                  <a:srgbClr val="ffdbb6"/>
                </a:highlight>
                <a:latin typeface="Lato"/>
                <a:ea typeface="AppleSystemUIFont"/>
              </a:rPr>
              <a:t>educe</a:t>
            </a:r>
            <a:endParaRPr b="0" lang="en-PH" sz="1800" spc="-1" strike="noStrike">
              <a:latin typeface="Arial"/>
            </a:endParaRPr>
          </a:p>
          <a:p>
            <a:pPr algn="just">
              <a:lnSpc>
                <a:spcPct val="100000"/>
              </a:lnSpc>
              <a:buNone/>
            </a:pPr>
            <a:r>
              <a:rPr b="0" lang="en-PH" sz="1800" spc="-1" strike="noStrike">
                <a:latin typeface="Lato"/>
                <a:ea typeface="AppleSystemUIFont"/>
              </a:rPr>
              <a:t>	</a:t>
            </a:r>
            <a:r>
              <a:rPr b="0" lang="en-PH" sz="1800" spc="-1" strike="noStrike">
                <a:latin typeface="Lato"/>
                <a:ea typeface="AppleSystemUIFont"/>
              </a:rPr>
              <a:t>Use less and buy less paper materials to save trees. Use both sides of the paper. Buy and use only what you need.</a:t>
            </a: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r>
              <a:rPr b="1" lang="en-PH" sz="1800" spc="-1" strike="noStrike">
                <a:highlight>
                  <a:srgbClr val="ffdbb6"/>
                </a:highlight>
                <a:latin typeface="Lato"/>
                <a:ea typeface="AppleSystemUIFont"/>
              </a:rPr>
              <a:t>R</a:t>
            </a:r>
            <a:r>
              <a:rPr b="0" lang="en-PH" sz="1800" spc="-1" strike="noStrike">
                <a:highlight>
                  <a:srgbClr val="ffdbb6"/>
                </a:highlight>
                <a:latin typeface="Lato"/>
                <a:ea typeface="AppleSystemUIFont"/>
              </a:rPr>
              <a:t>euse</a:t>
            </a:r>
            <a:endParaRPr b="0" lang="en-PH" sz="1800" spc="-1" strike="noStrike">
              <a:latin typeface="Arial"/>
            </a:endParaRPr>
          </a:p>
          <a:p>
            <a:pPr algn="just">
              <a:lnSpc>
                <a:spcPct val="100000"/>
              </a:lnSpc>
              <a:buNone/>
            </a:pPr>
            <a:r>
              <a:rPr b="0" lang="en-PH" sz="1800" spc="-1" strike="noStrike">
                <a:latin typeface="Lato"/>
                <a:ea typeface="AppleSystemUIFont"/>
              </a:rPr>
              <a:t>	</a:t>
            </a:r>
            <a:r>
              <a:rPr b="0" lang="en-PH" sz="1800" spc="-1" strike="noStrike">
                <a:latin typeface="Lato"/>
                <a:ea typeface="AppleSystemUIFont"/>
              </a:rPr>
              <a:t>Bring reusable cloth sacks when shopping for groceries and household needs. This practice minimizes the need for plastic and paper bags. This will mean less garbage that will go to the landfill.</a:t>
            </a: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r>
              <a:rPr b="1" lang="en-PH" sz="1800" spc="-1" strike="noStrike">
                <a:highlight>
                  <a:srgbClr val="ffdbb6"/>
                </a:highlight>
                <a:latin typeface="Lato"/>
                <a:ea typeface="AppleSystemUIFont"/>
              </a:rPr>
              <a:t>R</a:t>
            </a:r>
            <a:r>
              <a:rPr b="0" lang="en-PH" sz="1800" spc="-1" strike="noStrike">
                <a:highlight>
                  <a:srgbClr val="ffdbb6"/>
                </a:highlight>
                <a:latin typeface="Lato"/>
                <a:ea typeface="AppleSystemUIFont"/>
              </a:rPr>
              <a:t>ecycle</a:t>
            </a:r>
            <a:endParaRPr b="0" lang="en-PH" sz="1800" spc="-1" strike="noStrike">
              <a:latin typeface="Arial"/>
            </a:endParaRPr>
          </a:p>
          <a:p>
            <a:pPr algn="just">
              <a:lnSpc>
                <a:spcPct val="100000"/>
              </a:lnSpc>
              <a:buNone/>
            </a:pPr>
            <a:r>
              <a:rPr b="0" lang="en-PH" sz="1800" spc="-1" strike="noStrike">
                <a:latin typeface="Lato"/>
                <a:ea typeface="AppleSystemUIFont"/>
              </a:rPr>
              <a:t>	</a:t>
            </a:r>
            <a:r>
              <a:rPr b="0" lang="en-PH" sz="1800" spc="-1" strike="noStrike">
                <a:latin typeface="Lato"/>
                <a:ea typeface="AppleSystemUIFont"/>
              </a:rPr>
              <a:t>Dispose of certain materials like papers, cans, plastic, or aluminum at a special facility that will break them down for use in a new product. Some local governments and private organizations collect recyclable materials in their districts.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784</TotalTime>
  <Application>LibreOffice/7.2.5.2$MacOSX_X86_64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2019-04-16T02:10:14Z</dcterms:created>
  <dc:creator>Microsoft Office User</dc:creator>
  <dc:description/>
  <dc:language>en-PH</dc:language>
  <cp:lastModifiedBy/>
  <dcterms:modified xsi:type="dcterms:W3CDTF">2023-08-26T08:10:12Z</dcterms:modified>
  <cp:revision>110</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Widescreen</vt:lpwstr>
  </property>
  <property fmtid="{D5CDD505-2E9C-101B-9397-08002B2CF9AE}" pid="3" name="Slides">
    <vt:r8>7</vt:r8>
  </property>
</Properties>
</file>