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10.png" ContentType="image/png"/>
  <Override PartName="/ppt/media/image11.png" ContentType="image/png"/>
  <Override PartName="/ppt/media/image6.png" ContentType="image/png"/>
  <Override PartName="/ppt/media/image7.png" ContentType="image/png"/>
  <Override PartName="/ppt/media/image8.png" ContentType="image/png"/>
  <Override PartName="/ppt/media/image9.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9.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_rels/slide18.xml.rels" ContentType="application/vnd.openxmlformats-package.relationships+xml"/>
  <Override PartName="/ppt/slides/_rels/slide11.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19.xml.rels" ContentType="application/vnd.openxmlformats-package.relationships+xml"/>
  <Override PartName="/ppt/slides/_rels/slide9.xml.rels" ContentType="application/vnd.openxmlformats-package.relationships+xml"/>
  <Override PartName="/ppt/slides/_rels/slide2.xml.rels" ContentType="application/vnd.openxmlformats-package.relationships+xml"/>
  <Override PartName="/ppt/slides/_rels/slide14.xml.rels" ContentType="application/vnd.openxmlformats-package.relationships+xml"/>
  <Override PartName="/ppt/slides/_rels/slide22.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21.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20.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0520" cy="683640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77400" cy="2777400"/>
          </a:xfrm>
          <a:prstGeom prst="rect">
            <a:avLst/>
          </a:prstGeom>
          <a:ln w="0">
            <a:noFill/>
          </a:ln>
        </p:spPr>
      </p:pic>
      <p:sp>
        <p:nvSpPr>
          <p:cNvPr id="2" name="Rectangle 5"/>
          <p:cNvSpPr/>
          <p:nvPr/>
        </p:nvSpPr>
        <p:spPr>
          <a:xfrm>
            <a:off x="3487320" y="1475280"/>
            <a:ext cx="8682840" cy="384084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82840" cy="36252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0520" cy="613440"/>
          </a:xfrm>
          <a:prstGeom prst="rect">
            <a:avLst/>
          </a:prstGeom>
          <a:ln w="0">
            <a:noFill/>
          </a:ln>
        </p:spPr>
      </p:pic>
      <p:sp>
        <p:nvSpPr>
          <p:cNvPr id="43" name="Rectangle 7"/>
          <p:cNvSpPr/>
          <p:nvPr/>
        </p:nvSpPr>
        <p:spPr>
          <a:xfrm>
            <a:off x="10868760" y="0"/>
            <a:ext cx="948960" cy="94896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13040" cy="1013040"/>
          </a:xfrm>
          <a:prstGeom prst="rect">
            <a:avLst/>
          </a:prstGeom>
          <a:ln w="0">
            <a:noFill/>
          </a:ln>
        </p:spPr>
      </p:pic>
      <p:sp>
        <p:nvSpPr>
          <p:cNvPr id="45" name="TextBox 9"/>
          <p:cNvSpPr/>
          <p:nvPr/>
        </p:nvSpPr>
        <p:spPr>
          <a:xfrm>
            <a:off x="185400" y="6362280"/>
            <a:ext cx="467028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172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594840" cy="336312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780000" y="2755800"/>
            <a:ext cx="8278920" cy="17355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0" lang="en-US" sz="3600" spc="-1" strike="noStrike">
                <a:solidFill>
                  <a:srgbClr val="ffffff"/>
                </a:solidFill>
                <a:latin typeface="Montserrat"/>
                <a:ea typeface="Arial;Arial"/>
              </a:rPr>
              <a:t>Ang Lakas sa Aking Kahinaan</a:t>
            </a:r>
            <a:endParaRPr b="0" lang="en-PH" sz="3600" spc="-1" strike="noStrike">
              <a:latin typeface="Arial"/>
            </a:endParaRPr>
          </a:p>
          <a:p>
            <a:pPr algn="ctr">
              <a:lnSpc>
                <a:spcPct val="100000"/>
              </a:lnSpc>
              <a:buNone/>
            </a:pPr>
            <a:r>
              <a:rPr b="0" lang="en-US" sz="3600" spc="-1" strike="noStrike">
                <a:solidFill>
                  <a:srgbClr val="ffffff"/>
                </a:solidFill>
                <a:latin typeface="Montserrat"/>
                <a:ea typeface="Arial;Arial"/>
              </a:rPr>
              <a:t>Ang mga Panghalip Panao </a:t>
            </a:r>
            <a:endParaRPr b="0" lang="en-PH" sz="3600" spc="-1" strike="noStrike">
              <a:latin typeface="Arial"/>
            </a:endParaRPr>
          </a:p>
          <a:p>
            <a:pPr algn="ctr">
              <a:lnSpc>
                <a:spcPct val="100000"/>
              </a:lnSpc>
              <a:buNone/>
            </a:pPr>
            <a:r>
              <a:rPr b="0" lang="en-US" sz="3600" spc="-1" strike="noStrike">
                <a:solidFill>
                  <a:srgbClr val="ffffff"/>
                </a:solidFill>
                <a:latin typeface="Montserrat"/>
                <a:ea typeface="Arial;Arial"/>
              </a:rPr>
              <a:t>(Tayo, Kayo, at Sila)</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12059640" y="-3429000"/>
            <a:ext cx="11338920" cy="3598920"/>
          </a:xfrm>
          <a:prstGeom prst="rect">
            <a:avLst/>
          </a:prstGeom>
          <a:solidFill>
            <a:srgbClr val="ffffd7"/>
          </a:solidFill>
          <a:ln w="38160">
            <a:solidFill>
              <a:srgbClr val="3465a4"/>
            </a:solidFill>
            <a:round/>
          </a:ln>
        </p:spPr>
        <p:style>
          <a:lnRef idx="0"/>
          <a:fillRef idx="0"/>
          <a:effectRef idx="0"/>
          <a:fontRef idx="minor"/>
        </p:style>
        <p:txBody>
          <a:bodyPr lIns="109080" rIns="109080" tIns="64080" bIns="6408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Ang tatlong ito ay nasa kailanang isahan. Ibig sabihin, isang tao lamang ang tinutukoy o pinapalitan. Samantala, nasa tatlong uri ng panauhan ang mga ito. Mahalaga ang panauhan dahil natutukoy rito kung sino ang nagsasalita at kung ano ang mga panghalip na dapat gamitin.</a:t>
            </a:r>
            <a:endParaRPr b="0" lang="en-PH" sz="2800" spc="-1" strike="noStrike">
              <a:latin typeface="Arial"/>
            </a:endParaRPr>
          </a:p>
        </p:txBody>
      </p:sp>
      <p:sp>
        <p:nvSpPr>
          <p:cNvPr id="126" name=""/>
          <p:cNvSpPr/>
          <p:nvPr/>
        </p:nvSpPr>
        <p:spPr>
          <a:xfrm>
            <a:off x="6840000" y="3015720"/>
            <a:ext cx="4679640" cy="1000800"/>
          </a:xfrm>
          <a:prstGeom prst="rect">
            <a:avLst/>
          </a:prstGeom>
          <a:solidFill>
            <a:srgbClr val="fff176"/>
          </a:solidFill>
          <a:ln w="57240">
            <a:solidFill>
              <a:srgbClr val="4e342e"/>
            </a:solidFill>
            <a:round/>
          </a:ln>
        </p:spPr>
        <p:style>
          <a:lnRef idx="0"/>
          <a:fillRef idx="0"/>
          <a:effectRef idx="0"/>
          <a:fontRef idx="minor"/>
        </p:style>
        <p:txBody>
          <a:bodyPr lIns="118440" rIns="118440" tIns="73440" bIns="73440" anchor="t">
            <a:noAutofit/>
          </a:bodyPr>
          <a:p>
            <a:pPr algn="ctr">
              <a:lnSpc>
                <a:spcPct val="100000"/>
              </a:lnSpc>
              <a:buNone/>
            </a:pPr>
            <a:r>
              <a:rPr b="0" lang="en-PH" sz="2800" spc="-1" strike="noStrike">
                <a:latin typeface="Lato"/>
              </a:rPr>
              <a:t>Ang Lakas sa Aking Kahinaan</a:t>
            </a:r>
            <a:endParaRPr b="0" lang="en-PH" sz="2800" spc="-1" strike="noStrike">
              <a:latin typeface="Arial"/>
            </a:endParaRPr>
          </a:p>
        </p:txBody>
      </p:sp>
      <p:pic>
        <p:nvPicPr>
          <p:cNvPr id="127" name="" descr=""/>
          <p:cNvPicPr/>
          <p:nvPr/>
        </p:nvPicPr>
        <p:blipFill>
          <a:blip r:embed="rId1"/>
          <a:stretch/>
        </p:blipFill>
        <p:spPr>
          <a:xfrm>
            <a:off x="540000" y="1424160"/>
            <a:ext cx="6119280" cy="3795480"/>
          </a:xfrm>
          <a:prstGeom prst="rect">
            <a:avLst/>
          </a:prstGeom>
          <a:ln w="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
          <p:cNvSpPr/>
          <p:nvPr/>
        </p:nvSpPr>
        <p:spPr>
          <a:xfrm>
            <a:off x="648000" y="1440000"/>
            <a:ext cx="10799640" cy="443592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00000"/>
              </a:lnSpc>
              <a:buNone/>
            </a:pPr>
            <a:r>
              <a:rPr b="0" lang="en-PH" sz="2800" spc="-1" strike="noStrike">
                <a:latin typeface="Lato"/>
              </a:rPr>
              <a:t>	</a:t>
            </a:r>
            <a:r>
              <a:rPr b="0" lang="en-PH" sz="2800" spc="-1" strike="noStrike">
                <a:latin typeface="Lato"/>
              </a:rPr>
              <a:t>Nawalan ng kaliwang braso ang batang si Kim nang siya ay naaksidente. Nabundol </a:t>
            </a:r>
            <a:r>
              <a:rPr b="0" lang="en-PH" sz="2800" spc="-1" strike="noStrike">
                <a:highlight>
                  <a:srgbClr val="ffff00"/>
                </a:highlight>
                <a:latin typeface="Lato"/>
              </a:rPr>
              <a:t>sila</a:t>
            </a:r>
            <a:r>
              <a:rPr b="0" lang="en-PH" sz="2800" spc="-1" strike="noStrike">
                <a:latin typeface="Lato"/>
              </a:rPr>
              <a:t> ng kotseng minamaneho ng isang lasing na drayber habang tumatawid sa kalsada kasama ang kaniyang nanay.</a:t>
            </a:r>
            <a:endParaRPr b="0" lang="en-PH" sz="2800" spc="-1" strike="noStrike">
              <a:latin typeface="Arial"/>
            </a:endParaRPr>
          </a:p>
          <a:p>
            <a:pPr algn="just">
              <a:lnSpc>
                <a:spcPct val="100000"/>
              </a:lnSpc>
              <a:buNone/>
            </a:pPr>
            <a:r>
              <a:rPr b="0" lang="en-PH" sz="2800" spc="-1" strike="noStrike">
                <a:latin typeface="Lato"/>
              </a:rPr>
              <a:t>	</a:t>
            </a:r>
            <a:r>
              <a:rPr b="0" lang="en-PH" sz="2800" spc="-1" strike="noStrike">
                <a:latin typeface="Lato"/>
              </a:rPr>
              <a:t>Dinala </a:t>
            </a:r>
            <a:r>
              <a:rPr b="0" lang="en-PH" sz="2800" spc="-1" strike="noStrike">
                <a:highlight>
                  <a:srgbClr val="ffff00"/>
                </a:highlight>
                <a:latin typeface="Lato"/>
              </a:rPr>
              <a:t>sila</a:t>
            </a:r>
            <a:r>
              <a:rPr b="0" lang="en-PH" sz="2800" spc="-1" strike="noStrike">
                <a:latin typeface="Lato"/>
              </a:rPr>
              <a:t> sa ospital ngunit hindi na rin nagamot nang lubusan si Kim.</a:t>
            </a:r>
            <a:endParaRPr b="0" lang="en-PH" sz="2800" spc="-1" strike="noStrike">
              <a:latin typeface="Arial"/>
            </a:endParaRPr>
          </a:p>
          <a:p>
            <a:pPr algn="just">
              <a:lnSpc>
                <a:spcPct val="100000"/>
              </a:lnSpc>
              <a:buNone/>
            </a:pPr>
            <a:r>
              <a:rPr b="0" lang="en-PH" sz="2800" spc="-1" strike="noStrike">
                <a:latin typeface="Lato"/>
              </a:rPr>
              <a:t>	</a:t>
            </a:r>
            <a:r>
              <a:rPr b="0" lang="en-PH" sz="2800" spc="-1" strike="noStrike">
                <a:latin typeface="Lato"/>
              </a:rPr>
              <a:t>Simula noon, naging malulungkutin na si Kim. Hindi na siya halos lumalabas ng bahay o nakikipaglaro. Hindi malaman ng kaniyang mga magulang kung paano nila maibabalik ang kasiyahan sa kanilang anak na si Kim.</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
          <p:cNvSpPr/>
          <p:nvPr/>
        </p:nvSpPr>
        <p:spPr>
          <a:xfrm>
            <a:off x="720000" y="1116000"/>
            <a:ext cx="10799640" cy="102024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00000"/>
              </a:lnSpc>
              <a:buNone/>
            </a:pPr>
            <a:r>
              <a:rPr b="0" lang="en-PH" sz="2800" spc="-1" strike="noStrike">
                <a:latin typeface="Lato"/>
              </a:rPr>
              <a:t>	</a:t>
            </a:r>
            <a:r>
              <a:rPr b="0" lang="en-PH" sz="2800" spc="-1" strike="noStrike">
                <a:latin typeface="Lato"/>
              </a:rPr>
              <a:t>“</a:t>
            </a:r>
            <a:r>
              <a:rPr b="0" lang="en-PH" sz="2800" spc="-1" strike="noStrike">
                <a:latin typeface="Lato"/>
              </a:rPr>
              <a:t>Kim, anak, magbihis ka na at pupunta </a:t>
            </a:r>
            <a:r>
              <a:rPr b="0" lang="en-PH" sz="2800" spc="-1" strike="noStrike">
                <a:highlight>
                  <a:srgbClr val="ffff00"/>
                </a:highlight>
                <a:latin typeface="Lato"/>
              </a:rPr>
              <a:t>tayo</a:t>
            </a:r>
            <a:r>
              <a:rPr b="0" lang="en-PH" sz="2800" spc="-1" strike="noStrike">
                <a:latin typeface="Lato"/>
              </a:rPr>
              <a:t> sa kaarawan ng Lola</a:t>
            </a:r>
            <a:endParaRPr b="0" lang="en-PH" sz="2800" spc="-1" strike="noStrike">
              <a:latin typeface="Arial"/>
            </a:endParaRPr>
          </a:p>
          <a:p>
            <a:pPr algn="just">
              <a:lnSpc>
                <a:spcPct val="100000"/>
              </a:lnSpc>
              <a:buNone/>
            </a:pPr>
            <a:r>
              <a:rPr b="0" lang="en-PH" sz="2800" spc="-1" strike="noStrike">
                <a:latin typeface="Lato"/>
              </a:rPr>
              <a:t>Caring mo. Gusto ka nilang makita,” ang pag-aaya ng kaniyang ama.</a:t>
            </a:r>
            <a:endParaRPr b="0" lang="en-PH" sz="2800" spc="-1" strike="noStrike">
              <a:latin typeface="Arial"/>
            </a:endParaRPr>
          </a:p>
          <a:p>
            <a:pPr algn="just">
              <a:lnSpc>
                <a:spcPct val="100000"/>
              </a:lnSpc>
              <a:buNone/>
            </a:pPr>
            <a:endParaRPr b="0" lang="en-PH" sz="2800" spc="-1" strike="noStrike">
              <a:latin typeface="Arial"/>
            </a:endParaRPr>
          </a:p>
        </p:txBody>
      </p:sp>
      <p:pic>
        <p:nvPicPr>
          <p:cNvPr id="130" name="" descr=""/>
          <p:cNvPicPr/>
          <p:nvPr/>
        </p:nvPicPr>
        <p:blipFill>
          <a:blip r:embed="rId1"/>
          <a:stretch/>
        </p:blipFill>
        <p:spPr>
          <a:xfrm>
            <a:off x="7380000" y="2720160"/>
            <a:ext cx="4139640" cy="3399480"/>
          </a:xfrm>
          <a:prstGeom prst="rect">
            <a:avLst/>
          </a:prstGeom>
          <a:ln w="0">
            <a:noFill/>
          </a:ln>
        </p:spPr>
      </p:pic>
      <p:sp>
        <p:nvSpPr>
          <p:cNvPr id="131" name=""/>
          <p:cNvSpPr/>
          <p:nvPr/>
        </p:nvSpPr>
        <p:spPr>
          <a:xfrm>
            <a:off x="720000" y="2520000"/>
            <a:ext cx="5940000" cy="3240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a:t>
            </a:r>
            <a:r>
              <a:rPr b="0" lang="en-PH" sz="2800" spc="-1" strike="noStrike">
                <a:highlight>
                  <a:srgbClr val="ffff00"/>
                </a:highlight>
                <a:latin typeface="Lato"/>
              </a:rPr>
              <a:t>Kayo</a:t>
            </a:r>
            <a:r>
              <a:rPr b="0" lang="en-PH" sz="2800" spc="-1" strike="noStrike">
                <a:latin typeface="Lato"/>
              </a:rPr>
              <a:t> na lamang po ang pumunta kina Lola. Baka pagtawanan lamang ako ng mga makakakita sa putol kong braso,” ang malungkot na tanggi ni Kim na noo’y nagbabasa sa kaniyang kuwarto.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
          <p:cNvSpPr/>
          <p:nvPr/>
        </p:nvSpPr>
        <p:spPr>
          <a:xfrm>
            <a:off x="720000" y="2484000"/>
            <a:ext cx="10799640" cy="1476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00000"/>
              </a:lnSpc>
              <a:buNone/>
            </a:pPr>
            <a:r>
              <a:rPr b="0" lang="en-PH" sz="2800" spc="-1" strike="noStrike">
                <a:latin typeface="Lato"/>
              </a:rPr>
              <a:t>	</a:t>
            </a:r>
            <a:r>
              <a:rPr b="0" lang="en-PH" sz="2800" spc="-1" strike="noStrike">
                <a:latin typeface="Lato"/>
              </a:rPr>
              <a:t>“</a:t>
            </a:r>
            <a:r>
              <a:rPr b="0" lang="en-PH" sz="2800" spc="-1" strike="noStrike">
                <a:latin typeface="Lato"/>
              </a:rPr>
              <a:t>Anak, huwag mong isipin ‘yan. Hindi ka nila pagtatawanan. Walang masama sa iyong kalagayan,” ang paliwanag naman ng ina.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
          <p:cNvSpPr/>
          <p:nvPr/>
        </p:nvSpPr>
        <p:spPr>
          <a:xfrm>
            <a:off x="720000" y="1080000"/>
            <a:ext cx="10440000" cy="1260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Ngunit hindi pa rin nila napilit si Kim na sumama sa kanila. Anumang paliwanag ay hindi nakapagpagaan sa kalooban ni Kim. </a:t>
            </a:r>
            <a:endParaRPr b="0" lang="en-PH" sz="2800" spc="-1" strike="noStrike">
              <a:latin typeface="Arial"/>
            </a:endParaRPr>
          </a:p>
        </p:txBody>
      </p:sp>
      <p:pic>
        <p:nvPicPr>
          <p:cNvPr id="134" name="" descr=""/>
          <p:cNvPicPr/>
          <p:nvPr/>
        </p:nvPicPr>
        <p:blipFill>
          <a:blip r:embed="rId1"/>
          <a:stretch/>
        </p:blipFill>
        <p:spPr>
          <a:xfrm>
            <a:off x="7817040" y="2700000"/>
            <a:ext cx="4032360" cy="3320280"/>
          </a:xfrm>
          <a:prstGeom prst="rect">
            <a:avLst/>
          </a:prstGeom>
          <a:ln w="0">
            <a:noFill/>
          </a:ln>
        </p:spPr>
      </p:pic>
      <p:sp>
        <p:nvSpPr>
          <p:cNvPr id="135" name=""/>
          <p:cNvSpPr/>
          <p:nvPr/>
        </p:nvSpPr>
        <p:spPr>
          <a:xfrm>
            <a:off x="684000" y="2556000"/>
            <a:ext cx="6840000" cy="3492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Isang araw, umuwing masaya ang ama ni Kim. Agad na hinanap ang anak at sinabing ini-</a:t>
            </a:r>
            <a:r>
              <a:rPr b="0" i="1" lang="en-PH" sz="2800" spc="-1" strike="noStrike">
                <a:latin typeface="Lato"/>
              </a:rPr>
              <a:t>enroll</a:t>
            </a:r>
            <a:r>
              <a:rPr b="0" lang="en-PH" sz="2800" spc="-1" strike="noStrike">
                <a:latin typeface="Lato"/>
              </a:rPr>
              <a:t> niya ito sa isang </a:t>
            </a:r>
            <a:r>
              <a:rPr b="0" i="1" lang="en-PH" sz="2800" spc="-1" strike="noStrike">
                <a:latin typeface="Lato"/>
              </a:rPr>
              <a:t>judo school</a:t>
            </a:r>
            <a:r>
              <a:rPr b="0" lang="en-PH" sz="2800" spc="-1" strike="noStrike">
                <a:latin typeface="Lato"/>
              </a:rPr>
              <a:t>. Alam niyang ito ay makapagpapasaya sa anak palibhasa’y gustong-gusto ni Kim na matuto ng judo mula pa noon.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
          <p:cNvSpPr/>
          <p:nvPr/>
        </p:nvSpPr>
        <p:spPr>
          <a:xfrm>
            <a:off x="720000" y="1044000"/>
            <a:ext cx="10799640" cy="49968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Marami ang nag-iisip kung paano mag-aaral ng judo ang batang may iisang braso. Masaya siyang tinanggap ng </a:t>
            </a:r>
            <a:r>
              <a:rPr b="0" i="1" lang="en-PH" sz="2800" spc="-1" strike="noStrike">
                <a:latin typeface="Lato"/>
              </a:rPr>
              <a:t>coach</a:t>
            </a:r>
            <a:r>
              <a:rPr b="0" lang="en-PH" sz="2800" spc="-1" strike="noStrike">
                <a:latin typeface="Lato"/>
              </a:rPr>
              <a:t> sa programa nito. Sa loob ng walong buwan ay tinuruan si Kim ng iisang estilo ng judo gamit ang kanang kamay lamang. </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Halos perpekto niyang nagagawa ang iisang estilo ng judo. Nagtataka man si Kim kung bakit ito lamang ang itinuturo sa kaniya ay hindi naman siya nagsasalita.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
          <p:cNvSpPr/>
          <p:nvPr/>
        </p:nvSpPr>
        <p:spPr>
          <a:xfrm>
            <a:off x="720000" y="1620000"/>
            <a:ext cx="10799640" cy="3456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Lalo siyang nagulat at nagtaka nang siya ang piliin ng </a:t>
            </a:r>
            <a:r>
              <a:rPr b="0" i="1" lang="en-PH" sz="2800" spc="-1" strike="noStrike">
                <a:latin typeface="Lato"/>
              </a:rPr>
              <a:t>master</a:t>
            </a:r>
            <a:r>
              <a:rPr b="0" lang="en-PH" sz="2800" spc="-1" strike="noStrike">
                <a:latin typeface="Lato"/>
              </a:rPr>
              <a:t> para ilaban sa isang pambansang kompetisyon sa judo. Ayaw niyang sumali ngunit nakikita niya ang suporta ng kaniyang mga magulang at ang pagtitiwala ng kaniyang </a:t>
            </a:r>
            <a:r>
              <a:rPr b="0" i="1" lang="en-PH" sz="2800" spc="-1" strike="noStrike">
                <a:latin typeface="Lato"/>
              </a:rPr>
              <a:t>coach</a:t>
            </a:r>
            <a:r>
              <a:rPr b="0" lang="en-PH" sz="2800" spc="-1" strike="noStrike">
                <a:latin typeface="Lato"/>
              </a:rPr>
              <a: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
          <p:cNvSpPr/>
          <p:nvPr/>
        </p:nvSpPr>
        <p:spPr>
          <a:xfrm>
            <a:off x="720000" y="1116000"/>
            <a:ext cx="10799640" cy="1656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Pinagtatawanan si Kim at ang kaniyang coach nang makita sila sa</a:t>
            </a:r>
            <a:endParaRPr b="0" lang="en-PH" sz="2800" spc="-1" strike="noStrike">
              <a:latin typeface="Arial"/>
            </a:endParaRPr>
          </a:p>
          <a:p>
            <a:pPr algn="just">
              <a:lnSpc>
                <a:spcPct val="115000"/>
              </a:lnSpc>
              <a:buNone/>
            </a:pPr>
            <a:r>
              <a:rPr b="0" lang="en-PH" sz="2800" spc="-1" strike="noStrike">
                <a:latin typeface="Lato"/>
              </a:rPr>
              <a:t>kompetisyon. Paano nga bang ang isang batang may iisang braso ay mananalo sa isang pambansang kompetisyon ng judo?</a:t>
            </a:r>
            <a:endParaRPr b="0" lang="en-PH" sz="2800" spc="-1" strike="noStrike">
              <a:latin typeface="Arial"/>
            </a:endParaRPr>
          </a:p>
        </p:txBody>
      </p:sp>
      <p:pic>
        <p:nvPicPr>
          <p:cNvPr id="139" name="" descr=""/>
          <p:cNvPicPr/>
          <p:nvPr/>
        </p:nvPicPr>
        <p:blipFill>
          <a:blip r:embed="rId1"/>
          <a:stretch/>
        </p:blipFill>
        <p:spPr>
          <a:xfrm>
            <a:off x="3420000" y="3060000"/>
            <a:ext cx="5180400" cy="3033000"/>
          </a:xfrm>
          <a:prstGeom prst="rect">
            <a:avLst/>
          </a:prstGeom>
          <a:ln w="0">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
          <p:cNvSpPr/>
          <p:nvPr/>
        </p:nvSpPr>
        <p:spPr>
          <a:xfrm>
            <a:off x="720000" y="1044000"/>
            <a:ext cx="10799640" cy="4896000"/>
          </a:xfrm>
          <a:prstGeom prst="rect">
            <a:avLst/>
          </a:prstGeom>
          <a:solidFill>
            <a:srgbClr val="ffdead"/>
          </a:solidFill>
          <a:ln w="76320">
            <a:solidFill>
              <a:srgbClr val="3465a4"/>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Masayang-masaya naman ang mga manonood nang matalo ni Kim ang anim niyang kalaban gamit lamang ang isang estilo ng judo.</a:t>
            </a:r>
            <a:endParaRPr b="0" lang="en-PH" sz="2800" spc="-1" strike="noStrike">
              <a:latin typeface="Arial"/>
            </a:endParaRPr>
          </a:p>
          <a:p>
            <a:pPr algn="just">
              <a:lnSpc>
                <a:spcPct val="115000"/>
              </a:lnSpc>
              <a:buNone/>
            </a:pPr>
            <a:r>
              <a:rPr b="0" lang="en-PH" sz="2800" spc="-1" strike="noStrike">
                <a:latin typeface="Lato"/>
              </a:rPr>
              <a:t>Nakaabot siya sa </a:t>
            </a:r>
            <a:r>
              <a:rPr b="0" i="1" lang="en-PH" sz="2800" spc="-1" strike="noStrike">
                <a:latin typeface="Lato"/>
              </a:rPr>
              <a:t>semifinals</a:t>
            </a:r>
            <a:r>
              <a:rPr b="0" lang="en-PH" sz="2800" spc="-1" strike="noStrike">
                <a:latin typeface="Lato"/>
              </a:rPr>
              <a:t> ng kompetisyon.</a:t>
            </a:r>
            <a:endParaRPr b="0" lang="en-PH" sz="2800" spc="-1" strike="noStrike">
              <a:latin typeface="Arial"/>
            </a:endParaRPr>
          </a:p>
          <a:p>
            <a:pPr algn="just">
              <a:lnSpc>
                <a:spcPct val="115000"/>
              </a:lnSpc>
              <a:buNone/>
            </a:pPr>
            <a:endParaRPr b="0" lang="en-PH" sz="2800" spc="-1" strike="noStrike">
              <a:latin typeface="Arial"/>
            </a:endParaRPr>
          </a:p>
          <a:p>
            <a:pPr algn="just">
              <a:lnSpc>
                <a:spcPct val="115000"/>
              </a:lnSpc>
              <a:buNone/>
            </a:pPr>
            <a:r>
              <a:rPr b="0" lang="en-PH" sz="2800" spc="-1" strike="noStrike">
                <a:latin typeface="Lato"/>
              </a:rPr>
              <a:t>	</a:t>
            </a:r>
            <a:r>
              <a:rPr b="0" lang="en-PH" sz="2800" spc="-1" strike="noStrike">
                <a:latin typeface="Lato"/>
              </a:rPr>
              <a:t>	</a:t>
            </a:r>
            <a:r>
              <a:rPr b="0" lang="en-PH" sz="2800" spc="-1" strike="noStrike">
                <a:latin typeface="Lato"/>
              </a:rPr>
              <a:t>Naging mahirap para sa kaniya ang mga sumunod na laban, ngunit nanalo pa rin siya hanggang makaabot sa pinal. Malakas ang kaniyang nakalaban sa pinal na bahagi ng kompetisyon kaya iminungkahi ng </a:t>
            </a:r>
            <a:r>
              <a:rPr b="0" i="1" lang="en-PH" sz="2800" spc="-1" strike="noStrike">
                <a:latin typeface="Lato"/>
              </a:rPr>
              <a:t>referee</a:t>
            </a:r>
            <a:r>
              <a:rPr b="0" lang="en-PH" sz="2800" spc="-1" strike="noStrike">
                <a:latin typeface="Lato"/>
              </a:rPr>
              <a:t> na itigil na ang laban dahil tiyak na masasaktan lamang si Kim.</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720000" y="1116000"/>
            <a:ext cx="10799640" cy="1836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00000"/>
              </a:lnSpc>
              <a:buNone/>
            </a:pPr>
            <a:r>
              <a:rPr b="0" lang="en-PH" sz="2800" spc="-1" strike="noStrike">
                <a:latin typeface="Lato"/>
              </a:rPr>
              <a:t>	</a:t>
            </a:r>
            <a:r>
              <a:rPr b="0" lang="en-PH" sz="2800" spc="-1" strike="noStrike">
                <a:latin typeface="Lato"/>
              </a:rPr>
              <a:t>“</a:t>
            </a:r>
            <a:r>
              <a:rPr b="0" lang="en-PH" sz="2800" spc="-1" strike="noStrike">
                <a:highlight>
                  <a:srgbClr val="ffff00"/>
                </a:highlight>
                <a:latin typeface="Lato"/>
              </a:rPr>
              <a:t>Kayo</a:t>
            </a:r>
            <a:r>
              <a:rPr b="0" lang="en-PH" sz="2800" spc="-1" strike="noStrike">
                <a:latin typeface="Lato"/>
              </a:rPr>
              <a:t> na ang umatras sa labang ito. Masasaktan lamang si Kim</a:t>
            </a:r>
            <a:endParaRPr b="0" lang="en-PH" sz="2800" spc="-1" strike="noStrike">
              <a:latin typeface="Arial"/>
            </a:endParaRPr>
          </a:p>
          <a:p>
            <a:pPr algn="just">
              <a:lnSpc>
                <a:spcPct val="100000"/>
              </a:lnSpc>
              <a:buNone/>
            </a:pPr>
            <a:r>
              <a:rPr b="0" lang="en-PH" sz="2800" spc="-1" strike="noStrike">
                <a:latin typeface="Lato"/>
              </a:rPr>
              <a:t>kung magpapatuloy siya. Itatanghal na panalo ang kalaban kung papayag kayo,” ang paliwanag ng </a:t>
            </a:r>
            <a:r>
              <a:rPr b="0" i="1" lang="en-PH" sz="2800" spc="-1" strike="noStrike">
                <a:latin typeface="Lato"/>
              </a:rPr>
              <a:t>referee</a:t>
            </a:r>
            <a:r>
              <a:rPr b="0" lang="en-PH" sz="2800" spc="-1" strike="noStrike">
                <a:latin typeface="Lato"/>
              </a:rPr>
              <a:t> kina Kim at sa kaniyang </a:t>
            </a:r>
            <a:r>
              <a:rPr b="0" i="1" lang="en-PH" sz="2800" spc="-1" strike="noStrike">
                <a:latin typeface="Lato"/>
              </a:rPr>
              <a:t>coach</a:t>
            </a:r>
            <a:r>
              <a:rPr b="0" lang="en-PH" sz="2800" spc="-1" strike="noStrike">
                <a:latin typeface="Lato"/>
              </a:rPr>
              <a:t>.</a:t>
            </a:r>
            <a:endParaRPr b="0" lang="en-PH" sz="2800" spc="-1" strike="noStrike">
              <a:latin typeface="Arial"/>
            </a:endParaRPr>
          </a:p>
        </p:txBody>
      </p:sp>
      <p:pic>
        <p:nvPicPr>
          <p:cNvPr id="142" name="" descr=""/>
          <p:cNvPicPr/>
          <p:nvPr/>
        </p:nvPicPr>
        <p:blipFill>
          <a:blip r:embed="rId1"/>
          <a:stretch/>
        </p:blipFill>
        <p:spPr>
          <a:xfrm>
            <a:off x="3704400" y="3060000"/>
            <a:ext cx="4755240" cy="3115440"/>
          </a:xfrm>
          <a:prstGeom prst="rect">
            <a:avLst/>
          </a:prstGeom>
          <a:ln w="0">
            <a:noFill/>
          </a:ln>
        </p:spPr>
      </p:pic>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
          <p:cNvSpPr/>
          <p:nvPr/>
        </p:nvSpPr>
        <p:spPr>
          <a:xfrm>
            <a:off x="720000" y="1044000"/>
            <a:ext cx="10799640" cy="5076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00000"/>
              </a:lnSpc>
              <a:buNone/>
            </a:pPr>
            <a:r>
              <a:rPr b="0" lang="en-PH" sz="2800" spc="-1" strike="noStrike">
                <a:latin typeface="Lato"/>
              </a:rPr>
              <a:t>	</a:t>
            </a:r>
            <a:r>
              <a:rPr b="0" lang="en-PH" sz="2800" spc="-1" strike="noStrike">
                <a:latin typeface="Lato"/>
              </a:rPr>
              <a:t>“ </a:t>
            </a:r>
            <a:r>
              <a:rPr b="0" lang="en-PH" sz="2800" spc="-1" strike="noStrike">
                <a:latin typeface="Lato"/>
              </a:rPr>
              <a:t>Hindi </a:t>
            </a:r>
            <a:r>
              <a:rPr b="0" lang="en-PH" sz="2800" spc="-1" strike="noStrike">
                <a:highlight>
                  <a:srgbClr val="ffff00"/>
                </a:highlight>
                <a:latin typeface="Lato"/>
              </a:rPr>
              <a:t>tayo</a:t>
            </a:r>
            <a:r>
              <a:rPr b="0" lang="en-PH" sz="2800" spc="-1" strike="noStrike">
                <a:latin typeface="Lato"/>
              </a:rPr>
              <a:t> aatras, Kim. Itutuloy natin ang laban. Gamitin mo</a:t>
            </a:r>
            <a:endParaRPr b="0" lang="en-PH" sz="2800" spc="-1" strike="noStrike">
              <a:latin typeface="Arial"/>
            </a:endParaRPr>
          </a:p>
          <a:p>
            <a:pPr algn="just">
              <a:lnSpc>
                <a:spcPct val="100000"/>
              </a:lnSpc>
              <a:buNone/>
            </a:pPr>
            <a:r>
              <a:rPr b="0" lang="en-PH" sz="2800" spc="-1" strike="noStrike">
                <a:latin typeface="Lato"/>
              </a:rPr>
              <a:t>lamang ang natutuhan mo,” ang himok ng coach kay Kim.</a:t>
            </a:r>
            <a:endParaRPr b="0" lang="en-PH" sz="2800" spc="-1" strike="noStrike">
              <a:latin typeface="Arial"/>
            </a:endParaRPr>
          </a:p>
          <a:p>
            <a:pPr algn="just">
              <a:lnSpc>
                <a:spcPct val="100000"/>
              </a:lnSpc>
              <a:buNone/>
            </a:pPr>
            <a:r>
              <a:rPr b="0" lang="en-PH" sz="2800" spc="-1" strike="noStrike">
                <a:latin typeface="Lato"/>
              </a:rPr>
              <a:t>	</a:t>
            </a:r>
            <a:endParaRPr b="0" lang="en-PH" sz="2800" spc="-1" strike="noStrike">
              <a:latin typeface="Arial"/>
            </a:endParaRPr>
          </a:p>
          <a:p>
            <a:pPr algn="just">
              <a:lnSpc>
                <a:spcPct val="100000"/>
              </a:lnSpc>
              <a:buNone/>
            </a:pPr>
            <a:r>
              <a:rPr b="0" lang="en-PH" sz="2800" spc="-1" strike="noStrike">
                <a:latin typeface="Lato"/>
              </a:rPr>
              <a:t>	</a:t>
            </a:r>
            <a:r>
              <a:rPr b="0" lang="en-PH" sz="2800" spc="-1" strike="noStrike">
                <a:latin typeface="Lato"/>
              </a:rPr>
              <a:t>Sa bandang huli, nanalo si Kim. Tuwang-tuwa ang lahat. Hindi sila</a:t>
            </a:r>
            <a:endParaRPr b="0" lang="en-PH" sz="2800" spc="-1" strike="noStrike">
              <a:latin typeface="Arial"/>
            </a:endParaRPr>
          </a:p>
          <a:p>
            <a:pPr algn="just">
              <a:lnSpc>
                <a:spcPct val="100000"/>
              </a:lnSpc>
              <a:buNone/>
            </a:pPr>
            <a:r>
              <a:rPr b="0" lang="en-PH" sz="2800" spc="-1" strike="noStrike">
                <a:latin typeface="Lato"/>
              </a:rPr>
              <a:t>makapaniwalang kakayanin ni Kim na matalo ang kalaban. Nagtataka rin si Kim kung paano siya nanalo gamit lamang ang isang estilo ng judo.</a:t>
            </a:r>
            <a:endParaRPr b="0" lang="en-PH" sz="2800" spc="-1" strike="noStrike">
              <a:latin typeface="Arial"/>
            </a:endParaRPr>
          </a:p>
          <a:p>
            <a:pPr algn="just">
              <a:lnSpc>
                <a:spcPct val="100000"/>
              </a:lnSpc>
              <a:buNone/>
            </a:pPr>
            <a:endParaRPr b="0" lang="en-PH" sz="2800" spc="-1" strike="noStrike">
              <a:latin typeface="Arial"/>
            </a:endParaRPr>
          </a:p>
          <a:p>
            <a:pPr algn="just">
              <a:lnSpc>
                <a:spcPct val="100000"/>
              </a:lnSpc>
              <a:buNone/>
            </a:pPr>
            <a:r>
              <a:rPr b="0" lang="en-PH" sz="2800" spc="-1" strike="noStrike">
                <a:latin typeface="Lato"/>
              </a:rPr>
              <a:t>	</a:t>
            </a:r>
            <a:r>
              <a:rPr b="0" lang="en-PH" sz="2800" spc="-1" strike="noStrike">
                <a:latin typeface="Lato"/>
              </a:rPr>
              <a:t>“</a:t>
            </a:r>
            <a:r>
              <a:rPr b="0" lang="en-PH" sz="2800" spc="-1" strike="noStrike">
                <a:latin typeface="Lato"/>
              </a:rPr>
              <a:t>Kim, natutuhan mo ang pinakamahirap na estilo sa judo. Kung nais ng kalabang matalo ka, kailangan niyang hawakan ang kaliwa mong braso. Ito ang sekreto ng iyong pagkapanalo.”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
          <p:cNvSpPr/>
          <p:nvPr/>
        </p:nvSpPr>
        <p:spPr>
          <a:xfrm>
            <a:off x="720000" y="1116000"/>
            <a:ext cx="10799640" cy="1116000"/>
          </a:xfrm>
          <a:prstGeom prst="rect">
            <a:avLst/>
          </a:prstGeom>
          <a:solidFill>
            <a:srgbClr val="ffdead"/>
          </a:solidFill>
          <a:ln w="76320">
            <a:solidFill>
              <a:srgbClr val="000080"/>
            </a:solidFill>
            <a:round/>
          </a:ln>
        </p:spPr>
        <p:style>
          <a:lnRef idx="0"/>
          <a:fillRef idx="0"/>
          <a:effectRef idx="0"/>
          <a:fontRef idx="minor"/>
        </p:style>
        <p:txBody>
          <a:bodyPr lIns="128160" rIns="128160" tIns="83160" bIns="83160" anchor="t">
            <a:noAutofit/>
          </a:bodyPr>
          <a:p>
            <a:pPr algn="just">
              <a:lnSpc>
                <a:spcPct val="100000"/>
              </a:lnSpc>
              <a:buNone/>
            </a:pPr>
            <a:r>
              <a:rPr b="0" lang="en-PH" sz="2800" spc="-1" strike="noStrike">
                <a:latin typeface="Lato"/>
              </a:rPr>
              <a:t>	</a:t>
            </a:r>
            <a:r>
              <a:rPr b="0" lang="en-PH" sz="2800" spc="-1" strike="noStrike">
                <a:latin typeface="Lato"/>
              </a:rPr>
              <a:t>Noon, naunawaan ni Kim na ang kaniyang kawalan ng kaliwang</a:t>
            </a:r>
            <a:endParaRPr b="0" lang="en-PH" sz="2800" spc="-1" strike="noStrike">
              <a:latin typeface="Arial"/>
            </a:endParaRPr>
          </a:p>
          <a:p>
            <a:pPr algn="just">
              <a:lnSpc>
                <a:spcPct val="100000"/>
              </a:lnSpc>
              <a:buNone/>
            </a:pPr>
            <a:r>
              <a:rPr b="0" lang="en-PH" sz="2800" spc="-1" strike="noStrike">
                <a:latin typeface="Lato"/>
              </a:rPr>
              <a:t>braso ang naging lakas niya upang magtagumpay siya sa laban.</a:t>
            </a:r>
            <a:endParaRPr b="0" lang="en-PH" sz="2800" spc="-1" strike="noStrike">
              <a:latin typeface="Arial"/>
            </a:endParaRPr>
          </a:p>
        </p:txBody>
      </p:sp>
      <p:pic>
        <p:nvPicPr>
          <p:cNvPr id="145" name="" descr=""/>
          <p:cNvPicPr/>
          <p:nvPr/>
        </p:nvPicPr>
        <p:blipFill>
          <a:blip r:embed="rId1"/>
          <a:stretch/>
        </p:blipFill>
        <p:spPr>
          <a:xfrm>
            <a:off x="3668040" y="2520000"/>
            <a:ext cx="4971960" cy="3504960"/>
          </a:xfrm>
          <a:prstGeom prst="rect">
            <a:avLst/>
          </a:prstGeom>
          <a:ln w="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
          <p:cNvSpPr/>
          <p:nvPr/>
        </p:nvSpPr>
        <p:spPr>
          <a:xfrm>
            <a:off x="353160" y="1440000"/>
            <a:ext cx="11346480" cy="4327200"/>
          </a:xfrm>
          <a:prstGeom prst="rect">
            <a:avLst/>
          </a:prstGeom>
          <a:gradFill rotWithShape="0">
            <a:gsLst>
              <a:gs pos="0">
                <a:srgbClr val="ffff00">
                  <a:alpha val="35294"/>
                </a:srgbClr>
              </a:gs>
              <a:gs pos="100000">
                <a:srgbClr val="ffff00">
                  <a:alpha val="35294"/>
                </a:srgbClr>
              </a:gs>
            </a:gsLst>
            <a:lin ang="5400000"/>
          </a:gradFill>
          <a:ln w="76320">
            <a:solidFill>
              <a:srgbClr val="795548"/>
            </a:solidFill>
            <a:round/>
          </a:ln>
        </p:spPr>
        <p:style>
          <a:lnRef idx="0"/>
          <a:fillRef idx="0"/>
          <a:effectRef idx="0"/>
          <a:fontRef idx="minor"/>
        </p:style>
        <p:txBody>
          <a:bodyPr lIns="128160" rIns="128160" tIns="83160" bIns="83160" anchor="t">
            <a:noAutofit/>
          </a:bodyPr>
          <a:p>
            <a:pPr algn="just">
              <a:lnSpc>
                <a:spcPct val="100000"/>
              </a:lnSpc>
              <a:buNone/>
            </a:pPr>
            <a:r>
              <a:rPr b="1" lang="en-PH" sz="2600" spc="-1" strike="noStrike">
                <a:latin typeface="Lato"/>
              </a:rPr>
              <a:t>Panuto:</a:t>
            </a:r>
            <a:r>
              <a:rPr b="0" lang="en-PH" sz="2600" spc="-1" strike="noStrike">
                <a:latin typeface="Lato"/>
              </a:rPr>
              <a:t> Unawain mo ang mga piling pahayag mula sa kuwento at sagutin ang sumusunod na tanong upang matukoy ang suliranin sa nabasang teksto.</a:t>
            </a:r>
            <a:endParaRPr b="0" lang="en-PH" sz="2600" spc="-1" strike="noStrike">
              <a:latin typeface="Arial"/>
            </a:endParaRPr>
          </a:p>
          <a:p>
            <a:pPr>
              <a:lnSpc>
                <a:spcPct val="100000"/>
              </a:lnSpc>
              <a:buNone/>
            </a:pPr>
            <a:endParaRPr b="0" lang="en-PH" sz="2600" spc="-1" strike="noStrike">
              <a:latin typeface="Arial"/>
            </a:endParaRPr>
          </a:p>
          <a:p>
            <a:pPr algn="just">
              <a:lnSpc>
                <a:spcPct val="150000"/>
              </a:lnSpc>
              <a:buNone/>
            </a:pPr>
            <a:r>
              <a:rPr b="0" lang="en-PH" sz="2600" spc="-1" strike="noStrike">
                <a:latin typeface="Lato"/>
              </a:rPr>
              <a:t>1. “Naging malulungkutin na si Kim. Hindi na siya halos lumalabas ng bahay o nakikipaglaro.” Ano ang suliranin ni Kim?</a:t>
            </a:r>
            <a:endParaRPr b="0" lang="en-PH" sz="2600" spc="-1" strike="noStrike">
              <a:latin typeface="Arial"/>
            </a:endParaRPr>
          </a:p>
          <a:p>
            <a:pPr algn="just">
              <a:lnSpc>
                <a:spcPct val="150000"/>
              </a:lnSpc>
              <a:buNone/>
            </a:pPr>
            <a:r>
              <a:rPr b="0" lang="en-PH" sz="2600" spc="-1" strike="noStrike">
                <a:latin typeface="Lato"/>
              </a:rPr>
              <a:t>2. “Hindi malaman ng kaniyang mga magulang kung paano nila maibabalik ang kasiyahan sa kanilang anak na si Kim.” Paano kaya ito nakaapekto sa mga magulang ni Kim?</a:t>
            </a:r>
            <a:endParaRPr b="0" lang="en-PH" sz="26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
          <p:cNvSpPr/>
          <p:nvPr/>
        </p:nvSpPr>
        <p:spPr>
          <a:xfrm>
            <a:off x="353160" y="1440000"/>
            <a:ext cx="11346480" cy="4035960"/>
          </a:xfrm>
          <a:prstGeom prst="rect">
            <a:avLst/>
          </a:prstGeom>
          <a:gradFill rotWithShape="0">
            <a:gsLst>
              <a:gs pos="0">
                <a:srgbClr val="ffff00">
                  <a:alpha val="43137"/>
                </a:srgbClr>
              </a:gs>
              <a:gs pos="100000">
                <a:srgbClr val="ffff00">
                  <a:alpha val="43137"/>
                </a:srgbClr>
              </a:gs>
            </a:gsLst>
            <a:lin ang="5400000"/>
          </a:gradFill>
          <a:ln w="76320">
            <a:solidFill>
              <a:srgbClr val="795548"/>
            </a:solidFill>
            <a:round/>
          </a:ln>
        </p:spPr>
        <p:style>
          <a:lnRef idx="0"/>
          <a:fillRef idx="0"/>
          <a:effectRef idx="0"/>
          <a:fontRef idx="minor"/>
        </p:style>
        <p:txBody>
          <a:bodyPr lIns="128160" rIns="128160" tIns="83160" bIns="83160" anchor="t">
            <a:noAutofit/>
          </a:bodyPr>
          <a:p>
            <a:pPr algn="just">
              <a:lnSpc>
                <a:spcPct val="100000"/>
              </a:lnSpc>
              <a:buNone/>
            </a:pPr>
            <a:r>
              <a:rPr b="0" lang="en-PH" sz="2600" spc="-1" strike="noStrike">
                <a:latin typeface="Lato"/>
              </a:rPr>
              <a:t>3. “Kayo na ang umatras sa labang ito. Masasaktan lamang si Kim kung magpapatuloy siya. Itatanghal na panalo ang kalaban kung papayag kayo.” Bakit kaya sinabi ito ng referee?</a:t>
            </a:r>
            <a:endParaRPr b="0" lang="en-PH" sz="2600" spc="-1" strike="noStrike">
              <a:latin typeface="Arial"/>
            </a:endParaRPr>
          </a:p>
          <a:p>
            <a:pPr algn="just">
              <a:lnSpc>
                <a:spcPct val="100000"/>
              </a:lnSpc>
              <a:buNone/>
            </a:pPr>
            <a:r>
              <a:rPr b="0" lang="en-PH" sz="2600" spc="-1" strike="noStrike">
                <a:latin typeface="Lato"/>
              </a:rPr>
              <a:t>4. “Hindi tayo aatras, Kim. Itutuloy natin ang laban. Gamitin mo lamang ang natutuhan mo.” Paano mo ilalarawan ang coach ni Kim?</a:t>
            </a:r>
            <a:endParaRPr b="0" lang="en-PH" sz="2600" spc="-1" strike="noStrike">
              <a:latin typeface="Arial"/>
            </a:endParaRPr>
          </a:p>
          <a:p>
            <a:pPr algn="just">
              <a:lnSpc>
                <a:spcPct val="100000"/>
              </a:lnSpc>
              <a:buNone/>
            </a:pPr>
            <a:r>
              <a:rPr b="0" lang="en-PH" sz="2600" spc="-1" strike="noStrike">
                <a:latin typeface="Lato"/>
              </a:rPr>
              <a:t>5. “Kim, natutuhan mo ang pinakamahirap na estilo sa judo. Kung nais ng kalabang matalo ka, kailangan niyang hawakan ang kaliwa mong braso. Ito ang sekreto ng iyong pagkapanalo.” </a:t>
            </a:r>
            <a:endParaRPr b="0" lang="en-PH" sz="2600" spc="-1" strike="noStrike">
              <a:latin typeface="Arial"/>
            </a:endParaRPr>
          </a:p>
          <a:p>
            <a:pPr algn="just">
              <a:lnSpc>
                <a:spcPct val="100000"/>
              </a:lnSpc>
              <a:buNone/>
            </a:pPr>
            <a:r>
              <a:rPr b="0" lang="en-PH" sz="2600" spc="-1" strike="noStrike">
                <a:latin typeface="Lato"/>
              </a:rPr>
              <a:t>Paano ito nauugnay sa pamagat ng kuwento?</a:t>
            </a:r>
            <a:endParaRPr b="0" lang="en-PH" sz="26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
          <p:cNvSpPr/>
          <p:nvPr/>
        </p:nvSpPr>
        <p:spPr>
          <a:xfrm>
            <a:off x="1080000" y="1260000"/>
            <a:ext cx="10079640" cy="4500000"/>
          </a:xfrm>
          <a:prstGeom prst="rect">
            <a:avLst/>
          </a:prstGeom>
          <a:gradFill rotWithShape="0">
            <a:gsLst>
              <a:gs pos="0">
                <a:srgbClr val="ffe0b2"/>
              </a:gs>
              <a:gs pos="50000">
                <a:srgbClr val="ffe0b2"/>
              </a:gs>
              <a:gs pos="100000">
                <a:srgbClr val="ffe0b2"/>
              </a:gs>
            </a:gsLst>
            <a:lin ang="5400000"/>
          </a:gradFill>
          <a:ln w="76320">
            <a:solidFill>
              <a:srgbClr val="3e2723"/>
            </a:solidFill>
            <a:prstDash val="dot"/>
            <a:round/>
          </a:ln>
        </p:spPr>
        <p:style>
          <a:lnRef idx="0"/>
          <a:fillRef idx="0"/>
          <a:effectRef idx="0"/>
          <a:fontRef idx="minor"/>
        </p:style>
        <p:txBody>
          <a:bodyPr lIns="128160" rIns="128160" tIns="83160" bIns="83160" anchor="t">
            <a:noAutofit/>
          </a:bodyPr>
          <a:p>
            <a:pPr algn="ctr">
              <a:lnSpc>
                <a:spcPct val="100000"/>
              </a:lnSpc>
              <a:buNone/>
            </a:pPr>
            <a:r>
              <a:rPr b="0" lang="en-PH" sz="4000" spc="-1" strike="noStrike">
                <a:latin typeface="Lato"/>
              </a:rPr>
              <a:t>Tayo, Kayo, at Sila</a:t>
            </a:r>
            <a:endParaRPr b="0" lang="en-PH" sz="4000" spc="-1" strike="noStrike">
              <a:latin typeface="Arial"/>
            </a:endParaRPr>
          </a:p>
          <a:p>
            <a:pPr algn="ctr">
              <a:lnSpc>
                <a:spcPct val="100000"/>
              </a:lnSpc>
              <a:buNone/>
            </a:pPr>
            <a:endParaRPr b="0" lang="en-PH" sz="4000" spc="-1" strike="noStrike">
              <a:latin typeface="Arial"/>
            </a:endParaRPr>
          </a:p>
          <a:p>
            <a:pPr algn="just">
              <a:lnSpc>
                <a:spcPct val="150000"/>
              </a:lnSpc>
              <a:buNone/>
            </a:pPr>
            <a:r>
              <a:rPr b="0" lang="en-PH" sz="3200" spc="-1" strike="noStrike">
                <a:latin typeface="Lato"/>
              </a:rPr>
              <a:t>	</a:t>
            </a:r>
            <a:r>
              <a:rPr b="0" lang="en-PH" sz="3200" spc="-1" strike="noStrike">
                <a:latin typeface="Lato"/>
              </a:rPr>
              <a:t>Ang tayo, kayo, at sila ay mga panghalip na pamalit sa ngalan ng tao. Kabilang ito sa mga panghalip na panao. Maramihan ang kailanan nito dahil higit sa isa ang pinapalitang ngalan ng mga tao.</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
          <p:cNvSpPr/>
          <p:nvPr/>
        </p:nvSpPr>
        <p:spPr>
          <a:xfrm>
            <a:off x="1224000" y="970920"/>
            <a:ext cx="9719640" cy="5045040"/>
          </a:xfrm>
          <a:prstGeom prst="rect">
            <a:avLst/>
          </a:prstGeom>
          <a:solidFill>
            <a:srgbClr val="ffe0b2">
              <a:alpha val="66000"/>
            </a:srgbClr>
          </a:solidFill>
          <a:ln w="76320">
            <a:solidFill>
              <a:srgbClr val="3e2723"/>
            </a:solidFill>
            <a:prstDash val="dot"/>
            <a:round/>
          </a:ln>
        </p:spPr>
        <p:style>
          <a:lnRef idx="0"/>
          <a:fillRef idx="0"/>
          <a:effectRef idx="0"/>
          <a:fontRef idx="minor"/>
        </p:style>
        <p:txBody>
          <a:bodyPr lIns="128160" rIns="128160" tIns="83160" bIns="83160" anchor="t">
            <a:noAutofit/>
          </a:bodyPr>
          <a:p>
            <a:pPr algn="ctr">
              <a:lnSpc>
                <a:spcPct val="100000"/>
              </a:lnSpc>
              <a:buNone/>
            </a:pPr>
            <a:r>
              <a:rPr b="0" lang="en-PH" sz="4000" spc="-1" strike="noStrike">
                <a:highlight>
                  <a:srgbClr val="ffff00"/>
                </a:highlight>
                <a:latin typeface="Lato"/>
              </a:rPr>
              <a:t>Tayo</a:t>
            </a:r>
            <a:r>
              <a:rPr b="0" lang="en-PH" sz="4000" spc="-1" strike="noStrike">
                <a:latin typeface="Lato"/>
              </a:rPr>
              <a:t> – ginagamit bilang pamalit sa pangalan ng taong nagsasalita at ng kaniyang mga kasama at kausap</a:t>
            </a:r>
            <a:endParaRPr b="0" lang="en-PH" sz="4000" spc="-1" strike="noStrike">
              <a:latin typeface="Arial"/>
            </a:endParaRPr>
          </a:p>
          <a:p>
            <a:pPr>
              <a:lnSpc>
                <a:spcPct val="100000"/>
              </a:lnSpc>
              <a:buNone/>
            </a:pPr>
            <a:endParaRPr b="0" lang="en-PH" sz="4000" spc="-1" strike="noStrike">
              <a:latin typeface="Arial"/>
            </a:endParaRPr>
          </a:p>
          <a:p>
            <a:pPr>
              <a:lnSpc>
                <a:spcPct val="100000"/>
              </a:lnSpc>
              <a:buNone/>
            </a:pPr>
            <a:r>
              <a:rPr b="0" lang="en-PH" sz="4000" spc="-1" strike="noStrike">
                <a:latin typeface="Lato"/>
              </a:rPr>
              <a:t>Halimbawa: </a:t>
            </a:r>
            <a:endParaRPr b="0" lang="en-PH" sz="4000" spc="-1" strike="noStrike">
              <a:latin typeface="Arial"/>
            </a:endParaRPr>
          </a:p>
          <a:p>
            <a:pPr algn="ctr">
              <a:lnSpc>
                <a:spcPct val="100000"/>
              </a:lnSpc>
              <a:buNone/>
            </a:pPr>
            <a:r>
              <a:rPr b="0" lang="en-PH" sz="4000" spc="-1" strike="noStrike">
                <a:latin typeface="Lato"/>
              </a:rPr>
              <a:t>Hindi </a:t>
            </a:r>
            <a:r>
              <a:rPr b="0" lang="en-PH" sz="4000" spc="-1" strike="noStrike">
                <a:highlight>
                  <a:srgbClr val="ffff00"/>
                </a:highlight>
                <a:latin typeface="Lato"/>
              </a:rPr>
              <a:t>tayo</a:t>
            </a:r>
            <a:r>
              <a:rPr b="0" lang="en-PH" sz="4000" spc="-1" strike="noStrike">
                <a:latin typeface="Lato"/>
              </a:rPr>
              <a:t> aatras sa laban.</a:t>
            </a:r>
            <a:endParaRPr b="0" lang="en-PH" sz="4000" spc="-1" strike="noStrike">
              <a:latin typeface="Arial"/>
            </a:endParaRPr>
          </a:p>
          <a:p>
            <a:pPr algn="ctr">
              <a:lnSpc>
                <a:spcPct val="100000"/>
              </a:lnSpc>
              <a:buNone/>
            </a:pPr>
            <a:r>
              <a:rPr b="0" lang="en-PH" sz="4000" spc="-1" strike="noStrike">
                <a:latin typeface="Lato"/>
              </a:rPr>
              <a:t>Pupunta</a:t>
            </a:r>
            <a:r>
              <a:rPr b="0" lang="en-PH" sz="4000" spc="-1" strike="noStrike">
                <a:highlight>
                  <a:srgbClr val="ffff00"/>
                </a:highlight>
                <a:latin typeface="Lato"/>
              </a:rPr>
              <a:t> tayo</a:t>
            </a:r>
            <a:r>
              <a:rPr b="0" lang="en-PH" sz="4000" spc="-1" strike="noStrike">
                <a:latin typeface="Lato"/>
              </a:rPr>
              <a:t> sa kaarawan ng Lola Caring mo.</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
          <p:cNvSpPr/>
          <p:nvPr/>
        </p:nvSpPr>
        <p:spPr>
          <a:xfrm>
            <a:off x="1224000" y="970920"/>
            <a:ext cx="9719640" cy="4248720"/>
          </a:xfrm>
          <a:prstGeom prst="rect">
            <a:avLst/>
          </a:prstGeom>
          <a:solidFill>
            <a:srgbClr val="ffe0b2">
              <a:alpha val="66000"/>
            </a:srgbClr>
          </a:solidFill>
          <a:ln w="76320">
            <a:solidFill>
              <a:srgbClr val="3e2723"/>
            </a:solidFill>
            <a:prstDash val="dot"/>
            <a:round/>
          </a:ln>
        </p:spPr>
        <p:style>
          <a:lnRef idx="0"/>
          <a:fillRef idx="0"/>
          <a:effectRef idx="0"/>
          <a:fontRef idx="minor"/>
        </p:style>
        <p:txBody>
          <a:bodyPr lIns="128160" rIns="128160" tIns="83160" bIns="83160" anchor="t">
            <a:noAutofit/>
          </a:bodyPr>
          <a:p>
            <a:pPr algn="ctr">
              <a:lnSpc>
                <a:spcPct val="100000"/>
              </a:lnSpc>
              <a:buNone/>
            </a:pPr>
            <a:r>
              <a:rPr b="0" lang="en-PH" sz="4000" spc="-1" strike="noStrike">
                <a:highlight>
                  <a:srgbClr val="ffff00"/>
                </a:highlight>
                <a:latin typeface="Lato"/>
              </a:rPr>
              <a:t>Kayo</a:t>
            </a:r>
            <a:r>
              <a:rPr b="0" lang="en-PH" sz="4000" spc="-1" strike="noStrike">
                <a:latin typeface="Lato"/>
              </a:rPr>
              <a:t> – ginagamit na pamalit sa kausap at sa kaniyang mga kasama</a:t>
            </a:r>
            <a:endParaRPr b="0" lang="en-PH" sz="4000" spc="-1" strike="noStrike">
              <a:latin typeface="Arial"/>
            </a:endParaRPr>
          </a:p>
          <a:p>
            <a:pPr algn="ctr">
              <a:lnSpc>
                <a:spcPct val="100000"/>
              </a:lnSpc>
              <a:buNone/>
            </a:pPr>
            <a:endParaRPr b="0" lang="en-PH" sz="4000" spc="-1" strike="noStrike">
              <a:latin typeface="Arial"/>
            </a:endParaRPr>
          </a:p>
          <a:p>
            <a:pPr>
              <a:lnSpc>
                <a:spcPct val="100000"/>
              </a:lnSpc>
              <a:buNone/>
            </a:pPr>
            <a:r>
              <a:rPr b="0" lang="en-PH" sz="4000" spc="-1" strike="noStrike">
                <a:latin typeface="Lato"/>
              </a:rPr>
              <a:t>Halimbawa: </a:t>
            </a:r>
            <a:endParaRPr b="0" lang="en-PH" sz="4000" spc="-1" strike="noStrike">
              <a:latin typeface="Arial"/>
            </a:endParaRPr>
          </a:p>
          <a:p>
            <a:pPr algn="ctr">
              <a:lnSpc>
                <a:spcPct val="100000"/>
              </a:lnSpc>
              <a:buNone/>
            </a:pPr>
            <a:r>
              <a:rPr b="0" lang="en-PH" sz="4000" spc="-1" strike="noStrike">
                <a:highlight>
                  <a:srgbClr val="ffff00"/>
                </a:highlight>
                <a:latin typeface="Lato"/>
              </a:rPr>
              <a:t>Kayo</a:t>
            </a:r>
            <a:r>
              <a:rPr b="0" lang="en-PH" sz="4000" spc="-1" strike="noStrike">
                <a:latin typeface="Lato"/>
              </a:rPr>
              <a:t> na lamang po ang pumunta.</a:t>
            </a:r>
            <a:endParaRPr b="0" lang="en-PH" sz="4000" spc="-1" strike="noStrike">
              <a:latin typeface="Arial"/>
            </a:endParaRPr>
          </a:p>
          <a:p>
            <a:pPr algn="ctr">
              <a:lnSpc>
                <a:spcPct val="100000"/>
              </a:lnSpc>
              <a:buNone/>
            </a:pPr>
            <a:r>
              <a:rPr b="0" lang="en-PH" sz="4000" spc="-1" strike="noStrike">
                <a:latin typeface="Lato"/>
              </a:rPr>
              <a:t>Hindi ba </a:t>
            </a:r>
            <a:r>
              <a:rPr b="0" lang="en-PH" sz="4000" spc="-1" strike="noStrike">
                <a:highlight>
                  <a:srgbClr val="ffff00"/>
                </a:highlight>
                <a:latin typeface="Lato"/>
              </a:rPr>
              <a:t>kayo</a:t>
            </a:r>
            <a:r>
              <a:rPr b="0" lang="en-PH" sz="4000" spc="-1" strike="noStrike">
                <a:latin typeface="Lato"/>
              </a:rPr>
              <a:t> manonood ng palaro?</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1" name=""/>
          <p:cNvSpPr/>
          <p:nvPr/>
        </p:nvSpPr>
        <p:spPr>
          <a:xfrm>
            <a:off x="1224000" y="970920"/>
            <a:ext cx="9719640" cy="4755960"/>
          </a:xfrm>
          <a:prstGeom prst="rect">
            <a:avLst/>
          </a:prstGeom>
          <a:solidFill>
            <a:srgbClr val="ffe0b2">
              <a:alpha val="66000"/>
            </a:srgbClr>
          </a:solidFill>
          <a:ln w="76320">
            <a:solidFill>
              <a:srgbClr val="3e2723"/>
            </a:solidFill>
            <a:prstDash val="dot"/>
            <a:round/>
          </a:ln>
        </p:spPr>
        <p:style>
          <a:lnRef idx="0"/>
          <a:fillRef idx="0"/>
          <a:effectRef idx="0"/>
          <a:fontRef idx="minor"/>
        </p:style>
        <p:txBody>
          <a:bodyPr lIns="128160" rIns="128160" tIns="83160" bIns="83160" anchor="t">
            <a:noAutofit/>
          </a:bodyPr>
          <a:p>
            <a:pPr algn="ctr">
              <a:lnSpc>
                <a:spcPct val="100000"/>
              </a:lnSpc>
              <a:buNone/>
            </a:pPr>
            <a:r>
              <a:rPr b="0" lang="en-PH" sz="4000" spc="-1" strike="noStrike">
                <a:highlight>
                  <a:srgbClr val="ffff00"/>
                </a:highlight>
                <a:latin typeface="Lato"/>
              </a:rPr>
              <a:t>Sila</a:t>
            </a:r>
            <a:r>
              <a:rPr b="0" lang="en-PH" sz="4000" spc="-1" strike="noStrike">
                <a:latin typeface="Lato"/>
              </a:rPr>
              <a:t> – ginagamit na pamalit sa mga taong pinag-uusapan ng mga nag-uusap</a:t>
            </a:r>
            <a:endParaRPr b="0" lang="en-PH" sz="4000" spc="-1" strike="noStrike">
              <a:latin typeface="Arial"/>
            </a:endParaRPr>
          </a:p>
          <a:p>
            <a:pPr algn="ctr">
              <a:lnSpc>
                <a:spcPct val="100000"/>
              </a:lnSpc>
              <a:buNone/>
            </a:pPr>
            <a:endParaRPr b="0" lang="en-PH" sz="4000" spc="-1" strike="noStrike">
              <a:latin typeface="Arial"/>
            </a:endParaRPr>
          </a:p>
          <a:p>
            <a:pPr>
              <a:lnSpc>
                <a:spcPct val="100000"/>
              </a:lnSpc>
              <a:buNone/>
            </a:pPr>
            <a:r>
              <a:rPr b="0" lang="en-PH" sz="4000" spc="-1" strike="noStrike">
                <a:latin typeface="Lato"/>
              </a:rPr>
              <a:t>Halimbawa: </a:t>
            </a:r>
            <a:endParaRPr b="0" lang="en-PH" sz="4000" spc="-1" strike="noStrike">
              <a:latin typeface="Arial"/>
            </a:endParaRPr>
          </a:p>
          <a:p>
            <a:pPr algn="ctr">
              <a:lnSpc>
                <a:spcPct val="100000"/>
              </a:lnSpc>
              <a:buNone/>
            </a:pPr>
            <a:endParaRPr b="0" lang="en-PH" sz="4000" spc="-1" strike="noStrike">
              <a:latin typeface="Arial"/>
            </a:endParaRPr>
          </a:p>
          <a:p>
            <a:pPr algn="ctr">
              <a:lnSpc>
                <a:spcPct val="100000"/>
              </a:lnSpc>
              <a:buNone/>
            </a:pPr>
            <a:r>
              <a:rPr b="0" lang="en-PH" sz="4000" spc="-1" strike="noStrike">
                <a:latin typeface="Lato"/>
              </a:rPr>
              <a:t>Nabundol </a:t>
            </a:r>
            <a:r>
              <a:rPr b="0" lang="en-PH" sz="4000" spc="-1" strike="noStrike">
                <a:highlight>
                  <a:srgbClr val="ffff00"/>
                </a:highlight>
                <a:latin typeface="Lato"/>
              </a:rPr>
              <a:t>sila </a:t>
            </a:r>
            <a:r>
              <a:rPr b="0" lang="en-PH" sz="4000" spc="-1" strike="noStrike">
                <a:latin typeface="Lato"/>
              </a:rPr>
              <a:t>ng kotse habang tumatawid.</a:t>
            </a:r>
            <a:endParaRPr b="0" lang="en-PH" sz="4000" spc="-1" strike="noStrike">
              <a:latin typeface="Arial"/>
            </a:endParaRPr>
          </a:p>
          <a:p>
            <a:pPr algn="ctr">
              <a:lnSpc>
                <a:spcPct val="100000"/>
              </a:lnSpc>
              <a:buNone/>
            </a:pPr>
            <a:r>
              <a:rPr b="0" lang="en-PH" sz="4000" spc="-1" strike="noStrike">
                <a:highlight>
                  <a:srgbClr val="ffff00"/>
                </a:highlight>
                <a:latin typeface="Lato"/>
              </a:rPr>
              <a:t>Sila</a:t>
            </a:r>
            <a:r>
              <a:rPr b="0" lang="en-PH" sz="4000" spc="-1" strike="noStrike">
                <a:latin typeface="Lato"/>
              </a:rPr>
              <a:t> ay sumusuporta kay Kim.</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
          <p:cNvSpPr/>
          <p:nvPr/>
        </p:nvSpPr>
        <p:spPr>
          <a:xfrm>
            <a:off x="684000" y="1287000"/>
            <a:ext cx="10619640" cy="4008960"/>
          </a:xfrm>
          <a:prstGeom prst="rect">
            <a:avLst/>
          </a:prstGeom>
          <a:gradFill rotWithShape="0">
            <a:gsLst>
              <a:gs pos="0">
                <a:srgbClr val="b2dfdb"/>
              </a:gs>
              <a:gs pos="100000">
                <a:srgbClr val="b2dfdb"/>
              </a:gs>
            </a:gsLst>
            <a:lin ang="5400000"/>
          </a:gradFill>
          <a:ln w="76320">
            <a:solidFill>
              <a:srgbClr val="795548"/>
            </a:solidFill>
            <a:round/>
          </a:ln>
        </p:spPr>
        <p:style>
          <a:lnRef idx="0"/>
          <a:fillRef idx="0"/>
          <a:effectRef idx="0"/>
          <a:fontRef idx="minor"/>
        </p:style>
        <p:txBody>
          <a:bodyPr lIns="128160" rIns="128160" tIns="83160" bIns="83160" anchor="t">
            <a:noAutofit/>
          </a:bodyPr>
          <a:p>
            <a:pPr>
              <a:lnSpc>
                <a:spcPct val="100000"/>
              </a:lnSpc>
              <a:buNone/>
            </a:pPr>
            <a:r>
              <a:rPr b="1" lang="en-PH" sz="2800" spc="-1" strike="noStrike">
                <a:latin typeface="Lato"/>
              </a:rPr>
              <a:t>Panuto: </a:t>
            </a:r>
            <a:r>
              <a:rPr b="0" lang="en-PH" sz="2800" spc="-1" strike="noStrike">
                <a:latin typeface="Lato"/>
              </a:rPr>
              <a:t>Bilugan ang panghalip na panaong maramihan sa bawat</a:t>
            </a:r>
            <a:endParaRPr b="0" lang="en-PH" sz="2800" spc="-1" strike="noStrike">
              <a:latin typeface="Arial"/>
            </a:endParaRPr>
          </a:p>
          <a:p>
            <a:pPr>
              <a:lnSpc>
                <a:spcPct val="100000"/>
              </a:lnSpc>
              <a:buNone/>
            </a:pPr>
            <a:r>
              <a:rPr b="0" lang="en-PH" sz="2800" spc="-1" strike="noStrike">
                <a:latin typeface="Lato"/>
              </a:rPr>
              <a:t>Pangungusap.</a:t>
            </a:r>
            <a:endParaRPr b="0" lang="en-PH" sz="2800" spc="-1" strike="noStrike">
              <a:latin typeface="Arial"/>
            </a:endParaRPr>
          </a:p>
          <a:p>
            <a:pPr>
              <a:lnSpc>
                <a:spcPct val="100000"/>
              </a:lnSpc>
              <a:buNone/>
            </a:pPr>
            <a:endParaRPr b="0" lang="en-PH" sz="2800" spc="-1" strike="noStrike">
              <a:latin typeface="Arial"/>
            </a:endParaRPr>
          </a:p>
          <a:p>
            <a:pPr algn="just">
              <a:lnSpc>
                <a:spcPct val="100000"/>
              </a:lnSpc>
              <a:buNone/>
            </a:pPr>
            <a:r>
              <a:rPr b="0" lang="en-PH" sz="2800" spc="-1" strike="noStrike">
                <a:latin typeface="Lato"/>
              </a:rPr>
              <a:t>1. Sila ang nagmulat kay Kim na hindi hadlang ang kapansanan sa pagkamit ng tagumpay.</a:t>
            </a:r>
            <a:endParaRPr b="0" lang="en-PH" sz="2800" spc="-1" strike="noStrike">
              <a:latin typeface="Arial"/>
            </a:endParaRPr>
          </a:p>
          <a:p>
            <a:pPr algn="just">
              <a:lnSpc>
                <a:spcPct val="100000"/>
              </a:lnSpc>
              <a:buNone/>
            </a:pPr>
            <a:endParaRPr b="0" lang="en-PH" sz="2800" spc="-1" strike="noStrike">
              <a:latin typeface="Arial"/>
            </a:endParaRPr>
          </a:p>
          <a:p>
            <a:pPr algn="just">
              <a:lnSpc>
                <a:spcPct val="100000"/>
              </a:lnSpc>
              <a:buNone/>
            </a:pPr>
            <a:r>
              <a:rPr b="0" lang="en-PH" sz="2800" spc="-1" strike="noStrike">
                <a:latin typeface="Lato"/>
              </a:rPr>
              <a:t>2. Inaasahan na tayong mga Pilipino ang magpapaunlad ng mga Larong Pinoy.</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3" name=""/>
          <p:cNvSpPr/>
          <p:nvPr/>
        </p:nvSpPr>
        <p:spPr>
          <a:xfrm>
            <a:off x="684000" y="1287000"/>
            <a:ext cx="10619640" cy="4008960"/>
          </a:xfrm>
          <a:prstGeom prst="rect">
            <a:avLst/>
          </a:prstGeom>
          <a:gradFill rotWithShape="0">
            <a:gsLst>
              <a:gs pos="0">
                <a:srgbClr val="b2dfdb"/>
              </a:gs>
              <a:gs pos="100000">
                <a:srgbClr val="b2dfdb"/>
              </a:gs>
            </a:gsLst>
            <a:lin ang="5400000"/>
          </a:gradFill>
          <a:ln w="76320">
            <a:solidFill>
              <a:srgbClr val="795548"/>
            </a:solidFill>
            <a:round/>
          </a:ln>
        </p:spPr>
        <p:style>
          <a:lnRef idx="0"/>
          <a:fillRef idx="0"/>
          <a:effectRef idx="0"/>
          <a:fontRef idx="minor"/>
        </p:style>
        <p:txBody>
          <a:bodyPr lIns="128160" rIns="128160" tIns="83160" bIns="83160" anchor="t">
            <a:noAutofit/>
          </a:bodyPr>
          <a:p>
            <a:pPr>
              <a:lnSpc>
                <a:spcPct val="100000"/>
              </a:lnSpc>
              <a:buNone/>
            </a:pPr>
            <a:r>
              <a:rPr b="0" lang="en-PH" sz="2800" spc="-1" strike="noStrike">
                <a:latin typeface="Lato"/>
              </a:rPr>
              <a:t>3. Hindi ko kayo susuwayin dahil iginagalang ko kayo.</a:t>
            </a:r>
            <a:endParaRPr b="0" lang="en-PH" sz="2800" spc="-1" strike="noStrike">
              <a:latin typeface="Arial"/>
            </a:endParaRPr>
          </a:p>
          <a:p>
            <a:pPr>
              <a:lnSpc>
                <a:spcPct val="100000"/>
              </a:lnSpc>
              <a:buNone/>
            </a:pPr>
            <a:endParaRPr b="0" lang="en-PH" sz="2800" spc="-1" strike="noStrike">
              <a:latin typeface="Arial"/>
            </a:endParaRPr>
          </a:p>
          <a:p>
            <a:pPr>
              <a:lnSpc>
                <a:spcPct val="100000"/>
              </a:lnSpc>
              <a:buNone/>
            </a:pPr>
            <a:r>
              <a:rPr b="0" lang="en-PH" sz="2800" spc="-1" strike="noStrike">
                <a:latin typeface="Lato"/>
              </a:rPr>
              <a:t>4. Mahalaga na magkaisa tayo sa pagtupad sa mga dakilang</a:t>
            </a:r>
            <a:endParaRPr b="0" lang="en-PH" sz="2800" spc="-1" strike="noStrike">
              <a:latin typeface="Arial"/>
            </a:endParaRPr>
          </a:p>
          <a:p>
            <a:pPr>
              <a:lnSpc>
                <a:spcPct val="100000"/>
              </a:lnSpc>
              <a:buNone/>
            </a:pPr>
            <a:r>
              <a:rPr b="0" lang="en-PH" sz="2800" spc="-1" strike="noStrike">
                <a:latin typeface="Lato"/>
              </a:rPr>
              <a:t>Gawain.</a:t>
            </a:r>
            <a:endParaRPr b="0" lang="en-PH" sz="2800" spc="-1" strike="noStrike">
              <a:latin typeface="Arial"/>
            </a:endParaRPr>
          </a:p>
          <a:p>
            <a:pPr>
              <a:lnSpc>
                <a:spcPct val="100000"/>
              </a:lnSpc>
              <a:buNone/>
            </a:pPr>
            <a:endParaRPr b="0" lang="en-PH" sz="2800" spc="-1" strike="noStrike">
              <a:latin typeface="Arial"/>
            </a:endParaRPr>
          </a:p>
          <a:p>
            <a:pPr>
              <a:lnSpc>
                <a:spcPct val="100000"/>
              </a:lnSpc>
              <a:buNone/>
            </a:pPr>
            <a:r>
              <a:rPr b="0" lang="en-PH" sz="2800" spc="-1" strike="noStrike">
                <a:latin typeface="Lato"/>
              </a:rPr>
              <a:t>5. Tunay na sila ang naging gabay ng anak na magkaroon ng tiwala sa sarili.</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2755</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2023-08-10T17:30:16Z</dcterms:modified>
  <cp:revision>254</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