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3.xml.rels" ContentType="application/vnd.openxmlformats-package.relationships+xml"/>
  <Override PartName="/ppt/slideMasters/_rels/slideMaster1.xml.rels" ContentType="application/vnd.openxmlformats-package.relationships+xml"/>
  <Override PartName="/ppt/slideMasters/_rels/slideMaster2.xml.rels" ContentType="application/vnd.openxmlformats-package.relationships+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_rels/presentation.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presProps.xml" ContentType="application/vnd.openxmlformats-officedocument.presentationml.presProps+xml"/>
  <Override PartName="/ppt/slideLayouts/slideLayout19.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_rels/slideLayout34.xml.rels" ContentType="application/vnd.openxmlformats-package.relationships+xml"/>
  <Override PartName="/ppt/slideLayouts/_rels/slideLayout33.xml.rels" ContentType="application/vnd.openxmlformats-package.relationships+xml"/>
  <Override PartName="/ppt/slideLayouts/_rels/slideLayout9.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_rels/slideLayout24.xml.rels" ContentType="application/vnd.openxmlformats-package.relationships+xml"/>
  <Override PartName="/ppt/slideLayouts/_rels/slideLayout16.xml.rels" ContentType="application/vnd.openxmlformats-package.relationships+xml"/>
  <Override PartName="/ppt/slideLayouts/_rels/slideLayout31.xml.rels" ContentType="application/vnd.openxmlformats-package.relationships+xml"/>
  <Override PartName="/ppt/slideLayouts/_rels/slideLayout20.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30.xml.rels" ContentType="application/vnd.openxmlformats-package.relationships+xml"/>
  <Override PartName="/ppt/slideLayouts/_rels/slideLayout29.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28.xml.rels" ContentType="application/vnd.openxmlformats-package.relationships+xml"/>
  <Override PartName="/ppt/slideLayouts/_rels/slideLayout36.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35.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25.xml.rels" ContentType="application/vnd.openxmlformats-package.relationships+xml"/>
  <Override PartName="/ppt/slideLayouts/_rels/slideLayout10.xml.rels" ContentType="application/vnd.openxmlformats-package.relationships+xml"/>
  <Override PartName="/ppt/slideLayouts/_rels/slideLayout17.xml.rels" ContentType="application/vnd.openxmlformats-package.relationships+xml"/>
  <Override PartName="/ppt/slideLayouts/_rels/slideLayout26.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26.xml" ContentType="application/vnd.openxmlformats-officedocument.presentationml.slideLayout+xml"/>
  <Override PartName="/ppt/slideLayouts/slideLayout32.xml" ContentType="application/vnd.openxmlformats-officedocument.presentationml.slideLayout+xml"/>
  <Override PartName="/ppt/slideLayouts/slideLayout27.xml" ContentType="application/vnd.openxmlformats-officedocument.presentationml.slideLayout+xml"/>
  <Override PartName="/ppt/slideLayouts/slideLayout33.xml" ContentType="application/vnd.openxmlformats-officedocument.presentationml.slideLayout+xml"/>
  <Override PartName="/ppt/slideLayouts/slideLayout28.xml" ContentType="application/vnd.openxmlformats-officedocument.presentationml.slideLayout+xml"/>
  <Override PartName="/ppt/slideLayouts/slideLayout34.xml" ContentType="application/vnd.openxmlformats-officedocument.presentationml.slideLayout+xml"/>
  <Override PartName="/ppt/slideLayouts/slideLayout29.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_rels/slide9.xml.rels" ContentType="application/vnd.openxmlformats-package.relationships+xml"/>
  <Override PartName="/ppt/slides/_rels/slide8.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_rels/slide2.xml.rels" ContentType="application/vnd.openxmlformats-package.relationships+xml"/>
  <Override PartName="/ppt/slides/_rels/slide1.xml.rels" ContentType="application/vnd.openxmlformats-package.relationship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8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9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360" y="360"/>
            <a:ext cx="12169800" cy="6836040"/>
          </a:xfrm>
          <a:prstGeom prst="rect">
            <a:avLst/>
          </a:prstGeom>
          <a:solidFill>
            <a:srgbClr val="ffffff"/>
          </a:solidFill>
          <a:ln w="12600">
            <a:noFill/>
          </a:ln>
        </p:spPr>
        <p:style>
          <a:lnRef idx="0"/>
          <a:fillRef idx="0"/>
          <a:effectRef idx="0"/>
          <a:fontRef idx="minor"/>
        </p:style>
      </p:sp>
      <p:pic>
        <p:nvPicPr>
          <p:cNvPr id="1" name="Picture 4" descr=""/>
          <p:cNvPicPr/>
          <p:nvPr/>
        </p:nvPicPr>
        <p:blipFill>
          <a:blip r:embed="rId3"/>
          <a:stretch/>
        </p:blipFill>
        <p:spPr>
          <a:xfrm>
            <a:off x="332280" y="1800360"/>
            <a:ext cx="2776680" cy="2776680"/>
          </a:xfrm>
          <a:prstGeom prst="rect">
            <a:avLst/>
          </a:prstGeom>
          <a:ln w="0">
            <a:noFill/>
          </a:ln>
        </p:spPr>
      </p:pic>
      <p:sp>
        <p:nvSpPr>
          <p:cNvPr id="2" name="Rectangle 5"/>
          <p:cNvSpPr/>
          <p:nvPr/>
        </p:nvSpPr>
        <p:spPr>
          <a:xfrm>
            <a:off x="3487320" y="1474920"/>
            <a:ext cx="8682120" cy="3839400"/>
          </a:xfrm>
          <a:prstGeom prst="rect">
            <a:avLst/>
          </a:prstGeom>
          <a:solidFill>
            <a:srgbClr val="9c0000"/>
          </a:solidFill>
          <a:ln w="12600">
            <a:noFill/>
          </a:ln>
        </p:spPr>
        <p:style>
          <a:lnRef idx="0"/>
          <a:fillRef idx="0"/>
          <a:effectRef idx="0"/>
          <a:fontRef idx="minor"/>
        </p:style>
      </p:sp>
      <p:sp>
        <p:nvSpPr>
          <p:cNvPr id="3" name="Rectangle 8"/>
          <p:cNvSpPr/>
          <p:nvPr/>
        </p:nvSpPr>
        <p:spPr>
          <a:xfrm>
            <a:off x="3487320" y="5337360"/>
            <a:ext cx="8682120" cy="361440"/>
          </a:xfrm>
          <a:prstGeom prst="rect">
            <a:avLst/>
          </a:prstGeom>
          <a:gradFill rotWithShape="0">
            <a:gsLst>
              <a:gs pos="0">
                <a:srgbClr val="c00000"/>
              </a:gs>
              <a:gs pos="100000">
                <a:srgbClr val="e9bf0e">
                  <a:alpha val="83137"/>
                </a:srgbClr>
              </a:gs>
            </a:gsLst>
            <a:lin ang="0"/>
          </a:gradFill>
          <a:ln w="12600">
            <a:noFill/>
          </a:ln>
        </p:spPr>
        <p:style>
          <a:lnRef idx="0"/>
          <a:fillRef idx="0"/>
          <a:effectRef idx="0"/>
          <a:fontRef idx="minor"/>
        </p:style>
      </p:sp>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400"/>
            <a:ext cx="12169800" cy="612720"/>
          </a:xfrm>
          <a:prstGeom prst="rect">
            <a:avLst/>
          </a:prstGeom>
          <a:ln w="0">
            <a:noFill/>
          </a:ln>
        </p:spPr>
      </p:pic>
      <p:sp>
        <p:nvSpPr>
          <p:cNvPr id="43" name="Rectangle 7"/>
          <p:cNvSpPr/>
          <p:nvPr/>
        </p:nvSpPr>
        <p:spPr>
          <a:xfrm>
            <a:off x="10868400" y="360"/>
            <a:ext cx="948600" cy="947880"/>
          </a:xfrm>
          <a:prstGeom prst="rect">
            <a:avLst/>
          </a:prstGeom>
          <a:solidFill>
            <a:srgbClr val="9c0000"/>
          </a:solidFill>
          <a:ln w="12600">
            <a:noFill/>
          </a:ln>
        </p:spPr>
        <p:style>
          <a:lnRef idx="0"/>
          <a:fillRef idx="0"/>
          <a:effectRef idx="0"/>
          <a:fontRef idx="minor"/>
        </p:style>
      </p:sp>
      <p:pic>
        <p:nvPicPr>
          <p:cNvPr id="44" name="Picture 10" descr=""/>
          <p:cNvPicPr/>
          <p:nvPr/>
        </p:nvPicPr>
        <p:blipFill>
          <a:blip r:embed="rId3"/>
          <a:stretch/>
        </p:blipFill>
        <p:spPr>
          <a:xfrm>
            <a:off x="10856880" y="-64080"/>
            <a:ext cx="1012320" cy="1012320"/>
          </a:xfrm>
          <a:prstGeom prst="rect">
            <a:avLst/>
          </a:prstGeom>
          <a:ln w="0">
            <a:noFill/>
          </a:ln>
        </p:spPr>
      </p:pic>
      <p:sp>
        <p:nvSpPr>
          <p:cNvPr id="45" name="TextBox 9"/>
          <p:cNvSpPr/>
          <p:nvPr/>
        </p:nvSpPr>
        <p:spPr>
          <a:xfrm>
            <a:off x="185040" y="6362280"/>
            <a:ext cx="46692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452160" y="6352200"/>
            <a:ext cx="26010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New REX Education Mission Logo V.png" descr="New REX Education Mission Logo V.png"/>
          <p:cNvPicPr/>
          <p:nvPr/>
        </p:nvPicPr>
        <p:blipFill>
          <a:blip r:embed="rId2"/>
          <a:stretch/>
        </p:blipFill>
        <p:spPr>
          <a:xfrm>
            <a:off x="2755080" y="1508760"/>
            <a:ext cx="6594120" cy="3362040"/>
          </a:xfrm>
          <a:prstGeom prst="rect">
            <a:avLst/>
          </a:prstGeom>
          <a:ln w="12600">
            <a:noFill/>
          </a:ln>
        </p:spPr>
      </p:pic>
      <p:sp>
        <p:nvSpPr>
          <p:cNvPr id="8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87"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TextBox 7"/>
          <p:cNvSpPr/>
          <p:nvPr/>
        </p:nvSpPr>
        <p:spPr>
          <a:xfrm>
            <a:off x="3780000" y="2088000"/>
            <a:ext cx="8078040" cy="2832840"/>
          </a:xfrm>
          <a:prstGeom prst="rect">
            <a:avLst/>
          </a:prstGeom>
          <a:noFill/>
          <a:ln w="0">
            <a:noFill/>
          </a:ln>
        </p:spPr>
        <p:style>
          <a:lnRef idx="0"/>
          <a:fillRef idx="0"/>
          <a:effectRef idx="0"/>
          <a:fontRef idx="minor"/>
        </p:style>
        <p:txBody>
          <a:bodyPr lIns="90000" rIns="90000" tIns="45000" bIns="45000" anchor="t">
            <a:spAutoFit/>
          </a:bodyPr>
          <a:p>
            <a:pPr algn="ctr">
              <a:lnSpc>
                <a:spcPct val="100000"/>
              </a:lnSpc>
              <a:buNone/>
            </a:pPr>
            <a:r>
              <a:rPr b="1" lang="en-US" sz="3600" spc="-1" strike="noStrike">
                <a:solidFill>
                  <a:srgbClr val="ffffff"/>
                </a:solidFill>
                <a:latin typeface="Montserrat Medium"/>
                <a:ea typeface="DejaVu Sans"/>
              </a:rPr>
              <a:t>PAGGAMIT NG MGA ANGKOP NA PAHAYAG SA PAGBIBIGAY NG ORDINARYONG OPINYON, MATIBAY NA PANININDIGAN, AT MUNGKAHI</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5" name=""/>
          <p:cNvSpPr/>
          <p:nvPr/>
        </p:nvSpPr>
        <p:spPr>
          <a:xfrm>
            <a:off x="539640" y="3240000"/>
            <a:ext cx="10781280" cy="2501280"/>
          </a:xfrm>
          <a:prstGeom prst="rect">
            <a:avLst/>
          </a:prstGeom>
          <a:noFill/>
          <a:ln w="0">
            <a:noFill/>
          </a:ln>
        </p:spPr>
        <p:style>
          <a:lnRef idx="0"/>
          <a:fillRef idx="0"/>
          <a:effectRef idx="0"/>
          <a:fontRef idx="minor"/>
        </p:style>
      </p:sp>
      <p:sp>
        <p:nvSpPr>
          <p:cNvPr id="126" name="PlaceHolder 3"/>
          <p:cNvSpPr/>
          <p:nvPr/>
        </p:nvSpPr>
        <p:spPr>
          <a:xfrm>
            <a:off x="651600" y="1029600"/>
            <a:ext cx="10791360" cy="1202400"/>
          </a:xfrm>
          <a:prstGeom prst="rect">
            <a:avLst/>
          </a:prstGeom>
          <a:noFill/>
          <a:ln w="0">
            <a:noFill/>
          </a:ln>
        </p:spPr>
        <p:style>
          <a:lnRef idx="0"/>
          <a:fillRef idx="0"/>
          <a:effectRef idx="0"/>
          <a:fontRef idx="minor"/>
        </p:style>
        <p:txBody>
          <a:bodyPr lIns="90000" rIns="90000" tIns="45000" bIns="45000" anchor="t">
            <a:noAutofit/>
          </a:bodyPr>
          <a:p>
            <a:pPr algn="just">
              <a:lnSpc>
                <a:spcPct val="150000"/>
              </a:lnSpc>
              <a:buNone/>
            </a:pPr>
            <a:r>
              <a:rPr b="0" lang="en-PH" sz="1800" spc="-1" strike="noStrike">
                <a:solidFill>
                  <a:srgbClr val="000000"/>
                </a:solidFill>
                <a:latin typeface="Lato"/>
                <a:ea typeface=""/>
              </a:rPr>
              <a:t>Bahagi ng pakikipagtalastasan natin sa ating kapuwa ang pagbibigay ng opinyon, paninindigan, at mungkahi. </a:t>
            </a:r>
            <a:r>
              <a:rPr b="1" lang="en-PH" sz="1800" spc="-1" strike="noStrike">
                <a:solidFill>
                  <a:srgbClr val="000000"/>
                </a:solidFill>
                <a:latin typeface="Lato"/>
                <a:ea typeface=""/>
              </a:rPr>
              <a:t>OPINYON -</a:t>
            </a:r>
            <a:r>
              <a:rPr b="0" lang="en-PH" sz="1800" spc="-1" strike="noStrike">
                <a:solidFill>
                  <a:srgbClr val="000000"/>
                </a:solidFill>
                <a:latin typeface="Lato"/>
                <a:ea typeface=""/>
              </a:rPr>
              <a:t> ay ang pagbibigay ng sariling pananaw, kuro-kuro, o saloobin tungkol sa isang paksa.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Halimbawa nito ay ang pagbibigay mo ng iyong sariling pananaw tungkol sa isyu ng kahirapan,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edukasyon, karapatan, at iba pa. </a:t>
            </a:r>
            <a:endParaRPr b="0" lang="en-PH" sz="1800" spc="-1" strike="noStrike">
              <a:latin typeface="Lato"/>
              <a:ea typeface=""/>
            </a:endParaRPr>
          </a:p>
          <a:p>
            <a:pPr algn="just">
              <a:lnSpc>
                <a:spcPct val="100000"/>
              </a:lnSpc>
              <a:buNone/>
            </a:pPr>
            <a:endParaRPr b="0" lang="en-PH" sz="1800" spc="-1" strike="noStrike">
              <a:latin typeface="Lato"/>
              <a:ea typeface=""/>
            </a:endParaRPr>
          </a:p>
          <a:p>
            <a:pPr algn="just">
              <a:lnSpc>
                <a:spcPct val="150000"/>
              </a:lnSpc>
              <a:buNone/>
            </a:pPr>
            <a:r>
              <a:rPr b="1" lang="en-PH" sz="1800" spc="-1" strike="noStrike">
                <a:solidFill>
                  <a:srgbClr val="000000"/>
                </a:solidFill>
                <a:latin typeface="Lato"/>
                <a:ea typeface=""/>
              </a:rPr>
              <a:t>PANININDIGAN -</a:t>
            </a:r>
            <a:r>
              <a:rPr b="0" lang="en-PH" sz="1800" spc="-1" strike="noStrike">
                <a:solidFill>
                  <a:srgbClr val="000000"/>
                </a:solidFill>
                <a:latin typeface="Lato"/>
                <a:ea typeface=""/>
              </a:rPr>
              <a:t> ay ganap na pagtupad sa pinaniniwalaang ideya o pag-iisip. Ito ay kadalasang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sumasalamin sa iyong prinsipyo at pagpapahalaga bilang isang tao. Halimbawa na lamang ay ang</a:t>
            </a:r>
            <a:endParaRPr b="0" lang="en-PH" sz="1800" spc="-1" strike="noStrike">
              <a:latin typeface="Lato"/>
              <a:ea typeface=""/>
            </a:endParaRPr>
          </a:p>
          <a:p>
            <a:pPr algn="just">
              <a:lnSpc>
                <a:spcPct val="150000"/>
              </a:lnSpc>
              <a:buNone/>
            </a:pPr>
            <a:r>
              <a:rPr b="0" lang="en-PH" sz="1800" spc="-1" strike="noStrike">
                <a:solidFill>
                  <a:srgbClr val="000000"/>
                </a:solidFill>
                <a:latin typeface="Lato"/>
                <a:ea typeface=""/>
              </a:rPr>
              <a:t>	</a:t>
            </a:r>
            <a:r>
              <a:rPr b="0" lang="en-PH" sz="1800" spc="-1" strike="noStrike">
                <a:solidFill>
                  <a:srgbClr val="000000"/>
                </a:solidFill>
                <a:latin typeface="Lato"/>
                <a:ea typeface=""/>
              </a:rPr>
              <a:t>paninindigan mong paunlarin ang iyong sarili. Maaari ding ikaw ay naninindigan na ang kabataan ay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mahalagang bahagi ng lipunan. </a:t>
            </a:r>
            <a:endParaRPr b="0" lang="en-PH" sz="1800" spc="-1" strike="noStrike">
              <a:latin typeface="Lato"/>
              <a:ea typeface=""/>
            </a:endParaRPr>
          </a:p>
          <a:p>
            <a:pPr algn="just">
              <a:lnSpc>
                <a:spcPct val="100000"/>
              </a:lnSpc>
              <a:buNone/>
            </a:pPr>
            <a:endParaRPr b="0" lang="en-PH" sz="1800" spc="-1" strike="noStrike">
              <a:latin typeface="Lato"/>
              <a:ea typeface=""/>
            </a:endParaRPr>
          </a:p>
          <a:p>
            <a:pPr algn="just">
              <a:lnSpc>
                <a:spcPct val="150000"/>
              </a:lnSpc>
              <a:buNone/>
            </a:pPr>
            <a:r>
              <a:rPr b="1" lang="en-PH" sz="1800" spc="-1" strike="noStrike">
                <a:solidFill>
                  <a:srgbClr val="000000"/>
                </a:solidFill>
                <a:latin typeface="Lato"/>
                <a:ea typeface=""/>
              </a:rPr>
              <a:t>MUNGKAHI -</a:t>
            </a:r>
            <a:r>
              <a:rPr b="0" lang="en-PH" sz="1800" spc="-1" strike="noStrike">
                <a:solidFill>
                  <a:srgbClr val="000000"/>
                </a:solidFill>
                <a:latin typeface="Lato"/>
                <a:ea typeface=""/>
              </a:rPr>
              <a:t> naman ay ang pagbibigay ng solusyon sa isang paksa tungo sa ikabubuti o ikauunlad nito.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Halimbawa ay ang pagbibigay mo ng solusyon kung paano maiibsan ang lumalalang trapiko sa bansa,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pagbibigay-solusyon sa mga problemang kinahaharap ng kabataan, at iba pa.</a:t>
            </a:r>
            <a:endParaRPr b="0" lang="en-PH" sz="1800" spc="-1" strike="noStrike">
              <a:latin typeface="Lato"/>
              <a:ea typeface=""/>
            </a:endParaRPr>
          </a:p>
        </p:txBody>
      </p:sp>
      <p:sp>
        <p:nvSpPr>
          <p:cNvPr id="127" name=""/>
          <p:cNvSpPr txBox="1"/>
          <p:nvPr/>
        </p:nvSpPr>
        <p:spPr>
          <a:xfrm>
            <a:off x="900000" y="396360"/>
            <a:ext cx="10440000" cy="1187640"/>
          </a:xfrm>
          <a:prstGeom prst="rect">
            <a:avLst/>
          </a:prstGeom>
          <a:noFill/>
          <a:ln w="0">
            <a:noFill/>
          </a:ln>
        </p:spPr>
        <p:txBody>
          <a:bodyPr lIns="90000" rIns="90000" tIns="45000" bIns="45000" anchor="t">
            <a:noAutofit/>
          </a:bodyPr>
          <a:p>
            <a:r>
              <a:rPr b="1" lang="en-PH" sz="3600" spc="-1" strike="noStrike">
                <a:latin typeface="Lato"/>
              </a:rPr>
              <a:t>OPINYON, PANININDIGAN, AT MUNGKAHI</a:t>
            </a:r>
            <a:endParaRPr b="1" lang="en-PH" sz="3600" spc="-1" strike="noStrike">
              <a:latin typeface="Lato"/>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8" name="Title 1"/>
          <p:cNvSpPr/>
          <p:nvPr/>
        </p:nvSpPr>
        <p:spPr>
          <a:xfrm>
            <a:off x="1523160" y="1799280"/>
            <a:ext cx="9121680" cy="2365200"/>
          </a:xfrm>
          <a:prstGeom prst="rect">
            <a:avLst/>
          </a:prstGeom>
          <a:noFill/>
          <a:ln w="0">
            <a:noFill/>
          </a:ln>
        </p:spPr>
        <p:style>
          <a:lnRef idx="0"/>
          <a:fillRef idx="0"/>
          <a:effectRef idx="0"/>
          <a:fontRef idx="minor"/>
        </p:style>
        <p:txBody>
          <a:bodyPr lIns="90000" rIns="90000" tIns="45000" bIns="45000" anchor="ctr">
            <a:normAutofit/>
          </a:bodyPr>
          <a:p>
            <a:pPr algn="ctr">
              <a:lnSpc>
                <a:spcPct val="90000"/>
              </a:lnSpc>
              <a:buNone/>
            </a:pPr>
            <a:r>
              <a:rPr b="1" lang="en-US" sz="3600" spc="-1" strike="noStrike">
                <a:solidFill>
                  <a:srgbClr val="9c0000"/>
                </a:solidFill>
                <a:latin typeface="Lato"/>
                <a:ea typeface="DejaVu Sans"/>
              </a:rPr>
              <a:t>MGA ANGKOP NA PAHAYAG SA PAGBIBIGAY NG OPINYON, MATIBAY NA PANININDIGAN, AT MUNGKAHI</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9" name=""/>
          <p:cNvSpPr/>
          <p:nvPr/>
        </p:nvSpPr>
        <p:spPr>
          <a:xfrm>
            <a:off x="539640" y="3240000"/>
            <a:ext cx="10781280" cy="2501280"/>
          </a:xfrm>
          <a:prstGeom prst="rect">
            <a:avLst/>
          </a:prstGeom>
          <a:noFill/>
          <a:ln w="0">
            <a:noFill/>
          </a:ln>
        </p:spPr>
        <p:style>
          <a:lnRef idx="0"/>
          <a:fillRef idx="0"/>
          <a:effectRef idx="0"/>
          <a:fontRef idx="minor"/>
        </p:style>
      </p:sp>
      <p:sp>
        <p:nvSpPr>
          <p:cNvPr id="130" name="PlaceHolder 1"/>
          <p:cNvSpPr/>
          <p:nvPr/>
        </p:nvSpPr>
        <p:spPr>
          <a:xfrm>
            <a:off x="720000" y="1260000"/>
            <a:ext cx="10791360" cy="1202400"/>
          </a:xfrm>
          <a:prstGeom prst="rect">
            <a:avLst/>
          </a:prstGeom>
          <a:noFill/>
          <a:ln w="0">
            <a:noFill/>
          </a:ln>
        </p:spPr>
        <p:style>
          <a:lnRef idx="0"/>
          <a:fillRef idx="0"/>
          <a:effectRef idx="0"/>
          <a:fontRef idx="minor"/>
        </p:style>
        <p:txBody>
          <a:bodyPr lIns="90000" rIns="90000" tIns="45000" bIns="45000" anchor="t">
            <a:noAutofit/>
          </a:bodyPr>
          <a:p>
            <a:pPr algn="ctr">
              <a:lnSpc>
                <a:spcPct val="150000"/>
              </a:lnSpc>
              <a:buNone/>
            </a:pPr>
            <a:r>
              <a:rPr b="0" lang="en-PH" sz="2000" spc="-1" strike="noStrike">
                <a:solidFill>
                  <a:srgbClr val="000000"/>
                </a:solidFill>
                <a:latin typeface="Lato"/>
                <a:ea typeface=""/>
              </a:rPr>
              <a:t>Isa sa mga dapat paunlarin ng tao ay ang kaniyang kakayahang magpahayag ng opinyon, paninindigan, at mungkahi. Nagiging mabisa at matibay lamang ang pagpapahayag ng mga nabanggit kung mula ito sa mga naging karanasan at mga nasaliksik. Nangangailangan ito ng katiyakan at katapatan ng mensaheng ipahahayag upang mailahad ang opinyon, paniniwala, paninindigan, impormasyon, at mungkahi. Dapat isaalang-alang din ang paggamit ng wastong mga salita, wasto at magalang na tinig, at mga angkop na ekspresyon at kumpas. Mahalagang</a:t>
            </a:r>
            <a:endParaRPr b="0" lang="en-PH" sz="2000" spc="-1" strike="noStrike">
              <a:latin typeface="Lato"/>
              <a:ea typeface=""/>
            </a:endParaRPr>
          </a:p>
          <a:p>
            <a:pPr algn="ctr">
              <a:lnSpc>
                <a:spcPct val="150000"/>
              </a:lnSpc>
              <a:buNone/>
            </a:pPr>
            <a:r>
              <a:rPr b="0" lang="en-PH" sz="2000" spc="-1" strike="noStrike">
                <a:solidFill>
                  <a:srgbClr val="000000"/>
                </a:solidFill>
                <a:latin typeface="Lato"/>
                <a:ea typeface=""/>
              </a:rPr>
              <a:t>matutong makinig, umunawa, at gumalang sa pananaw ng iba.</a:t>
            </a:r>
            <a:endParaRPr b="0" lang="en-PH" sz="2000" spc="-1" strike="noStrike">
              <a:latin typeface="Lato"/>
              <a:ea typeface=""/>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1" name=""/>
          <p:cNvSpPr/>
          <p:nvPr/>
        </p:nvSpPr>
        <p:spPr>
          <a:xfrm>
            <a:off x="539640" y="3240000"/>
            <a:ext cx="10781280" cy="2501280"/>
          </a:xfrm>
          <a:prstGeom prst="rect">
            <a:avLst/>
          </a:prstGeom>
          <a:noFill/>
          <a:ln w="0">
            <a:noFill/>
          </a:ln>
        </p:spPr>
        <p:style>
          <a:lnRef idx="0"/>
          <a:fillRef idx="0"/>
          <a:effectRef idx="0"/>
          <a:fontRef idx="minor"/>
        </p:style>
      </p:sp>
      <p:sp>
        <p:nvSpPr>
          <p:cNvPr id="132" name="PlaceHolder 2"/>
          <p:cNvSpPr/>
          <p:nvPr/>
        </p:nvSpPr>
        <p:spPr>
          <a:xfrm>
            <a:off x="651600" y="777600"/>
            <a:ext cx="10791360" cy="1202400"/>
          </a:xfrm>
          <a:prstGeom prst="rect">
            <a:avLst/>
          </a:prstGeom>
          <a:noFill/>
          <a:ln w="0">
            <a:noFill/>
          </a:ln>
        </p:spPr>
        <p:style>
          <a:lnRef idx="0"/>
          <a:fillRef idx="0"/>
          <a:effectRef idx="0"/>
          <a:fontRef idx="minor"/>
        </p:style>
        <p:txBody>
          <a:bodyPr lIns="90000" rIns="90000" tIns="45000" bIns="45000" anchor="t">
            <a:noAutofit/>
          </a:bodyPr>
          <a:p>
            <a:pPr>
              <a:lnSpc>
                <a:spcPct val="150000"/>
              </a:lnSpc>
              <a:buNone/>
            </a:pPr>
            <a:r>
              <a:rPr b="1" lang="en-PH" sz="1800" spc="-1" strike="noStrike">
                <a:solidFill>
                  <a:srgbClr val="000000"/>
                </a:solidFill>
                <a:latin typeface="Lato"/>
                <a:ea typeface=""/>
              </a:rPr>
              <a:t>• </a:t>
            </a:r>
            <a:r>
              <a:rPr b="1" lang="en-PH" sz="1800" spc="-1" strike="noStrike">
                <a:solidFill>
                  <a:srgbClr val="000000"/>
                </a:solidFill>
                <a:latin typeface="Lato"/>
                <a:ea typeface=""/>
              </a:rPr>
              <a:t>AYON KAY…</a:t>
            </a:r>
            <a:endParaRPr b="0" lang="en-PH" sz="1800" spc="-1" strike="noStrike">
              <a:latin typeface="Lato"/>
              <a:ea typeface=""/>
            </a:endParaRPr>
          </a:p>
          <a:p>
            <a:pPr>
              <a:lnSpc>
                <a:spcPct val="150000"/>
              </a:lnSpc>
              <a:buNone/>
            </a:pPr>
            <a:r>
              <a:rPr b="0" lang="en-PH" sz="1800" spc="-1" strike="noStrike">
                <a:solidFill>
                  <a:srgbClr val="000000"/>
                </a:solidFill>
                <a:latin typeface="Lato"/>
                <a:ea typeface=""/>
              </a:rPr>
              <a:t>	</a:t>
            </a:r>
            <a:r>
              <a:rPr b="1" lang="en-PH" sz="1800" spc="-1" strike="noStrike">
                <a:solidFill>
                  <a:srgbClr val="000000"/>
                </a:solidFill>
                <a:latin typeface="Lato"/>
                <a:ea typeface=""/>
              </a:rPr>
              <a:t>Halimbawa:</a:t>
            </a:r>
            <a:r>
              <a:rPr b="0" lang="en-PH" sz="1800" spc="-1" strike="noStrike">
                <a:solidFill>
                  <a:srgbClr val="000000"/>
                </a:solidFill>
                <a:latin typeface="Lato"/>
                <a:ea typeface=""/>
              </a:rPr>
              <a:t> Ayon kay Rizal, ang wika ay siyang nagpapahayag ng mga kaisipan at mithiin ng bayan.</a:t>
            </a:r>
            <a:endParaRPr b="0" lang="en-PH" sz="1800" spc="-1" strike="noStrike">
              <a:latin typeface="Lato"/>
              <a:ea typeface=""/>
            </a:endParaRPr>
          </a:p>
          <a:p>
            <a:pPr>
              <a:lnSpc>
                <a:spcPct val="150000"/>
              </a:lnSpc>
              <a:buNone/>
            </a:pPr>
            <a:endParaRPr b="0" lang="en-PH" sz="1800" spc="-1" strike="noStrike">
              <a:latin typeface="Lato"/>
              <a:ea typeface=""/>
            </a:endParaRPr>
          </a:p>
          <a:p>
            <a:pPr>
              <a:lnSpc>
                <a:spcPct val="150000"/>
              </a:lnSpc>
              <a:buNone/>
            </a:pPr>
            <a:r>
              <a:rPr b="1" lang="en-PH" sz="1800" spc="-1" strike="noStrike">
                <a:solidFill>
                  <a:srgbClr val="000000"/>
                </a:solidFill>
                <a:latin typeface="Lato"/>
                <a:ea typeface=""/>
              </a:rPr>
              <a:t>• </a:t>
            </a:r>
            <a:r>
              <a:rPr b="1" lang="en-PH" sz="1800" spc="-1" strike="noStrike">
                <a:solidFill>
                  <a:srgbClr val="000000"/>
                </a:solidFill>
                <a:latin typeface="Lato"/>
                <a:ea typeface=""/>
              </a:rPr>
              <a:t>ANG MABUTING GAWAIN AY... DAHIL..</a:t>
            </a:r>
            <a:endParaRPr b="0" lang="en-PH" sz="1800" spc="-1" strike="noStrike">
              <a:latin typeface="Lato"/>
              <a:ea typeface=""/>
            </a:endParaRPr>
          </a:p>
          <a:p>
            <a:pPr>
              <a:lnSpc>
                <a:spcPct val="150000"/>
              </a:lnSpc>
              <a:buNone/>
            </a:pPr>
            <a:r>
              <a:rPr b="1" lang="en-PH" sz="1800" spc="-1" strike="noStrike">
                <a:solidFill>
                  <a:srgbClr val="000000"/>
                </a:solidFill>
                <a:latin typeface="Lato"/>
                <a:ea typeface=""/>
              </a:rPr>
              <a:t>	</a:t>
            </a:r>
            <a:r>
              <a:rPr b="1" lang="en-PH" sz="1800" spc="-1" strike="noStrike">
                <a:solidFill>
                  <a:srgbClr val="000000"/>
                </a:solidFill>
                <a:latin typeface="Lato"/>
                <a:ea typeface=""/>
              </a:rPr>
              <a:t>Halimbawa:</a:t>
            </a:r>
            <a:r>
              <a:rPr b="0" lang="en-PH" sz="1800" spc="-1" strike="noStrike">
                <a:solidFill>
                  <a:srgbClr val="000000"/>
                </a:solidFill>
                <a:latin typeface="Lato"/>
                <a:ea typeface=""/>
              </a:rPr>
              <a:t> Ang mabuting gawain ay pagkaisahang gawin dahil ito ay susi sa pagunlad.</a:t>
            </a:r>
            <a:endParaRPr b="0" lang="en-PH" sz="1800" spc="-1" strike="noStrike">
              <a:latin typeface="Lato"/>
              <a:ea typeface=""/>
            </a:endParaRPr>
          </a:p>
          <a:p>
            <a:pPr>
              <a:lnSpc>
                <a:spcPct val="150000"/>
              </a:lnSpc>
              <a:buNone/>
            </a:pPr>
            <a:endParaRPr b="0" lang="en-PH" sz="1800" spc="-1" strike="noStrike">
              <a:latin typeface="Lato"/>
              <a:ea typeface=""/>
            </a:endParaRPr>
          </a:p>
          <a:p>
            <a:pPr>
              <a:lnSpc>
                <a:spcPct val="150000"/>
              </a:lnSpc>
              <a:buNone/>
            </a:pPr>
            <a:r>
              <a:rPr b="1" lang="en-PH" sz="1800" spc="-1" strike="noStrike">
                <a:solidFill>
                  <a:srgbClr val="000000"/>
                </a:solidFill>
                <a:latin typeface="Lato"/>
                <a:ea typeface=""/>
              </a:rPr>
              <a:t>• </a:t>
            </a:r>
            <a:r>
              <a:rPr b="1" lang="en-PH" sz="1800" spc="-1" strike="noStrike">
                <a:solidFill>
                  <a:srgbClr val="000000"/>
                </a:solidFill>
                <a:latin typeface="Lato"/>
                <a:ea typeface=""/>
              </a:rPr>
              <a:t>BATAY SA PANINIWALA NG MGA...</a:t>
            </a:r>
            <a:endParaRPr b="0" lang="en-PH" sz="1800" spc="-1" strike="noStrike">
              <a:latin typeface="Lato"/>
              <a:ea typeface=""/>
            </a:endParaRPr>
          </a:p>
          <a:p>
            <a:pPr>
              <a:lnSpc>
                <a:spcPct val="150000"/>
              </a:lnSpc>
              <a:buNone/>
            </a:pPr>
            <a:r>
              <a:rPr b="1" lang="en-PH" sz="1800" spc="-1" strike="noStrike">
                <a:solidFill>
                  <a:srgbClr val="000000"/>
                </a:solidFill>
                <a:latin typeface="Lato"/>
                <a:ea typeface=""/>
              </a:rPr>
              <a:t>	</a:t>
            </a:r>
            <a:r>
              <a:rPr b="1" lang="en-PH" sz="1800" spc="-1" strike="noStrike">
                <a:solidFill>
                  <a:srgbClr val="000000"/>
                </a:solidFill>
                <a:latin typeface="Lato"/>
                <a:ea typeface=""/>
              </a:rPr>
              <a:t>Halimbawa: </a:t>
            </a:r>
            <a:r>
              <a:rPr b="0" lang="en-PH" sz="1800" spc="-1" strike="noStrike">
                <a:solidFill>
                  <a:srgbClr val="000000"/>
                </a:solidFill>
                <a:latin typeface="Lato"/>
                <a:ea typeface=""/>
              </a:rPr>
              <a:t>Batay sa paniniwala ng mga sinaunang Pilipino, ang mga diyos at diyosa ay ang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pinakamakapangyarihan sa lahat.</a:t>
            </a:r>
            <a:endParaRPr b="0" lang="en-PH" sz="1800" spc="-1" strike="noStrike">
              <a:latin typeface="Lato"/>
              <a:ea typeface=""/>
            </a:endParaRPr>
          </a:p>
          <a:p>
            <a:pPr>
              <a:lnSpc>
                <a:spcPct val="150000"/>
              </a:lnSpc>
              <a:buNone/>
            </a:pPr>
            <a:endParaRPr b="0" lang="en-PH" sz="1800" spc="-1" strike="noStrike">
              <a:latin typeface="Lato"/>
              <a:ea typeface=""/>
            </a:endParaRPr>
          </a:p>
          <a:p>
            <a:pPr>
              <a:lnSpc>
                <a:spcPct val="150000"/>
              </a:lnSpc>
              <a:buNone/>
            </a:pPr>
            <a:r>
              <a:rPr b="1" lang="en-PH" sz="1800" spc="-1" strike="noStrike">
                <a:solidFill>
                  <a:srgbClr val="000000"/>
                </a:solidFill>
                <a:latin typeface="Lato"/>
                <a:ea typeface=""/>
              </a:rPr>
              <a:t>• </a:t>
            </a:r>
            <a:r>
              <a:rPr b="1" lang="en-PH" sz="1800" spc="-1" strike="noStrike">
                <a:solidFill>
                  <a:srgbClr val="000000"/>
                </a:solidFill>
                <a:latin typeface="Lato"/>
                <a:ea typeface=""/>
              </a:rPr>
              <a:t>MAAARING MAGKAIBA TAYO NG OPINYON. GANOON PA MAN, NAIS KONG…</a:t>
            </a:r>
            <a:endParaRPr b="0" lang="en-PH" sz="1800" spc="-1" strike="noStrike">
              <a:latin typeface="Lato"/>
              <a:ea typeface=""/>
            </a:endParaRPr>
          </a:p>
          <a:p>
            <a:pPr>
              <a:lnSpc>
                <a:spcPct val="150000"/>
              </a:lnSpc>
              <a:buNone/>
            </a:pPr>
            <a:r>
              <a:rPr b="1" lang="en-PH" sz="1800" spc="-1" strike="noStrike">
                <a:solidFill>
                  <a:srgbClr val="000000"/>
                </a:solidFill>
                <a:latin typeface="Lato"/>
                <a:ea typeface=""/>
              </a:rPr>
              <a:t>	</a:t>
            </a:r>
            <a:r>
              <a:rPr b="1" lang="en-PH" sz="1800" spc="-1" strike="noStrike">
                <a:solidFill>
                  <a:srgbClr val="000000"/>
                </a:solidFill>
                <a:latin typeface="Lato"/>
                <a:ea typeface=""/>
              </a:rPr>
              <a:t>Halimbawa:</a:t>
            </a:r>
            <a:r>
              <a:rPr b="0" lang="en-PH" sz="1800" spc="-1" strike="noStrike">
                <a:solidFill>
                  <a:srgbClr val="000000"/>
                </a:solidFill>
                <a:latin typeface="Lato"/>
                <a:ea typeface=""/>
              </a:rPr>
              <a:t> Maaaring magkaiba tayo ng opinyon. Ganoon pa man, nais kong bigyang-diin ang aking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paniniwala na ang lahat ng mamamayan ay kinakailangang may pantay-pantay na karapatan.</a:t>
            </a:r>
            <a:endParaRPr b="0" lang="en-PH" sz="1800" spc="-1" strike="noStrike">
              <a:latin typeface="Lato"/>
              <a:ea typeface=""/>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3" name=""/>
          <p:cNvSpPr/>
          <p:nvPr/>
        </p:nvSpPr>
        <p:spPr>
          <a:xfrm>
            <a:off x="539640" y="3240000"/>
            <a:ext cx="10781280" cy="2501280"/>
          </a:xfrm>
          <a:prstGeom prst="rect">
            <a:avLst/>
          </a:prstGeom>
          <a:noFill/>
          <a:ln w="0">
            <a:noFill/>
          </a:ln>
        </p:spPr>
        <p:style>
          <a:lnRef idx="0"/>
          <a:fillRef idx="0"/>
          <a:effectRef idx="0"/>
          <a:fontRef idx="minor"/>
        </p:style>
      </p:sp>
      <p:sp>
        <p:nvSpPr>
          <p:cNvPr id="134" name="PlaceHolder 4"/>
          <p:cNvSpPr/>
          <p:nvPr/>
        </p:nvSpPr>
        <p:spPr>
          <a:xfrm>
            <a:off x="651600" y="777600"/>
            <a:ext cx="10791360" cy="1202400"/>
          </a:xfrm>
          <a:prstGeom prst="rect">
            <a:avLst/>
          </a:prstGeom>
          <a:noFill/>
          <a:ln w="0">
            <a:noFill/>
          </a:ln>
        </p:spPr>
        <p:style>
          <a:lnRef idx="0"/>
          <a:fillRef idx="0"/>
          <a:effectRef idx="0"/>
          <a:fontRef idx="minor"/>
        </p:style>
        <p:txBody>
          <a:bodyPr lIns="90000" rIns="90000" tIns="45000" bIns="45000" anchor="t">
            <a:noAutofit/>
          </a:bodyPr>
          <a:p>
            <a:pPr>
              <a:lnSpc>
                <a:spcPct val="150000"/>
              </a:lnSpc>
              <a:buNone/>
            </a:pPr>
            <a:r>
              <a:rPr b="1" lang="en-PH" sz="1800" spc="-1" strike="noStrike">
                <a:solidFill>
                  <a:srgbClr val="000000"/>
                </a:solidFill>
                <a:latin typeface="Lato"/>
                <a:ea typeface=""/>
              </a:rPr>
              <a:t>• </a:t>
            </a:r>
            <a:r>
              <a:rPr b="1" lang="en-PH" sz="1800" spc="-1" strike="noStrike">
                <a:solidFill>
                  <a:srgbClr val="000000"/>
                </a:solidFill>
                <a:latin typeface="Lato"/>
                <a:ea typeface=""/>
              </a:rPr>
              <a:t>NAIS KONG IMUNGKAHI NA…</a:t>
            </a:r>
            <a:endParaRPr b="0" lang="en-PH" sz="1800" spc="-1" strike="noStrike">
              <a:latin typeface="Lato"/>
              <a:ea typeface=""/>
            </a:endParaRPr>
          </a:p>
          <a:p>
            <a:pPr>
              <a:lnSpc>
                <a:spcPct val="150000"/>
              </a:lnSpc>
              <a:buNone/>
            </a:pPr>
            <a:r>
              <a:rPr b="0" lang="en-PH" sz="1800" spc="-1" strike="noStrike">
                <a:solidFill>
                  <a:srgbClr val="000000"/>
                </a:solidFill>
                <a:latin typeface="Lato"/>
                <a:ea typeface=""/>
              </a:rPr>
              <a:t>	</a:t>
            </a:r>
            <a:r>
              <a:rPr b="1" lang="en-PH" sz="1800" spc="-1" strike="noStrike">
                <a:solidFill>
                  <a:srgbClr val="000000"/>
                </a:solidFill>
                <a:latin typeface="Lato"/>
                <a:ea typeface=""/>
              </a:rPr>
              <a:t>Halimbawa: </a:t>
            </a:r>
            <a:r>
              <a:rPr b="0" lang="en-PH" sz="1800" spc="-1" strike="noStrike">
                <a:solidFill>
                  <a:srgbClr val="000000"/>
                </a:solidFill>
                <a:latin typeface="Lato"/>
                <a:ea typeface=""/>
              </a:rPr>
              <a:t>Nais kong imungkahi na magkaroon tayo ng mas mabisang pambansang komunikasyon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upang mapagbuklod ang mga mamamayan.</a:t>
            </a:r>
            <a:endParaRPr b="0" lang="en-PH" sz="1800" spc="-1" strike="noStrike">
              <a:latin typeface="Lato"/>
              <a:ea typeface=""/>
            </a:endParaRPr>
          </a:p>
          <a:p>
            <a:pPr>
              <a:lnSpc>
                <a:spcPct val="150000"/>
              </a:lnSpc>
              <a:buNone/>
            </a:pPr>
            <a:endParaRPr b="0" lang="en-PH" sz="1800" spc="-1" strike="noStrike">
              <a:latin typeface="Lato"/>
              <a:ea typeface=""/>
            </a:endParaRPr>
          </a:p>
          <a:p>
            <a:pPr>
              <a:lnSpc>
                <a:spcPct val="150000"/>
              </a:lnSpc>
              <a:buNone/>
            </a:pPr>
            <a:r>
              <a:rPr b="1" lang="en-PH" sz="1800" spc="-1" strike="noStrike">
                <a:solidFill>
                  <a:srgbClr val="000000"/>
                </a:solidFill>
                <a:latin typeface="Lato"/>
                <a:ea typeface=""/>
              </a:rPr>
              <a:t>• </a:t>
            </a:r>
            <a:r>
              <a:rPr b="1" lang="en-PH" sz="1800" spc="-1" strike="noStrike">
                <a:solidFill>
                  <a:srgbClr val="000000"/>
                </a:solidFill>
                <a:latin typeface="Lato"/>
                <a:ea typeface=""/>
              </a:rPr>
              <a:t>PINANININDIGAN KO ANG… SAPAGKAT...</a:t>
            </a:r>
            <a:endParaRPr b="0" lang="en-PH" sz="1800" spc="-1" strike="noStrike">
              <a:latin typeface="Lato"/>
              <a:ea typeface=""/>
            </a:endParaRPr>
          </a:p>
          <a:p>
            <a:pPr>
              <a:lnSpc>
                <a:spcPct val="150000"/>
              </a:lnSpc>
              <a:buNone/>
            </a:pPr>
            <a:r>
              <a:rPr b="0" lang="en-PH" sz="1800" spc="-1" strike="noStrike">
                <a:solidFill>
                  <a:srgbClr val="000000"/>
                </a:solidFill>
                <a:latin typeface="Lato"/>
                <a:ea typeface=""/>
              </a:rPr>
              <a:t>	</a:t>
            </a:r>
            <a:r>
              <a:rPr b="1" lang="en-PH" sz="1800" spc="-1" strike="noStrike">
                <a:solidFill>
                  <a:srgbClr val="000000"/>
                </a:solidFill>
                <a:latin typeface="Lato"/>
                <a:ea typeface=""/>
              </a:rPr>
              <a:t>Halimbawa</a:t>
            </a:r>
            <a:r>
              <a:rPr b="0" lang="en-PH" sz="1800" spc="-1" strike="noStrike">
                <a:solidFill>
                  <a:srgbClr val="000000"/>
                </a:solidFill>
                <a:latin typeface="Lato"/>
                <a:ea typeface=""/>
              </a:rPr>
              <a:t>: Pinaninindigan ko ang aking paniniwala na ang opinyon ng kabataan ay mahalaga,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sapagkat ila ay mulat na sa mga kasalukuyang isyu ng lipunan.</a:t>
            </a:r>
            <a:endParaRPr b="0" lang="en-PH" sz="1800" spc="-1" strike="noStrike">
              <a:latin typeface="Lato"/>
              <a:ea typeface=""/>
            </a:endParaRPr>
          </a:p>
          <a:p>
            <a:pPr>
              <a:lnSpc>
                <a:spcPct val="150000"/>
              </a:lnSpc>
              <a:buNone/>
            </a:pPr>
            <a:endParaRPr b="0" lang="en-PH" sz="1800" spc="-1" strike="noStrike">
              <a:latin typeface="Lato"/>
              <a:ea typeface=""/>
            </a:endParaRPr>
          </a:p>
          <a:p>
            <a:pPr>
              <a:lnSpc>
                <a:spcPct val="150000"/>
              </a:lnSpc>
              <a:buNone/>
            </a:pPr>
            <a:r>
              <a:rPr b="1" lang="en-PH" sz="1800" spc="-1" strike="noStrike">
                <a:solidFill>
                  <a:srgbClr val="000000"/>
                </a:solidFill>
                <a:latin typeface="Lato"/>
                <a:ea typeface=""/>
              </a:rPr>
              <a:t>• </a:t>
            </a:r>
            <a:r>
              <a:rPr b="1" lang="en-PH" sz="1800" spc="-1" strike="noStrike">
                <a:solidFill>
                  <a:srgbClr val="000000"/>
                </a:solidFill>
                <a:latin typeface="Lato"/>
                <a:ea typeface=""/>
              </a:rPr>
              <a:t>SA AKING PALAGAY…</a:t>
            </a:r>
            <a:endParaRPr b="0" lang="en-PH" sz="1800" spc="-1" strike="noStrike">
              <a:latin typeface="Lato"/>
              <a:ea typeface=""/>
            </a:endParaRPr>
          </a:p>
          <a:p>
            <a:pPr>
              <a:lnSpc>
                <a:spcPct val="150000"/>
              </a:lnSpc>
              <a:buNone/>
            </a:pPr>
            <a:r>
              <a:rPr b="1" lang="en-PH" sz="1800" spc="-1" strike="noStrike">
                <a:solidFill>
                  <a:srgbClr val="000000"/>
                </a:solidFill>
                <a:latin typeface="Lato"/>
                <a:ea typeface=""/>
              </a:rPr>
              <a:t>	</a:t>
            </a:r>
            <a:r>
              <a:rPr b="1" lang="en-PH" sz="1800" spc="-1" strike="noStrike">
                <a:solidFill>
                  <a:srgbClr val="000000"/>
                </a:solidFill>
                <a:latin typeface="Lato"/>
                <a:ea typeface=""/>
              </a:rPr>
              <a:t>Halimbawa:</a:t>
            </a:r>
            <a:r>
              <a:rPr b="0" lang="en-PH" sz="1800" spc="-1" strike="noStrike">
                <a:solidFill>
                  <a:srgbClr val="000000"/>
                </a:solidFill>
                <a:latin typeface="Lato"/>
                <a:ea typeface=""/>
              </a:rPr>
              <a:t> Sa aking palagay, nararapat lamang na ang bawat botanteng Pilipino ay makiisa at bumoto </a:t>
            </a:r>
            <a:r>
              <a:rPr b="0" lang="en-PH" sz="1800" spc="-1" strike="noStrike">
                <a:solidFill>
                  <a:srgbClr val="000000"/>
                </a:solidFill>
                <a:latin typeface="Lato"/>
                <a:ea typeface=""/>
              </a:rPr>
              <a:t>	</a:t>
            </a:r>
            <a:r>
              <a:rPr b="0" lang="en-PH" sz="1800" spc="-1" strike="noStrike">
                <a:solidFill>
                  <a:srgbClr val="000000"/>
                </a:solidFill>
                <a:latin typeface="Lato"/>
                <a:ea typeface=""/>
              </a:rPr>
              <a:t>	</a:t>
            </a:r>
            <a:r>
              <a:rPr b="0" lang="en-PH" sz="1800" spc="-1" strike="noStrike">
                <a:solidFill>
                  <a:srgbClr val="000000"/>
                </a:solidFill>
                <a:latin typeface="Lato"/>
                <a:ea typeface=""/>
              </a:rPr>
              <a:t>sa darating na halalan. Ito ay para na rin sa ikauunlad ng ating bansa.</a:t>
            </a:r>
            <a:endParaRPr b="0" lang="en-PH" sz="1800" spc="-1" strike="noStrike">
              <a:latin typeface="Lato"/>
              <a:ea typeface=""/>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5" name="Title 2"/>
          <p:cNvSpPr/>
          <p:nvPr/>
        </p:nvSpPr>
        <p:spPr>
          <a:xfrm>
            <a:off x="1523160" y="1799280"/>
            <a:ext cx="9121680" cy="2365200"/>
          </a:xfrm>
          <a:prstGeom prst="rect">
            <a:avLst/>
          </a:prstGeom>
          <a:noFill/>
          <a:ln w="0">
            <a:noFill/>
          </a:ln>
        </p:spPr>
        <p:style>
          <a:lnRef idx="0"/>
          <a:fillRef idx="0"/>
          <a:effectRef idx="0"/>
          <a:fontRef idx="minor"/>
        </p:style>
        <p:txBody>
          <a:bodyPr lIns="90000" rIns="90000" tIns="45000" bIns="45000" anchor="ctr">
            <a:normAutofit/>
          </a:bodyPr>
          <a:p>
            <a:pPr algn="ctr">
              <a:lnSpc>
                <a:spcPct val="90000"/>
              </a:lnSpc>
              <a:buNone/>
            </a:pPr>
            <a:r>
              <a:rPr b="1" lang="en-US" sz="3600" spc="-1" strike="noStrike">
                <a:solidFill>
                  <a:srgbClr val="9c0000"/>
                </a:solidFill>
                <a:latin typeface="Lato"/>
                <a:ea typeface="DejaVu Sans"/>
              </a:rPr>
              <a:t>PAGSASANAY</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6" name=""/>
          <p:cNvSpPr/>
          <p:nvPr/>
        </p:nvSpPr>
        <p:spPr>
          <a:xfrm>
            <a:off x="-359640" y="2879640"/>
            <a:ext cx="12170880" cy="617400"/>
          </a:xfrm>
          <a:prstGeom prst="rect">
            <a:avLst/>
          </a:prstGeom>
          <a:noFill/>
          <a:ln w="0">
            <a:noFill/>
          </a:ln>
        </p:spPr>
        <p:style>
          <a:lnRef idx="0"/>
          <a:fillRef idx="0"/>
          <a:effectRef idx="0"/>
          <a:fontRef idx="minor"/>
        </p:style>
      </p:sp>
      <p:sp>
        <p:nvSpPr>
          <p:cNvPr id="137" name=""/>
          <p:cNvSpPr/>
          <p:nvPr/>
        </p:nvSpPr>
        <p:spPr>
          <a:xfrm>
            <a:off x="539640" y="3240000"/>
            <a:ext cx="10781280" cy="2501280"/>
          </a:xfrm>
          <a:prstGeom prst="rect">
            <a:avLst/>
          </a:prstGeom>
          <a:noFill/>
          <a:ln w="0">
            <a:noFill/>
          </a:ln>
        </p:spPr>
        <p:style>
          <a:lnRef idx="0"/>
          <a:fillRef idx="0"/>
          <a:effectRef idx="0"/>
          <a:fontRef idx="minor"/>
        </p:style>
      </p:sp>
      <p:sp>
        <p:nvSpPr>
          <p:cNvPr id="138" name="PlaceHolder 11"/>
          <p:cNvSpPr/>
          <p:nvPr/>
        </p:nvSpPr>
        <p:spPr>
          <a:xfrm>
            <a:off x="539640" y="-1980000"/>
            <a:ext cx="11512800" cy="6116040"/>
          </a:xfrm>
          <a:prstGeom prst="rect">
            <a:avLst/>
          </a:prstGeom>
          <a:noFill/>
          <a:ln w="0">
            <a:noFill/>
          </a:ln>
        </p:spPr>
        <p:style>
          <a:lnRef idx="0"/>
          <a:fillRef idx="0"/>
          <a:effectRef idx="0"/>
          <a:fontRef idx="minor"/>
        </p:style>
        <p:txBody>
          <a:bodyPr lIns="90000" rIns="90000" tIns="45000" bIns="45000" anchor="ctr">
            <a:normAutofit/>
          </a:bodyPr>
          <a:p>
            <a:pPr>
              <a:lnSpc>
                <a:spcPct val="115000"/>
              </a:lnSpc>
              <a:buNone/>
            </a:pPr>
            <a:endParaRPr b="0" lang="en-PH" sz="1800" spc="-1" strike="noStrike">
              <a:latin typeface="Arial"/>
            </a:endParaRPr>
          </a:p>
          <a:p>
            <a:pPr>
              <a:lnSpc>
                <a:spcPct val="115000"/>
              </a:lnSpc>
              <a:buNone/>
            </a:pPr>
            <a:endParaRPr b="0" lang="en-PH" sz="1800" spc="-1" strike="noStrike">
              <a:latin typeface="Arial"/>
            </a:endParaRPr>
          </a:p>
          <a:p>
            <a:pPr>
              <a:lnSpc>
                <a:spcPct val="115000"/>
              </a:lnSpc>
              <a:buNone/>
            </a:pPr>
            <a:r>
              <a:rPr b="1" lang="en-US" sz="1800" spc="-1" strike="noStrike">
                <a:solidFill>
                  <a:srgbClr val="000000"/>
                </a:solidFill>
                <a:latin typeface="Lato"/>
                <a:ea typeface="DejaVu Sans"/>
              </a:rPr>
              <a:t>PANUTO: </a:t>
            </a:r>
            <a:r>
              <a:rPr b="0" lang="en-US" sz="1800" spc="-1" strike="noStrike">
                <a:solidFill>
                  <a:srgbClr val="000000"/>
                </a:solidFill>
                <a:latin typeface="Lato"/>
                <a:ea typeface="DejaVu Sans"/>
              </a:rPr>
              <a:t>Sagutin ang mga sumusunod na mga katanungan. Isulat ang iyong sagot sa kuwaderno.</a:t>
            </a: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0" lang="en-PH" sz="1800" spc="-1" strike="noStrike">
                <a:solidFill>
                  <a:srgbClr val="000000"/>
                </a:solidFill>
                <a:latin typeface="Lato"/>
                <a:ea typeface="DejaVu Sans"/>
              </a:rPr>
              <a:t>	</a:t>
            </a:r>
            <a:endParaRPr b="0" lang="en-PH" sz="1800" spc="-1" strike="noStrike">
              <a:latin typeface="Arial"/>
            </a:endParaRPr>
          </a:p>
        </p:txBody>
      </p:sp>
      <p:sp>
        <p:nvSpPr>
          <p:cNvPr id="139" name=""/>
          <p:cNvSpPr/>
          <p:nvPr/>
        </p:nvSpPr>
        <p:spPr>
          <a:xfrm>
            <a:off x="542520" y="1231920"/>
            <a:ext cx="11333880" cy="3375360"/>
          </a:xfrm>
          <a:prstGeom prst="rect">
            <a:avLst/>
          </a:prstGeom>
          <a:noFill/>
          <a:ln w="0">
            <a:noFill/>
          </a:ln>
        </p:spPr>
        <p:style>
          <a:lnRef idx="0"/>
          <a:fillRef idx="0"/>
          <a:effectRef idx="0"/>
          <a:fontRef idx="minor"/>
        </p:style>
        <p:txBody>
          <a:bodyPr lIns="90000" rIns="90000" tIns="45000" bIns="45000" anchor="t">
            <a:noAutofit/>
          </a:bodyPr>
          <a:p>
            <a:pPr>
              <a:lnSpc>
                <a:spcPct val="150000"/>
              </a:lnSpc>
              <a:buNone/>
            </a:pPr>
            <a:endParaRPr b="0" lang="en-PH" sz="1800" spc="-1" strike="noStrike">
              <a:latin typeface="Arial"/>
            </a:endParaRPr>
          </a:p>
          <a:p>
            <a:pPr>
              <a:lnSpc>
                <a:spcPct val="150000"/>
              </a:lnSpc>
              <a:buNone/>
            </a:pPr>
            <a:endParaRPr b="0" lang="en-PH" sz="1800" spc="-1" strike="noStrike">
              <a:latin typeface="Arial"/>
            </a:endParaRPr>
          </a:p>
        </p:txBody>
      </p:sp>
      <p:sp>
        <p:nvSpPr>
          <p:cNvPr id="140" name=""/>
          <p:cNvSpPr/>
          <p:nvPr/>
        </p:nvSpPr>
        <p:spPr>
          <a:xfrm>
            <a:off x="900000" y="1620000"/>
            <a:ext cx="9718560" cy="4319640"/>
          </a:xfrm>
          <a:prstGeom prst="rect">
            <a:avLst/>
          </a:prstGeom>
          <a:noFill/>
          <a:ln w="0">
            <a:noFill/>
          </a:ln>
        </p:spPr>
        <p:style>
          <a:lnRef idx="0"/>
          <a:fillRef idx="0"/>
          <a:effectRef idx="0"/>
          <a:fontRef idx="minor"/>
        </p:style>
        <p:txBody>
          <a:bodyPr lIns="90000" rIns="90000" tIns="45000" bIns="45000" anchor="t">
            <a:noAutofit/>
          </a:bodyPr>
          <a:p>
            <a:r>
              <a:rPr b="0" lang="en-PH" sz="1800" spc="-1" strike="noStrike">
                <a:solidFill>
                  <a:srgbClr val="000000"/>
                </a:solidFill>
                <a:latin typeface="Lato"/>
                <a:ea typeface=""/>
              </a:rPr>
              <a:t>1. Ano ang malinaw na pagkakaiba ng opinyon, paninindigan, at mungkahi?</a:t>
            </a:r>
            <a:endParaRPr b="0" lang="en-PH" sz="1800" spc="-1" strike="noStrike">
              <a:latin typeface="Lato"/>
              <a:ea typeface=""/>
            </a:endParaRPr>
          </a:p>
          <a:p>
            <a:r>
              <a:rPr b="0" lang="en-PH" sz="1800" spc="-1" strike="noStrike">
                <a:solidFill>
                  <a:srgbClr val="000000"/>
                </a:solidFill>
                <a:latin typeface="Lato"/>
                <a:ea typeface=""/>
              </a:rPr>
              <a:t>__________________________________________________________________________________________________________</a:t>
            </a:r>
            <a:endParaRPr b="0" lang="en-PH" sz="1800" spc="-1" strike="noStrike">
              <a:latin typeface="Lato"/>
              <a:ea typeface=""/>
            </a:endParaRPr>
          </a:p>
          <a:p>
            <a:pPr>
              <a:lnSpc>
                <a:spcPct val="100000"/>
              </a:lnSpc>
              <a:buNone/>
            </a:pPr>
            <a:r>
              <a:rPr b="0" lang="en-PH" sz="1800" spc="-1" strike="noStrike">
                <a:solidFill>
                  <a:srgbClr val="000000"/>
                </a:solidFill>
                <a:latin typeface="Lato"/>
                <a:ea typeface=""/>
              </a:rPr>
              <a:t>__________________________________________________________________________________________________________</a:t>
            </a:r>
            <a:endParaRPr b="0" lang="en-PH" sz="1800" spc="-1" strike="noStrike">
              <a:latin typeface="Lato"/>
              <a:ea typeface=""/>
            </a:endParaRPr>
          </a:p>
          <a:p>
            <a:pPr>
              <a:lnSpc>
                <a:spcPct val="100000"/>
              </a:lnSpc>
              <a:buNone/>
            </a:pPr>
            <a:r>
              <a:rPr b="0" lang="en-PH" sz="1800" spc="-1" strike="noStrike">
                <a:solidFill>
                  <a:srgbClr val="000000"/>
                </a:solidFill>
                <a:latin typeface="Lato"/>
                <a:ea typeface=""/>
              </a:rPr>
              <a:t>__________________________________________________________________________________________________________</a:t>
            </a:r>
            <a:endParaRPr b="0" lang="en-PH" sz="1800" spc="-1" strike="noStrike">
              <a:latin typeface="Lato"/>
              <a:ea typeface=""/>
            </a:endParaRPr>
          </a:p>
          <a:p>
            <a:endParaRPr b="0" lang="en-PH" sz="1800" spc="-1" strike="noStrike">
              <a:latin typeface="Lato"/>
              <a:ea typeface=""/>
            </a:endParaRPr>
          </a:p>
          <a:p>
            <a:r>
              <a:rPr b="0" lang="en-PH" sz="1800" spc="-1" strike="noStrike">
                <a:solidFill>
                  <a:srgbClr val="000000"/>
                </a:solidFill>
                <a:latin typeface="Lato"/>
                <a:ea typeface=""/>
              </a:rPr>
              <a:t>2. Batay sa nabasang pagtalakay, kailan nagiging mabisa at matibay ang pagpapahayag ng opinyon, paninindigan, o mungkahi?</a:t>
            </a:r>
            <a:endParaRPr b="0" lang="en-PH" sz="1800" spc="-1" strike="noStrike">
              <a:latin typeface="Lato"/>
              <a:ea typeface=""/>
            </a:endParaRPr>
          </a:p>
          <a:p>
            <a:pPr>
              <a:lnSpc>
                <a:spcPct val="100000"/>
              </a:lnSpc>
              <a:buNone/>
            </a:pPr>
            <a:r>
              <a:rPr b="0" lang="en-PH" sz="1800" spc="-1" strike="noStrike">
                <a:solidFill>
                  <a:srgbClr val="000000"/>
                </a:solidFill>
                <a:latin typeface="Lato"/>
                <a:ea typeface=""/>
              </a:rPr>
              <a:t>__________________________________________________________________________________________________________</a:t>
            </a:r>
            <a:endParaRPr b="0" lang="en-PH" sz="1800" spc="-1" strike="noStrike">
              <a:latin typeface="Lato"/>
              <a:ea typeface=""/>
            </a:endParaRPr>
          </a:p>
          <a:p>
            <a:pPr>
              <a:lnSpc>
                <a:spcPct val="100000"/>
              </a:lnSpc>
              <a:buNone/>
            </a:pPr>
            <a:r>
              <a:rPr b="0" lang="en-PH" sz="1800" spc="-1" strike="noStrike">
                <a:solidFill>
                  <a:srgbClr val="000000"/>
                </a:solidFill>
                <a:latin typeface="Lato"/>
                <a:ea typeface=""/>
              </a:rPr>
              <a:t>__________________________________________________________________________________________________________</a:t>
            </a:r>
            <a:endParaRPr b="0" lang="en-PH" sz="1800" spc="-1" strike="noStrike">
              <a:latin typeface="Lato"/>
              <a:ea typeface=""/>
            </a:endParaRPr>
          </a:p>
          <a:p>
            <a:pPr>
              <a:lnSpc>
                <a:spcPct val="100000"/>
              </a:lnSpc>
              <a:buNone/>
            </a:pPr>
            <a:r>
              <a:rPr b="0" lang="en-PH" sz="1800" spc="-1" strike="noStrike">
                <a:solidFill>
                  <a:srgbClr val="000000"/>
                </a:solidFill>
                <a:latin typeface="Lato"/>
                <a:ea typeface=""/>
              </a:rPr>
              <a:t>__________________________________________________________________________________________________________</a:t>
            </a:r>
            <a:endParaRPr b="0" lang="en-PH" sz="1800" spc="-1" strike="noStrike">
              <a:latin typeface="Lato"/>
              <a:ea typeface=""/>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5170</TotalTime>
  <Application>LibreOffice/7.2.5.2$MacOSX_X86_64 LibreOffice_project/499f9727c189e6ef3471021d6132d4c694f357e5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2019-04-16T02:10:14Z</dcterms:created>
  <dc:creator>Microsoft Office User</dc:creator>
  <dc:description/>
  <dc:language>en-PH</dc:language>
  <cp:lastModifiedBy/>
  <dcterms:modified xsi:type="dcterms:W3CDTF">2023-05-02T11:24:44Z</dcterms:modified>
  <cp:revision>273</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Widescreen</vt:lpwstr>
  </property>
  <property fmtid="{D5CDD505-2E9C-101B-9397-08002B2CF9AE}" pid="3" name="Slides">
    <vt:r8>7</vt:r8>
  </property>
</Properties>
</file>