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_rels/.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_rels/slideMaster3.xml.rels" ContentType="application/vnd.openxmlformats-package.relationships+xml"/>
  <Override PartName="/ppt/slideMasters/_rels/slideMaster1.xml.rels" ContentType="application/vnd.openxmlformats-package.relationships+xml"/>
  <Override PartName="/ppt/slideMasters/_rels/slideMaster2.xml.rels" ContentType="application/vnd.openxmlformats-package.relationships+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_rels/presentation.xml.rels" ContentType="application/vnd.openxmlformats-package.relationships+xml"/>
  <Override PartName="/ppt/media/image1.png" ContentType="image/png"/>
  <Override PartName="/ppt/media/image2.png" ContentType="image/png"/>
  <Override PartName="/ppt/media/image3.png" ContentType="image/png"/>
  <Override PartName="/ppt/media/image4.png" ContentType="image/png"/>
  <Override PartName="/ppt/media/image6.png" ContentType="image/png"/>
  <Override PartName="/ppt/media/image11.png" ContentType="image/png"/>
  <Override PartName="/ppt/media/image14.png" ContentType="image/png"/>
  <Override PartName="/ppt/media/image10.png" ContentType="image/png"/>
  <Override PartName="/ppt/media/image9.png" ContentType="image/png"/>
  <Override PartName="/ppt/media/image5.png" ContentType="image/png"/>
  <Override PartName="/ppt/media/image7.png" ContentType="image/png"/>
  <Override PartName="/ppt/media/image12.png" ContentType="image/png"/>
  <Override PartName="/ppt/media/image8.png" ContentType="image/png"/>
  <Override PartName="/ppt/media/image13.png" ContentType="image/png"/>
  <Override PartName="/ppt/presProps.xml" ContentType="application/vnd.openxmlformats-officedocument.presentationml.presProps+xml"/>
  <Override PartName="/ppt/slideLayouts/slideLayout19.xml" ContentType="application/vnd.openxmlformats-officedocument.presentationml.slideLayout+xml"/>
  <Override PartName="/ppt/slideLayouts/slideLayout8.xml" ContentType="application/vnd.openxmlformats-officedocument.presentationml.slideLayout+xml"/>
  <Override PartName="/ppt/slideLayouts/slideLayout17.xml" ContentType="application/vnd.openxmlformats-officedocument.presentationml.slideLayout+xml"/>
  <Override PartName="/ppt/slideLayouts/slideLayout20.xml" ContentType="application/vnd.openxmlformats-officedocument.presentationml.slideLayout+xml"/>
  <Override PartName="/ppt/slideLayouts/slideLayout9.xml" ContentType="application/vnd.openxmlformats-officedocument.presentationml.slideLayout+xml"/>
  <Override PartName="/ppt/slideLayouts/slideLayout18.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Layouts/slideLayout1.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1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13.xml" ContentType="application/vnd.openxmlformats-officedocument.presentationml.slideLayout+xml"/>
  <Override PartName="/ppt/slideLayouts/_rels/slideLayout34.xml.rels" ContentType="application/vnd.openxmlformats-package.relationships+xml"/>
  <Override PartName="/ppt/slideLayouts/_rels/slideLayout33.xml.rels" ContentType="application/vnd.openxmlformats-package.relationships+xml"/>
  <Override PartName="/ppt/slideLayouts/_rels/slideLayout9.xml.rels" ContentType="application/vnd.openxmlformats-package.relationships+xml"/>
  <Override PartName="/ppt/slideLayouts/_rels/slideLayout32.xml.rels" ContentType="application/vnd.openxmlformats-package.relationships+xml"/>
  <Override PartName="/ppt/slideLayouts/_rels/slideLayout21.xml.rels" ContentType="application/vnd.openxmlformats-package.relationships+xml"/>
  <Override PartName="/ppt/slideLayouts/_rels/slideLayout24.xml.rels" ContentType="application/vnd.openxmlformats-package.relationships+xml"/>
  <Override PartName="/ppt/slideLayouts/_rels/slideLayout16.xml.rels" ContentType="application/vnd.openxmlformats-package.relationships+xml"/>
  <Override PartName="/ppt/slideLayouts/_rels/slideLayout31.xml.rels" ContentType="application/vnd.openxmlformats-package.relationships+xml"/>
  <Override PartName="/ppt/slideLayouts/_rels/slideLayout20.xml.rels" ContentType="application/vnd.openxmlformats-package.relationships+xml"/>
  <Override PartName="/ppt/slideLayouts/_rels/slideLayout23.xml.rels" ContentType="application/vnd.openxmlformats-package.relationships+xml"/>
  <Override PartName="/ppt/slideLayouts/_rels/slideLayout15.xml.rels" ContentType="application/vnd.openxmlformats-package.relationships+xml"/>
  <Override PartName="/ppt/slideLayouts/_rels/slideLayout30.xml.rels" ContentType="application/vnd.openxmlformats-package.relationships+xml"/>
  <Override PartName="/ppt/slideLayouts/_rels/slideLayout29.xml.rels" ContentType="application/vnd.openxmlformats-package.relationships+xml"/>
  <Override PartName="/ppt/slideLayouts/_rels/slideLayout22.xml.rels" ContentType="application/vnd.openxmlformats-package.relationships+xml"/>
  <Override PartName="/ppt/slideLayouts/_rels/slideLayout14.xml.rels" ContentType="application/vnd.openxmlformats-package.relationships+xml"/>
  <Override PartName="/ppt/slideLayouts/_rels/slideLayout28.xml.rels" ContentType="application/vnd.openxmlformats-package.relationships+xml"/>
  <Override PartName="/ppt/slideLayouts/_rels/slideLayout36.xml.rels" ContentType="application/vnd.openxmlformats-package.relationships+xml"/>
  <Override PartName="/ppt/slideLayouts/_rels/slideLayout7.xml.rels" ContentType="application/vnd.openxmlformats-package.relationships+xml"/>
  <Override PartName="/ppt/slideLayouts/_rels/slideLayout6.xml.rels" ContentType="application/vnd.openxmlformats-package.relationships+xml"/>
  <Override PartName="/ppt/slideLayouts/_rels/slideLayout5.xml.rels" ContentType="application/vnd.openxmlformats-package.relationships+xml"/>
  <Override PartName="/ppt/slideLayouts/_rels/slideLayout4.xml.rels" ContentType="application/vnd.openxmlformats-package.relationships+xml"/>
  <Override PartName="/ppt/slideLayouts/_rels/slideLayout27.xml.rels" ContentType="application/vnd.openxmlformats-package.relationships+xml"/>
  <Override PartName="/ppt/slideLayouts/_rels/slideLayout13.xml.rels" ContentType="application/vnd.openxmlformats-package.relationships+xml"/>
  <Override PartName="/ppt/slideLayouts/_rels/slideLayout35.xml.rels" ContentType="application/vnd.openxmlformats-package.relationships+xml"/>
  <Override PartName="/ppt/slideLayouts/_rels/slideLayout3.xml.rels" ContentType="application/vnd.openxmlformats-package.relationships+xml"/>
  <Override PartName="/ppt/slideLayouts/_rels/slideLayout2.xml.rels" ContentType="application/vnd.openxmlformats-package.relationships+xml"/>
  <Override PartName="/ppt/slideLayouts/_rels/slideLayout8.xml.rels" ContentType="application/vnd.openxmlformats-package.relationships+xml"/>
  <Override PartName="/ppt/slideLayouts/_rels/slideLayout1.xml.rels" ContentType="application/vnd.openxmlformats-package.relationships+xml"/>
  <Override PartName="/ppt/slideLayouts/_rels/slideLayout12.xml.rels" ContentType="application/vnd.openxmlformats-package.relationships+xml"/>
  <Override PartName="/ppt/slideLayouts/_rels/slideLayout19.xml.rels" ContentType="application/vnd.openxmlformats-package.relationships+xml"/>
  <Override PartName="/ppt/slideLayouts/_rels/slideLayout25.xml.rels" ContentType="application/vnd.openxmlformats-package.relationships+xml"/>
  <Override PartName="/ppt/slideLayouts/_rels/slideLayout10.xml.rels" ContentType="application/vnd.openxmlformats-package.relationships+xml"/>
  <Override PartName="/ppt/slideLayouts/_rels/slideLayout17.xml.rels" ContentType="application/vnd.openxmlformats-package.relationships+xml"/>
  <Override PartName="/ppt/slideLayouts/_rels/slideLayout26.xml.rels" ContentType="application/vnd.openxmlformats-package.relationships+xml"/>
  <Override PartName="/ppt/slideLayouts/_rels/slideLayout18.xml.rels" ContentType="application/vnd.openxmlformats-package.relationships+xml"/>
  <Override PartName="/ppt/slideLayouts/_rels/slideLayout11.xml.rels" ContentType="application/vnd.openxmlformats-package.relationships+xml"/>
  <Override PartName="/ppt/slideLayouts/slideLayout5.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6.xml" ContentType="application/vnd.openxmlformats-officedocument.presentationml.slideLayout+xml"/>
  <Override PartName="/ppt/slideLayouts/slideLayout16.xml" ContentType="application/vnd.openxmlformats-officedocument.presentationml.slideLayout+xml"/>
  <Override PartName="/ppt/slideLayouts/slideLayout7.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26.xml" ContentType="application/vnd.openxmlformats-officedocument.presentationml.slideLayout+xml"/>
  <Override PartName="/ppt/slideLayouts/slideLayout32.xml" ContentType="application/vnd.openxmlformats-officedocument.presentationml.slideLayout+xml"/>
  <Override PartName="/ppt/slideLayouts/slideLayout27.xml" ContentType="application/vnd.openxmlformats-officedocument.presentationml.slideLayout+xml"/>
  <Override PartName="/ppt/slideLayouts/slideLayout33.xml" ContentType="application/vnd.openxmlformats-officedocument.presentationml.slideLayout+xml"/>
  <Override PartName="/ppt/slideLayouts/slideLayout28.xml" ContentType="application/vnd.openxmlformats-officedocument.presentationml.slideLayout+xml"/>
  <Override PartName="/ppt/slideLayouts/slideLayout34.xml" ContentType="application/vnd.openxmlformats-officedocument.presentationml.slideLayout+xml"/>
  <Override PartName="/ppt/slideLayouts/slideLayout29.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s/_rels/slide13.xml.rels" ContentType="application/vnd.openxmlformats-package.relationships+xml"/>
  <Override PartName="/ppt/slides/_rels/slide12.xml.rels" ContentType="application/vnd.openxmlformats-package.relationships+xml"/>
  <Override PartName="/ppt/slides/_rels/slide14.xml.rels" ContentType="application/vnd.openxmlformats-package.relationships+xml"/>
  <Override PartName="/ppt/slides/_rels/slide15.xml.rels" ContentType="application/vnd.openxmlformats-package.relationships+xml"/>
  <Override PartName="/ppt/slides/_rels/slide16.xml.rels" ContentType="application/vnd.openxmlformats-package.relationships+xml"/>
  <Override PartName="/ppt/slides/_rels/slide2.xml.rels" ContentType="application/vnd.openxmlformats-package.relationships+xml"/>
  <Override PartName="/ppt/slides/_rels/slide9.xml.rels" ContentType="application/vnd.openxmlformats-package.relationships+xml"/>
  <Override PartName="/ppt/slides/_rels/slide1.xml.rels" ContentType="application/vnd.openxmlformats-package.relationships+xml"/>
  <Override PartName="/ppt/slides/_rels/slide8.xml.rels" ContentType="application/vnd.openxmlformats-package.relationships+xml"/>
  <Override PartName="/ppt/slides/_rels/slide7.xml.rels" ContentType="application/vnd.openxmlformats-package.relationships+xml"/>
  <Override PartName="/ppt/slides/_rels/slide4.xml.rels" ContentType="application/vnd.openxmlformats-package.relationships+xml"/>
  <Override PartName="/ppt/slides/_rels/slide6.xml.rels" ContentType="application/vnd.openxmlformats-package.relationships+xml"/>
  <Override PartName="/ppt/slides/_rels/slide5.xml.rels" ContentType="application/vnd.openxmlformats-package.relationships+xml"/>
  <Override PartName="/ppt/slides/_rels/slide3.xml.rels" ContentType="application/vnd.openxmlformats-package.relationships+xml"/>
  <Override PartName="/ppt/slides/_rels/slide17.xml.rels" ContentType="application/vnd.openxmlformats-package.relationships+xml"/>
  <Override PartName="/ppt/slides/_rels/slide10.xml.rels" ContentType="application/vnd.openxmlformats-package.relationships+xml"/>
  <Override PartName="/ppt/slides/_rels/slide11.xml.rels" ContentType="application/vnd.openxmlformats-package.relationships+xml"/>
  <Override PartName="/ppt/slides/slide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1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9.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5.xml" ContentType="application/vnd.openxmlformats-officedocument.presentationml.slide+xml"/>
  <Override PartName="/ppt/slides/slide14.xml" ContentType="application/vnd.openxmlformats-officedocument.presentationml.slide+xml"/>
  <Override PartName="/ppt/slides/slide6.xml" ContentType="application/vnd.openxmlformats-officedocument.presentationml.slide+xml"/>
  <Override PartName="/ppt/slides/slide15.xml" ContentType="application/vnd.openxmlformats-officedocument.presentationml.slide+xml"/>
  <Override PartName="/ppt/slides/slide7.xml" ContentType="application/vnd.openxmlformats-officedocument.presentationml.slide+xml"/>
  <Override PartName="/ppt/slides/slide16.xml" ContentType="application/vnd.openxmlformats-officedocument.presentationml.slide+xml"/>
  <Override PartName="/ppt/slides/slide8.xml" ContentType="application/vnd.openxmlformats-officedocument.presentationml.slide+xml"/>
  <Override PartName="/ppt/slides/slide17.xml" ContentType="application/vnd.openxmlformats-officedocument.presentationml.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Lst>
  <p:sldSz cx="12192000" cy="6858000"/>
  <p:notesSz cx="7772400" cy="10058400"/>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ationPr>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 Id="rId20" Type="http://schemas.openxmlformats.org/officeDocument/2006/relationships/slide" Target="slides/slide16.xml"/><Relationship Id="rId21" Type="http://schemas.openxmlformats.org/officeDocument/2006/relationships/slide" Target="slides/slide17.xml"/><Relationship Id="rId22" Type="http://schemas.openxmlformats.org/officeDocument/2006/relationships/presProps" Target="presProps.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2"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4"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7"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8"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0"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21"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2"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6"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8"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9"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1"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2"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3"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4"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6"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7"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8"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9"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0"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1"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0"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5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2"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5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4"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55"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7"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9"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0"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1"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6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5"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7"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8"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9"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1"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2"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6"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7"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9"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0"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1"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2"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3"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4"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8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89"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9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1"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9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94"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96"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9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8"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99"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0"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0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2"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3"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4"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0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7"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8"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0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0"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1"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1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3"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5"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6"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1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8"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9"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0"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1"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2"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3"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slideLayout" Target="../slideLayouts/slideLayout1.xml"/><Relationship Id="rId5" Type="http://schemas.openxmlformats.org/officeDocument/2006/relationships/slideLayout" Target="../slideLayouts/slideLayout2.xml"/><Relationship Id="rId6" Type="http://schemas.openxmlformats.org/officeDocument/2006/relationships/slideLayout" Target="../slideLayouts/slideLayout3.xml"/><Relationship Id="rId7" Type="http://schemas.openxmlformats.org/officeDocument/2006/relationships/slideLayout" Target="../slideLayouts/slideLayout4.xml"/><Relationship Id="rId8" Type="http://schemas.openxmlformats.org/officeDocument/2006/relationships/slideLayout" Target="../slideLayouts/slideLayout5.xml"/><Relationship Id="rId9" Type="http://schemas.openxmlformats.org/officeDocument/2006/relationships/slideLayout" Target="../slideLayouts/slideLayout6.xml"/><Relationship Id="rId10" Type="http://schemas.openxmlformats.org/officeDocument/2006/relationships/slideLayout" Target="../slideLayouts/slideLayout7.xml"/><Relationship Id="rId11" Type="http://schemas.openxmlformats.org/officeDocument/2006/relationships/slideLayout" Target="../slideLayouts/slideLayout8.xml"/><Relationship Id="rId12" Type="http://schemas.openxmlformats.org/officeDocument/2006/relationships/slideLayout" Target="../slideLayouts/slideLayout9.xml"/><Relationship Id="rId13" Type="http://schemas.openxmlformats.org/officeDocument/2006/relationships/slideLayout" Target="../slideLayouts/slideLayout10.xml"/><Relationship Id="rId14" Type="http://schemas.openxmlformats.org/officeDocument/2006/relationships/slideLayout" Target="../slideLayouts/slideLayout11.xml"/><Relationship Id="rId15"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slideLayout" Target="../slideLayouts/slideLayout13.xml"/><Relationship Id="rId5" Type="http://schemas.openxmlformats.org/officeDocument/2006/relationships/slideLayout" Target="../slideLayouts/slideLayout14.xml"/><Relationship Id="rId6" Type="http://schemas.openxmlformats.org/officeDocument/2006/relationships/slideLayout" Target="../slideLayouts/slideLayout15.xml"/><Relationship Id="rId7" Type="http://schemas.openxmlformats.org/officeDocument/2006/relationships/slideLayout" Target="../slideLayouts/slideLayout16.xml"/><Relationship Id="rId8" Type="http://schemas.openxmlformats.org/officeDocument/2006/relationships/slideLayout" Target="../slideLayouts/slideLayout17.xml"/><Relationship Id="rId9" Type="http://schemas.openxmlformats.org/officeDocument/2006/relationships/slideLayout" Target="../slideLayouts/slideLayout18.xml"/><Relationship Id="rId10" Type="http://schemas.openxmlformats.org/officeDocument/2006/relationships/slideLayout" Target="../slideLayouts/slideLayout19.xml"/><Relationship Id="rId11" Type="http://schemas.openxmlformats.org/officeDocument/2006/relationships/slideLayout" Target="../slideLayouts/slideLayout20.xml"/><Relationship Id="rId12" Type="http://schemas.openxmlformats.org/officeDocument/2006/relationships/slideLayout" Target="../slideLayouts/slideLayout21.xml"/><Relationship Id="rId13" Type="http://schemas.openxmlformats.org/officeDocument/2006/relationships/slideLayout" Target="../slideLayouts/slideLayout22.xml"/><Relationship Id="rId14" Type="http://schemas.openxmlformats.org/officeDocument/2006/relationships/slideLayout" Target="../slideLayouts/slideLayout23.xml"/><Relationship Id="rId15"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image" Target="../media/image5.png"/><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 Id="rId11" Type="http://schemas.openxmlformats.org/officeDocument/2006/relationships/slideLayout" Target="../slideLayouts/slideLayout33.xml"/><Relationship Id="rId12" Type="http://schemas.openxmlformats.org/officeDocument/2006/relationships/slideLayout" Target="../slideLayouts/slideLayout34.xml"/><Relationship Id="rId13" Type="http://schemas.openxmlformats.org/officeDocument/2006/relationships/slideLayout" Target="../slideLayouts/slideLayout35.xml"/><Relationship Id="rId14" Type="http://schemas.openxmlformats.org/officeDocument/2006/relationships/slideLayout" Target="../slideLayouts/slideLayout36.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0" name="Rectangle 6"/>
          <p:cNvSpPr/>
          <p:nvPr/>
        </p:nvSpPr>
        <p:spPr>
          <a:xfrm>
            <a:off x="0" y="0"/>
            <a:ext cx="12179160" cy="6845040"/>
          </a:xfrm>
          <a:prstGeom prst="rect">
            <a:avLst/>
          </a:prstGeom>
          <a:solidFill>
            <a:srgbClr val="ffffff"/>
          </a:solidFill>
          <a:ln w="25560">
            <a:noFill/>
          </a:ln>
        </p:spPr>
        <p:style>
          <a:lnRef idx="0"/>
          <a:fillRef idx="0"/>
          <a:effectRef idx="0"/>
          <a:fontRef idx="minor"/>
        </p:style>
      </p:sp>
      <p:pic>
        <p:nvPicPr>
          <p:cNvPr id="1" name="Picture 4" descr=""/>
          <p:cNvPicPr/>
          <p:nvPr/>
        </p:nvPicPr>
        <p:blipFill>
          <a:blip r:embed="rId3"/>
          <a:stretch/>
        </p:blipFill>
        <p:spPr>
          <a:xfrm>
            <a:off x="333000" y="1801080"/>
            <a:ext cx="2786040" cy="2786040"/>
          </a:xfrm>
          <a:prstGeom prst="rect">
            <a:avLst/>
          </a:prstGeom>
          <a:ln w="0">
            <a:noFill/>
          </a:ln>
        </p:spPr>
      </p:pic>
      <p:sp>
        <p:nvSpPr>
          <p:cNvPr id="2" name="Rectangle 5"/>
          <p:cNvSpPr/>
          <p:nvPr/>
        </p:nvSpPr>
        <p:spPr>
          <a:xfrm>
            <a:off x="3487320" y="1475280"/>
            <a:ext cx="8691480" cy="3849480"/>
          </a:xfrm>
          <a:prstGeom prst="rect">
            <a:avLst/>
          </a:prstGeom>
          <a:solidFill>
            <a:srgbClr val="9c0000"/>
          </a:solidFill>
          <a:ln w="25560">
            <a:noFill/>
          </a:ln>
        </p:spPr>
        <p:style>
          <a:lnRef idx="0"/>
          <a:fillRef idx="0"/>
          <a:effectRef idx="0"/>
          <a:fontRef idx="minor"/>
        </p:style>
      </p:sp>
      <p:sp>
        <p:nvSpPr>
          <p:cNvPr id="3" name="Rectangle 8"/>
          <p:cNvSpPr/>
          <p:nvPr/>
        </p:nvSpPr>
        <p:spPr>
          <a:xfrm>
            <a:off x="3487320" y="5337720"/>
            <a:ext cx="8691480" cy="371160"/>
          </a:xfrm>
          <a:prstGeom prst="rect">
            <a:avLst/>
          </a:prstGeom>
          <a:gradFill rotWithShape="0">
            <a:gsLst>
              <a:gs pos="0">
                <a:srgbClr val="c00000"/>
              </a:gs>
              <a:gs pos="100000">
                <a:srgbClr val="e9bf0e">
                  <a:alpha val="83137"/>
                </a:srgbClr>
              </a:gs>
            </a:gsLst>
            <a:lin ang="0"/>
          </a:gradFill>
          <a:ln w="25560">
            <a:noFill/>
          </a:ln>
        </p:spPr>
        <p:style>
          <a:lnRef idx="0"/>
          <a:fillRef idx="0"/>
          <a:effectRef idx="0"/>
          <a:fontRef idx="minor"/>
        </p:style>
      </p:sp>
      <p:sp>
        <p:nvSpPr>
          <p:cNvPr id="4"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5"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42" name="Picture 18" descr=""/>
          <p:cNvPicPr/>
          <p:nvPr/>
        </p:nvPicPr>
        <p:blipFill>
          <a:blip r:embed="rId2"/>
          <a:stretch/>
        </p:blipFill>
        <p:spPr>
          <a:xfrm>
            <a:off x="0" y="6242760"/>
            <a:ext cx="12179160" cy="622080"/>
          </a:xfrm>
          <a:prstGeom prst="rect">
            <a:avLst/>
          </a:prstGeom>
          <a:ln w="0">
            <a:noFill/>
          </a:ln>
        </p:spPr>
      </p:pic>
      <p:sp>
        <p:nvSpPr>
          <p:cNvPr id="43" name="Rectangle 7"/>
          <p:cNvSpPr/>
          <p:nvPr/>
        </p:nvSpPr>
        <p:spPr>
          <a:xfrm>
            <a:off x="10868760" y="0"/>
            <a:ext cx="957600" cy="957600"/>
          </a:xfrm>
          <a:prstGeom prst="rect">
            <a:avLst/>
          </a:prstGeom>
          <a:solidFill>
            <a:srgbClr val="9c0000"/>
          </a:solidFill>
          <a:ln w="25560">
            <a:noFill/>
          </a:ln>
        </p:spPr>
        <p:style>
          <a:lnRef idx="0"/>
          <a:fillRef idx="0"/>
          <a:effectRef idx="0"/>
          <a:fontRef idx="minor"/>
        </p:style>
      </p:sp>
      <p:pic>
        <p:nvPicPr>
          <p:cNvPr id="44" name="Picture 10" descr=""/>
          <p:cNvPicPr/>
          <p:nvPr/>
        </p:nvPicPr>
        <p:blipFill>
          <a:blip r:embed="rId3"/>
          <a:stretch/>
        </p:blipFill>
        <p:spPr>
          <a:xfrm>
            <a:off x="10857240" y="-64440"/>
            <a:ext cx="1021680" cy="1021680"/>
          </a:xfrm>
          <a:prstGeom prst="rect">
            <a:avLst/>
          </a:prstGeom>
          <a:ln w="0">
            <a:noFill/>
          </a:ln>
        </p:spPr>
      </p:pic>
      <p:sp>
        <p:nvSpPr>
          <p:cNvPr id="45" name="TextBox 9"/>
          <p:cNvSpPr/>
          <p:nvPr/>
        </p:nvSpPr>
        <p:spPr>
          <a:xfrm>
            <a:off x="185400" y="6362280"/>
            <a:ext cx="467892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Rex Curriculum Resource </a:t>
            </a:r>
            <a:endParaRPr b="0" lang="en-PH" sz="1800" spc="-1" strike="noStrike">
              <a:latin typeface="Arial"/>
            </a:endParaRPr>
          </a:p>
        </p:txBody>
      </p:sp>
      <p:sp>
        <p:nvSpPr>
          <p:cNvPr id="46" name="TextBox 11"/>
          <p:cNvSpPr/>
          <p:nvPr/>
        </p:nvSpPr>
        <p:spPr>
          <a:xfrm>
            <a:off x="9452520" y="6352200"/>
            <a:ext cx="261036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WWW.REX.COM.PH</a:t>
            </a:r>
            <a:endParaRPr b="0" lang="en-PH" sz="1800" spc="-1" strike="noStrike">
              <a:latin typeface="Arial"/>
            </a:endParaRPr>
          </a:p>
        </p:txBody>
      </p:sp>
      <p:sp>
        <p:nvSpPr>
          <p:cNvPr id="4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48"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85" name="New REX Education Mission Logo V.png" descr="New REX Education Mission Logo V.png"/>
          <p:cNvPicPr/>
          <p:nvPr/>
        </p:nvPicPr>
        <p:blipFill>
          <a:blip r:embed="rId2"/>
          <a:stretch/>
        </p:blipFill>
        <p:spPr>
          <a:xfrm>
            <a:off x="2755800" y="1508760"/>
            <a:ext cx="6603480" cy="3371760"/>
          </a:xfrm>
          <a:prstGeom prst="rect">
            <a:avLst/>
          </a:prstGeom>
          <a:ln w="12600">
            <a:noFill/>
          </a:ln>
        </p:spPr>
      </p:pic>
      <p:sp>
        <p:nvSpPr>
          <p:cNvPr id="8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87"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sldMaster>
</file>

<file path=ppt/slides/_rels/slide1.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3.xml.rels><?xml version="1.0" encoding="UTF-8"?>
<Relationships xmlns="http://schemas.openxmlformats.org/package/2006/relationships"><Relationship Id="rId1" Type="http://schemas.openxmlformats.org/officeDocument/2006/relationships/image" Target="../media/image6.png"/><Relationship Id="rId2" Type="http://schemas.openxmlformats.org/officeDocument/2006/relationships/image" Target="../media/image7.png"/><Relationship Id="rId3" Type="http://schemas.openxmlformats.org/officeDocument/2006/relationships/image" Target="../media/image8.png"/><Relationship Id="rId4" Type="http://schemas.openxmlformats.org/officeDocument/2006/relationships/image" Target="../media/image9.png"/><Relationship Id="rId5" Type="http://schemas.openxmlformats.org/officeDocument/2006/relationships/image" Target="../media/image10.png"/><Relationship Id="rId6" Type="http://schemas.openxmlformats.org/officeDocument/2006/relationships/image" Target="../media/image11.png"/><Relationship Id="rId7" Type="http://schemas.openxmlformats.org/officeDocument/2006/relationships/slideLayout" Target="../slideLayouts/slideLayout13.xml"/>
</Relationships>
</file>

<file path=ppt/slides/_rels/slide4.xml.rels><?xml version="1.0" encoding="UTF-8"?>
<Relationships xmlns="http://schemas.openxmlformats.org/package/2006/relationships"><Relationship Id="rId1" Type="http://schemas.openxmlformats.org/officeDocument/2006/relationships/image" Target="../media/image12.png"/><Relationship Id="rId2" Type="http://schemas.openxmlformats.org/officeDocument/2006/relationships/slideLayout" Target="../slideLayouts/slideLayout13.xml"/>
</Relationships>
</file>

<file path=ppt/slides/_rels/slide5.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6.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8.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9.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0.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1.xml.rels><?xml version="1.0" encoding="UTF-8"?>
<Relationships xmlns="http://schemas.openxmlformats.org/package/2006/relationships"><Relationship Id="rId1" Type="http://schemas.openxmlformats.org/officeDocument/2006/relationships/image" Target="../media/image13.png"/><Relationship Id="rId2" Type="http://schemas.openxmlformats.org/officeDocument/2006/relationships/slideLayout" Target="../slideLayouts/slideLayout13.xml"/>
</Relationships>
</file>

<file path=ppt/slides/_rels/slide12.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3.xml.rels><?xml version="1.0" encoding="UTF-8"?>
<Relationships xmlns="http://schemas.openxmlformats.org/package/2006/relationships"><Relationship Id="rId1" Type="http://schemas.openxmlformats.org/officeDocument/2006/relationships/image" Target="../media/image14.png"/><Relationship Id="rId2" Type="http://schemas.openxmlformats.org/officeDocument/2006/relationships/slideLayout" Target="../slideLayouts/slideLayout13.xml"/>
</Relationships>
</file>

<file path=ppt/slides/_rels/slide14.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5.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6.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7.xml.rels><?xml version="1.0" encoding="UTF-8"?>
<Relationships xmlns="http://schemas.openxmlformats.org/package/2006/relationships"><Relationship Id="rId1" Type="http://schemas.openxmlformats.org/officeDocument/2006/relationships/slideLayout" Target="../slideLayouts/slideLayout25.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4" name="TextBox 7"/>
          <p:cNvSpPr/>
          <p:nvPr/>
        </p:nvSpPr>
        <p:spPr>
          <a:xfrm>
            <a:off x="4059360" y="2686320"/>
            <a:ext cx="7482240" cy="1369080"/>
          </a:xfrm>
          <a:prstGeom prst="rect">
            <a:avLst/>
          </a:prstGeom>
          <a:noFill/>
          <a:ln w="0">
            <a:noFill/>
          </a:ln>
        </p:spPr>
        <p:style>
          <a:lnRef idx="0"/>
          <a:fillRef idx="0"/>
          <a:effectRef idx="0"/>
          <a:fontRef idx="minor"/>
        </p:style>
        <p:txBody>
          <a:bodyPr lIns="90000" rIns="90000" tIns="45000" bIns="45000" anchor="ctr">
            <a:spAutoFit/>
          </a:bodyPr>
          <a:p>
            <a:pPr algn="ctr">
              <a:lnSpc>
                <a:spcPct val="100000"/>
              </a:lnSpc>
              <a:buNone/>
            </a:pPr>
            <a:r>
              <a:rPr b="1" lang="en-US" sz="2800" spc="-1" strike="noStrike">
                <a:solidFill>
                  <a:srgbClr val="ffffff"/>
                </a:solidFill>
                <a:latin typeface="Montserrat Medium"/>
                <a:ea typeface="DejaVu Sans"/>
              </a:rPr>
              <a:t>Seeing Similarities and Differences in Materials Viewed Through Different Sources</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5" name="PlaceHolder 1"/>
          <p:cNvSpPr/>
          <p:nvPr/>
        </p:nvSpPr>
        <p:spPr>
          <a:xfrm>
            <a:off x="468000" y="47160"/>
            <a:ext cx="11051640" cy="1392480"/>
          </a:xfrm>
          <a:prstGeom prst="rect">
            <a:avLst/>
          </a:prstGeom>
          <a:noFill/>
          <a:ln w="0">
            <a:noFill/>
          </a:ln>
        </p:spPr>
        <p:style>
          <a:lnRef idx="0"/>
          <a:fillRef idx="0"/>
          <a:effectRef idx="0"/>
          <a:fontRef idx="minor"/>
        </p:style>
        <p:txBody>
          <a:bodyPr lIns="90000" rIns="90000" tIns="45000" bIns="45000" anchor="ctr">
            <a:normAutofit/>
          </a:bodyPr>
          <a:p>
            <a:pPr>
              <a:lnSpc>
                <a:spcPct val="100000"/>
              </a:lnSpc>
              <a:buNone/>
            </a:pPr>
            <a:r>
              <a:rPr b="0" lang="en-US" sz="3600" spc="-1" strike="noStrike">
                <a:solidFill>
                  <a:srgbClr val="000000"/>
                </a:solidFill>
                <a:latin typeface="Montserrat Medium"/>
                <a:ea typeface="Arial;Arial"/>
              </a:rPr>
              <a:t>Seeing Similarities and Differences in Materials Viewed Through Different Sources</a:t>
            </a:r>
            <a:endParaRPr b="0" lang="en-PH" sz="3600" spc="-1" strike="noStrike">
              <a:latin typeface="Arial"/>
            </a:endParaRPr>
          </a:p>
        </p:txBody>
      </p:sp>
      <p:sp>
        <p:nvSpPr>
          <p:cNvPr id="126" name=""/>
          <p:cNvSpPr/>
          <p:nvPr/>
        </p:nvSpPr>
        <p:spPr>
          <a:xfrm>
            <a:off x="900720" y="1444680"/>
            <a:ext cx="10438560" cy="3414600"/>
          </a:xfrm>
          <a:prstGeom prst="rect">
            <a:avLst/>
          </a:prstGeom>
          <a:noFill/>
          <a:ln w="0">
            <a:noFill/>
          </a:ln>
        </p:spPr>
        <p:style>
          <a:lnRef idx="0"/>
          <a:fillRef idx="0"/>
          <a:effectRef idx="0"/>
          <a:fontRef idx="minor"/>
        </p:style>
        <p:txBody>
          <a:bodyPr lIns="90000" rIns="90000" tIns="45000" bIns="45000" anchor="t">
            <a:noAutofit/>
          </a:bodyPr>
          <a:p>
            <a:pPr>
              <a:lnSpc>
                <a:spcPct val="15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Now that you are in sixth grade, you have experienced a lot of things that are the same and different. From the food you eat, the clothes you wear, the music you listen to, and the movies and television shows you watch, you can now tell that these things have similarities and differences. Indirectly, you have acquired the skill of comparing and contrasting ideas. This is an important skill to have, especially when verifying information from various sources. Given such, these are the things that you should remember:</a:t>
            </a:r>
            <a:endParaRPr b="0" lang="en-PH" sz="1800" spc="-1" strike="noStrike">
              <a:latin typeface="Arial"/>
            </a:endParaRPr>
          </a:p>
          <a:p>
            <a:pPr>
              <a:lnSpc>
                <a:spcPct val="15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The three different sources of information are </a:t>
            </a:r>
            <a:r>
              <a:rPr b="0" i="1" lang="en-PH" sz="1800" spc="-1" strike="noStrike">
                <a:solidFill>
                  <a:srgbClr val="000000"/>
                </a:solidFill>
                <a:latin typeface="Lato"/>
                <a:ea typeface="DejaVu Sans"/>
              </a:rPr>
              <a:t>print, broadcast, and digital or online.</a:t>
            </a:r>
            <a:endParaRPr b="0" lang="en-PH" sz="1800" spc="-1" strike="noStrike">
              <a:latin typeface="Arial"/>
            </a:endParaRPr>
          </a:p>
          <a:p>
            <a:pPr>
              <a:lnSpc>
                <a:spcPct val="15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We </a:t>
            </a:r>
            <a:r>
              <a:rPr b="0" i="1" lang="en-PH" sz="1800" spc="-1" strike="noStrike">
                <a:solidFill>
                  <a:srgbClr val="000000"/>
                </a:solidFill>
                <a:latin typeface="Lato"/>
                <a:ea typeface="DejaVu Sans"/>
              </a:rPr>
              <a:t>compare</a:t>
            </a:r>
            <a:r>
              <a:rPr b="0" lang="en-PH" sz="1800" spc="-1" strike="noStrike">
                <a:solidFill>
                  <a:srgbClr val="000000"/>
                </a:solidFill>
                <a:latin typeface="Lato"/>
                <a:ea typeface="DejaVu Sans"/>
              </a:rPr>
              <a:t> and </a:t>
            </a:r>
            <a:r>
              <a:rPr b="0" i="1" lang="en-PH" sz="1800" spc="-1" strike="noStrike">
                <a:solidFill>
                  <a:srgbClr val="000000"/>
                </a:solidFill>
                <a:latin typeface="Lato"/>
                <a:ea typeface="DejaVu Sans"/>
              </a:rPr>
              <a:t>contrast</a:t>
            </a:r>
            <a:r>
              <a:rPr b="0" lang="en-PH" sz="1800" spc="-1" strike="noStrike">
                <a:solidFill>
                  <a:srgbClr val="000000"/>
                </a:solidFill>
                <a:latin typeface="Lato"/>
                <a:ea typeface="DejaVu Sans"/>
              </a:rPr>
              <a:t> information from the three sources of information to check if the ideas and pieces of learning we gain from them are valid and accurate.</a:t>
            </a:r>
            <a:endParaRPr b="0" lang="en-PH" sz="1800" spc="-1" strike="noStrike">
              <a:latin typeface="Arial"/>
            </a:endParaRPr>
          </a:p>
          <a:p>
            <a:pPr>
              <a:lnSpc>
                <a:spcPct val="15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A </a:t>
            </a:r>
            <a:r>
              <a:rPr b="0" i="1" lang="en-PH" sz="1800" spc="-1" strike="noStrike">
                <a:solidFill>
                  <a:srgbClr val="000000"/>
                </a:solidFill>
                <a:latin typeface="Lato"/>
                <a:ea typeface="DejaVu Sans"/>
              </a:rPr>
              <a:t>Venn diagram</a:t>
            </a:r>
            <a:r>
              <a:rPr b="0" lang="en-PH" sz="1800" spc="-1" strike="noStrike">
                <a:solidFill>
                  <a:srgbClr val="000000"/>
                </a:solidFill>
                <a:latin typeface="Lato"/>
                <a:ea typeface="DejaVu Sans"/>
              </a:rPr>
              <a:t> is a tool to illustrate the comparison and contrast of information.</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27" name="" descr=""/>
          <p:cNvPicPr/>
          <p:nvPr/>
        </p:nvPicPr>
        <p:blipFill>
          <a:blip r:embed="rId1"/>
          <a:stretch/>
        </p:blipFill>
        <p:spPr>
          <a:xfrm>
            <a:off x="3299040" y="2975040"/>
            <a:ext cx="2421720" cy="1945080"/>
          </a:xfrm>
          <a:prstGeom prst="rect">
            <a:avLst/>
          </a:prstGeom>
          <a:ln w="0">
            <a:noFill/>
          </a:ln>
        </p:spPr>
      </p:pic>
      <p:sp>
        <p:nvSpPr>
          <p:cNvPr id="128" name="PlaceHolder 2"/>
          <p:cNvSpPr/>
          <p:nvPr/>
        </p:nvSpPr>
        <p:spPr>
          <a:xfrm>
            <a:off x="468000" y="47160"/>
            <a:ext cx="11051640" cy="1392480"/>
          </a:xfrm>
          <a:prstGeom prst="rect">
            <a:avLst/>
          </a:prstGeom>
          <a:noFill/>
          <a:ln w="0">
            <a:noFill/>
          </a:ln>
        </p:spPr>
        <p:style>
          <a:lnRef idx="0"/>
          <a:fillRef idx="0"/>
          <a:effectRef idx="0"/>
          <a:fontRef idx="minor"/>
        </p:style>
        <p:txBody>
          <a:bodyPr lIns="90000" rIns="90000" tIns="45000" bIns="45000" anchor="ctr">
            <a:normAutofit/>
          </a:bodyPr>
          <a:p>
            <a:pPr>
              <a:lnSpc>
                <a:spcPct val="100000"/>
              </a:lnSpc>
              <a:buNone/>
            </a:pPr>
            <a:r>
              <a:rPr b="0" lang="en-US" sz="3600" spc="-1" strike="noStrike">
                <a:solidFill>
                  <a:srgbClr val="000000"/>
                </a:solidFill>
                <a:latin typeface="Montserrat Medium"/>
                <a:ea typeface="Arial;Arial"/>
              </a:rPr>
              <a:t>Seeing Similarities and Differences in Materials Viewed Through Different Sources</a:t>
            </a:r>
            <a:endParaRPr b="0" lang="en-PH" sz="3600" spc="-1" strike="noStrike">
              <a:latin typeface="Arial"/>
            </a:endParaRPr>
          </a:p>
        </p:txBody>
      </p:sp>
      <p:sp>
        <p:nvSpPr>
          <p:cNvPr id="129" name=""/>
          <p:cNvSpPr/>
          <p:nvPr/>
        </p:nvSpPr>
        <p:spPr>
          <a:xfrm>
            <a:off x="900000" y="1985040"/>
            <a:ext cx="10438560" cy="3414600"/>
          </a:xfrm>
          <a:prstGeom prst="rect">
            <a:avLst/>
          </a:prstGeom>
          <a:noFill/>
          <a:ln w="0">
            <a:noFill/>
          </a:ln>
        </p:spPr>
        <p:style>
          <a:lnRef idx="0"/>
          <a:fillRef idx="0"/>
          <a:effectRef idx="0"/>
          <a:fontRef idx="minor"/>
        </p:style>
        <p:txBody>
          <a:bodyPr lIns="90000" rIns="90000" tIns="45000" bIns="45000" anchor="t">
            <a:noAutofit/>
          </a:bodyPr>
          <a:p>
            <a:pPr>
              <a:lnSpc>
                <a:spcPct val="15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Information on </a:t>
            </a:r>
            <a:r>
              <a:rPr b="1" lang="en-PH" sz="1800" spc="-1" strike="noStrike">
                <a:solidFill>
                  <a:srgbClr val="000000"/>
                </a:solidFill>
                <a:latin typeface="Lato"/>
                <a:ea typeface="DejaVu Sans"/>
              </a:rPr>
              <a:t>print</a:t>
            </a:r>
            <a:r>
              <a:rPr b="0" lang="en-PH" sz="1800" spc="-1" strike="noStrike">
                <a:solidFill>
                  <a:srgbClr val="000000"/>
                </a:solidFill>
                <a:latin typeface="Lato"/>
                <a:ea typeface="DejaVu Sans"/>
              </a:rPr>
              <a:t> is printed publication in the forms of newspapers, magazines, books, brochures, pamphlets, posters, and the like. One can hold and read them in actuality.</a:t>
            </a:r>
            <a:endParaRPr b="0" lang="en-PH" sz="1800" spc="-1" strike="noStrike">
              <a:latin typeface="Arial"/>
            </a:endParaRPr>
          </a:p>
        </p:txBody>
      </p:sp>
      <p:sp>
        <p:nvSpPr>
          <p:cNvPr id="130" name=""/>
          <p:cNvSpPr/>
          <p:nvPr/>
        </p:nvSpPr>
        <p:spPr>
          <a:xfrm>
            <a:off x="4140000" y="1296000"/>
            <a:ext cx="3599640" cy="733680"/>
          </a:xfrm>
          <a:prstGeom prst="rect">
            <a:avLst/>
          </a:prstGeom>
          <a:noFill/>
          <a:ln w="0">
            <a:noFill/>
          </a:ln>
        </p:spPr>
        <p:style>
          <a:lnRef idx="0"/>
          <a:fillRef idx="0"/>
          <a:effectRef idx="0"/>
          <a:fontRef idx="minor"/>
        </p:style>
        <p:txBody>
          <a:bodyPr lIns="90000" rIns="90000" tIns="45000" bIns="45000" anchor="ctr">
            <a:noAutofit/>
          </a:bodyPr>
          <a:p>
            <a:pPr algn="ctr">
              <a:lnSpc>
                <a:spcPct val="100000"/>
              </a:lnSpc>
              <a:buNone/>
            </a:pPr>
            <a:r>
              <a:rPr b="1" lang="en-PH" sz="1800" spc="-1" strike="noStrike">
                <a:solidFill>
                  <a:srgbClr val="000000"/>
                </a:solidFill>
                <a:latin typeface="Lato"/>
                <a:ea typeface="DejaVu Sans"/>
              </a:rPr>
              <a:t>Sources of Information </a:t>
            </a:r>
            <a:endParaRPr b="0" lang="en-PH" sz="1800" spc="-1" strike="noStrike">
              <a:latin typeface="Arial"/>
            </a:endParaRPr>
          </a:p>
        </p:txBody>
      </p:sp>
      <p:pic>
        <p:nvPicPr>
          <p:cNvPr id="131" name="" descr=""/>
          <p:cNvPicPr/>
          <p:nvPr/>
        </p:nvPicPr>
        <p:blipFill>
          <a:blip r:embed="rId2"/>
          <a:stretch/>
        </p:blipFill>
        <p:spPr>
          <a:xfrm>
            <a:off x="5760000" y="3780000"/>
            <a:ext cx="2233800" cy="1979640"/>
          </a:xfrm>
          <a:prstGeom prst="rect">
            <a:avLst/>
          </a:prstGeom>
          <a:ln w="0">
            <a:noFill/>
          </a:ln>
        </p:spPr>
      </p:pic>
      <p:pic>
        <p:nvPicPr>
          <p:cNvPr id="132" name="" descr=""/>
          <p:cNvPicPr/>
          <p:nvPr/>
        </p:nvPicPr>
        <p:blipFill>
          <a:blip r:embed="rId3"/>
          <a:stretch/>
        </p:blipFill>
        <p:spPr>
          <a:xfrm>
            <a:off x="9933480" y="3780000"/>
            <a:ext cx="1586160" cy="2339640"/>
          </a:xfrm>
          <a:prstGeom prst="rect">
            <a:avLst/>
          </a:prstGeom>
          <a:ln w="0">
            <a:noFill/>
          </a:ln>
        </p:spPr>
      </p:pic>
      <p:pic>
        <p:nvPicPr>
          <p:cNvPr id="133" name="" descr=""/>
          <p:cNvPicPr/>
          <p:nvPr/>
        </p:nvPicPr>
        <p:blipFill>
          <a:blip r:embed="rId4"/>
          <a:srcRect l="0" t="6800" r="0" b="2470"/>
          <a:stretch/>
        </p:blipFill>
        <p:spPr>
          <a:xfrm>
            <a:off x="2160000" y="4788000"/>
            <a:ext cx="2519640" cy="1439280"/>
          </a:xfrm>
          <a:prstGeom prst="rect">
            <a:avLst/>
          </a:prstGeom>
          <a:ln w="0">
            <a:noFill/>
          </a:ln>
        </p:spPr>
      </p:pic>
      <p:pic>
        <p:nvPicPr>
          <p:cNvPr id="134" name="" descr=""/>
          <p:cNvPicPr/>
          <p:nvPr/>
        </p:nvPicPr>
        <p:blipFill>
          <a:blip r:embed="rId5"/>
          <a:srcRect l="0" t="0" r="7718" b="4302"/>
          <a:stretch/>
        </p:blipFill>
        <p:spPr>
          <a:xfrm>
            <a:off x="7740720" y="3060000"/>
            <a:ext cx="2158920" cy="2159280"/>
          </a:xfrm>
          <a:prstGeom prst="rect">
            <a:avLst/>
          </a:prstGeom>
          <a:ln w="0">
            <a:noFill/>
          </a:ln>
        </p:spPr>
      </p:pic>
      <p:pic>
        <p:nvPicPr>
          <p:cNvPr id="135" name="" descr=""/>
          <p:cNvPicPr/>
          <p:nvPr/>
        </p:nvPicPr>
        <p:blipFill>
          <a:blip r:embed="rId6"/>
          <a:stretch/>
        </p:blipFill>
        <p:spPr>
          <a:xfrm>
            <a:off x="960120" y="3240000"/>
            <a:ext cx="2459520" cy="1619640"/>
          </a:xfrm>
          <a:prstGeom prst="rect">
            <a:avLst/>
          </a:prstGeom>
          <a:ln w="0">
            <a:noFill/>
          </a:ln>
        </p:spPr>
      </p:pic>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6" name="PlaceHolder 3"/>
          <p:cNvSpPr/>
          <p:nvPr/>
        </p:nvSpPr>
        <p:spPr>
          <a:xfrm>
            <a:off x="468000" y="47160"/>
            <a:ext cx="11051640" cy="1392480"/>
          </a:xfrm>
          <a:prstGeom prst="rect">
            <a:avLst/>
          </a:prstGeom>
          <a:noFill/>
          <a:ln w="0">
            <a:noFill/>
          </a:ln>
        </p:spPr>
        <p:style>
          <a:lnRef idx="0"/>
          <a:fillRef idx="0"/>
          <a:effectRef idx="0"/>
          <a:fontRef idx="minor"/>
        </p:style>
        <p:txBody>
          <a:bodyPr lIns="90000" rIns="90000" tIns="45000" bIns="45000" anchor="ctr">
            <a:normAutofit/>
          </a:bodyPr>
          <a:p>
            <a:pPr>
              <a:lnSpc>
                <a:spcPct val="100000"/>
              </a:lnSpc>
              <a:buNone/>
            </a:pPr>
            <a:r>
              <a:rPr b="0" lang="en-US" sz="3600" spc="-1" strike="noStrike">
                <a:solidFill>
                  <a:srgbClr val="000000"/>
                </a:solidFill>
                <a:latin typeface="Montserrat Medium"/>
                <a:ea typeface="Arial;Arial"/>
              </a:rPr>
              <a:t>Seeing Similarities and Differences in Materials Viewed Through Different Sources</a:t>
            </a:r>
            <a:endParaRPr b="0" lang="en-PH" sz="3600" spc="-1" strike="noStrike">
              <a:latin typeface="Arial"/>
            </a:endParaRPr>
          </a:p>
        </p:txBody>
      </p:sp>
      <p:sp>
        <p:nvSpPr>
          <p:cNvPr id="137" name=""/>
          <p:cNvSpPr/>
          <p:nvPr/>
        </p:nvSpPr>
        <p:spPr>
          <a:xfrm>
            <a:off x="900000" y="1985040"/>
            <a:ext cx="10438560" cy="3414600"/>
          </a:xfrm>
          <a:prstGeom prst="rect">
            <a:avLst/>
          </a:prstGeom>
          <a:noFill/>
          <a:ln w="0">
            <a:noFill/>
          </a:ln>
        </p:spPr>
        <p:style>
          <a:lnRef idx="0"/>
          <a:fillRef idx="0"/>
          <a:effectRef idx="0"/>
          <a:fontRef idx="minor"/>
        </p:style>
        <p:txBody>
          <a:bodyPr lIns="90000" rIns="90000" tIns="45000" bIns="45000" anchor="t">
            <a:noAutofit/>
          </a:bodyPr>
          <a:p>
            <a:pPr>
              <a:lnSpc>
                <a:spcPct val="15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Information being watched on television or heard over the radio is called </a:t>
            </a:r>
            <a:r>
              <a:rPr b="1" lang="en-PH" sz="1800" spc="-1" strike="noStrike">
                <a:solidFill>
                  <a:srgbClr val="000000"/>
                </a:solidFill>
                <a:latin typeface="Lato"/>
                <a:ea typeface="DejaVu Sans"/>
              </a:rPr>
              <a:t>broadcast media</a:t>
            </a:r>
            <a:r>
              <a:rPr b="0" lang="en-PH" sz="1800" spc="-1" strike="noStrike">
                <a:solidFill>
                  <a:srgbClr val="000000"/>
                </a:solidFill>
                <a:latin typeface="Lato"/>
                <a:ea typeface="DejaVu Sans"/>
              </a:rPr>
              <a:t>. They come in the forms of programs or shows.</a:t>
            </a:r>
            <a:endParaRPr b="0" lang="en-PH" sz="1800" spc="-1" strike="noStrike">
              <a:latin typeface="Arial"/>
            </a:endParaRPr>
          </a:p>
        </p:txBody>
      </p:sp>
      <p:sp>
        <p:nvSpPr>
          <p:cNvPr id="138" name=""/>
          <p:cNvSpPr/>
          <p:nvPr/>
        </p:nvSpPr>
        <p:spPr>
          <a:xfrm>
            <a:off x="4140000" y="1296000"/>
            <a:ext cx="3599640" cy="733680"/>
          </a:xfrm>
          <a:prstGeom prst="rect">
            <a:avLst/>
          </a:prstGeom>
          <a:noFill/>
          <a:ln w="0">
            <a:noFill/>
          </a:ln>
        </p:spPr>
        <p:style>
          <a:lnRef idx="0"/>
          <a:fillRef idx="0"/>
          <a:effectRef idx="0"/>
          <a:fontRef idx="minor"/>
        </p:style>
        <p:txBody>
          <a:bodyPr lIns="90000" rIns="90000" tIns="45000" bIns="45000" anchor="ctr">
            <a:noAutofit/>
          </a:bodyPr>
          <a:p>
            <a:pPr algn="ctr">
              <a:lnSpc>
                <a:spcPct val="100000"/>
              </a:lnSpc>
              <a:buNone/>
            </a:pPr>
            <a:r>
              <a:rPr b="1" lang="en-PH" sz="1800" spc="-1" strike="noStrike">
                <a:solidFill>
                  <a:srgbClr val="000000"/>
                </a:solidFill>
                <a:latin typeface="Lato"/>
                <a:ea typeface="DejaVu Sans"/>
              </a:rPr>
              <a:t>Sources of Information </a:t>
            </a:r>
            <a:endParaRPr b="0" lang="en-PH" sz="1800" spc="-1" strike="noStrike">
              <a:latin typeface="Arial"/>
            </a:endParaRPr>
          </a:p>
        </p:txBody>
      </p:sp>
      <p:pic>
        <p:nvPicPr>
          <p:cNvPr id="139" name="" descr=""/>
          <p:cNvPicPr/>
          <p:nvPr/>
        </p:nvPicPr>
        <p:blipFill>
          <a:blip r:embed="rId1"/>
          <a:stretch/>
        </p:blipFill>
        <p:spPr>
          <a:xfrm>
            <a:off x="3600000" y="2900160"/>
            <a:ext cx="5039640" cy="3312000"/>
          </a:xfrm>
          <a:prstGeom prst="rect">
            <a:avLst/>
          </a:prstGeom>
          <a:ln w="0">
            <a:noFill/>
          </a:ln>
        </p:spPr>
      </p:pic>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0" name="PlaceHolder 4"/>
          <p:cNvSpPr/>
          <p:nvPr/>
        </p:nvSpPr>
        <p:spPr>
          <a:xfrm>
            <a:off x="468000" y="47160"/>
            <a:ext cx="11051640" cy="1392480"/>
          </a:xfrm>
          <a:prstGeom prst="rect">
            <a:avLst/>
          </a:prstGeom>
          <a:noFill/>
          <a:ln w="0">
            <a:noFill/>
          </a:ln>
        </p:spPr>
        <p:style>
          <a:lnRef idx="0"/>
          <a:fillRef idx="0"/>
          <a:effectRef idx="0"/>
          <a:fontRef idx="minor"/>
        </p:style>
        <p:txBody>
          <a:bodyPr lIns="90000" rIns="90000" tIns="45000" bIns="45000" anchor="ctr">
            <a:normAutofit/>
          </a:bodyPr>
          <a:p>
            <a:pPr>
              <a:lnSpc>
                <a:spcPct val="100000"/>
              </a:lnSpc>
              <a:buNone/>
            </a:pPr>
            <a:r>
              <a:rPr b="0" lang="en-US" sz="3600" spc="-1" strike="noStrike">
                <a:solidFill>
                  <a:srgbClr val="000000"/>
                </a:solidFill>
                <a:latin typeface="Montserrat Medium"/>
                <a:ea typeface="Arial;Arial"/>
              </a:rPr>
              <a:t>Seeing Similarities and Differences in Materials Viewed Through Different Sources</a:t>
            </a:r>
            <a:endParaRPr b="0" lang="en-PH" sz="3600" spc="-1" strike="noStrike">
              <a:latin typeface="Arial"/>
            </a:endParaRPr>
          </a:p>
        </p:txBody>
      </p:sp>
      <p:sp>
        <p:nvSpPr>
          <p:cNvPr id="141" name=""/>
          <p:cNvSpPr/>
          <p:nvPr/>
        </p:nvSpPr>
        <p:spPr>
          <a:xfrm>
            <a:off x="900000" y="2057040"/>
            <a:ext cx="10438560" cy="3414600"/>
          </a:xfrm>
          <a:prstGeom prst="rect">
            <a:avLst/>
          </a:prstGeom>
          <a:noFill/>
          <a:ln w="0">
            <a:noFill/>
          </a:ln>
        </p:spPr>
        <p:style>
          <a:lnRef idx="0"/>
          <a:fillRef idx="0"/>
          <a:effectRef idx="0"/>
          <a:fontRef idx="minor"/>
        </p:style>
        <p:txBody>
          <a:bodyPr lIns="90000" rIns="90000" tIns="45000" bIns="45000" anchor="t">
            <a:noAutofit/>
          </a:bodyPr>
          <a:p>
            <a:pPr>
              <a:lnSpc>
                <a:spcPct val="15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The information being consumed online is called </a:t>
            </a:r>
            <a:r>
              <a:rPr b="1" lang="en-PH" sz="1800" spc="-1" strike="noStrike">
                <a:solidFill>
                  <a:srgbClr val="000000"/>
                </a:solidFill>
                <a:latin typeface="Lato"/>
                <a:ea typeface="DejaVu Sans"/>
              </a:rPr>
              <a:t>digital media</a:t>
            </a:r>
            <a:r>
              <a:rPr b="0" lang="en-PH" sz="1800" spc="-1" strike="noStrike">
                <a:solidFill>
                  <a:srgbClr val="000000"/>
                </a:solidFill>
                <a:latin typeface="Lato"/>
                <a:ea typeface="DejaVu Sans"/>
              </a:rPr>
              <a:t>. It can be online news sites, websites, blogs, video channels, *podcasts, and the like. A person needs to have an Internet connection in order to access such media. Audio files available on the Internet can be downloaded to a computer or mobile device.</a:t>
            </a:r>
            <a:endParaRPr b="0" lang="en-PH" sz="1800" spc="-1" strike="noStrike">
              <a:latin typeface="Arial"/>
            </a:endParaRPr>
          </a:p>
        </p:txBody>
      </p:sp>
      <p:sp>
        <p:nvSpPr>
          <p:cNvPr id="142" name=""/>
          <p:cNvSpPr/>
          <p:nvPr/>
        </p:nvSpPr>
        <p:spPr>
          <a:xfrm>
            <a:off x="4140000" y="1296000"/>
            <a:ext cx="3599640" cy="733680"/>
          </a:xfrm>
          <a:prstGeom prst="rect">
            <a:avLst/>
          </a:prstGeom>
          <a:noFill/>
          <a:ln w="0">
            <a:noFill/>
          </a:ln>
        </p:spPr>
        <p:style>
          <a:lnRef idx="0"/>
          <a:fillRef idx="0"/>
          <a:effectRef idx="0"/>
          <a:fontRef idx="minor"/>
        </p:style>
        <p:txBody>
          <a:bodyPr lIns="90000" rIns="90000" tIns="45000" bIns="45000" anchor="ctr">
            <a:noAutofit/>
          </a:bodyPr>
          <a:p>
            <a:pPr algn="ctr">
              <a:lnSpc>
                <a:spcPct val="100000"/>
              </a:lnSpc>
              <a:buNone/>
            </a:pPr>
            <a:r>
              <a:rPr b="1" lang="en-PH" sz="1800" spc="-1" strike="noStrike">
                <a:solidFill>
                  <a:srgbClr val="000000"/>
                </a:solidFill>
                <a:latin typeface="Lato"/>
                <a:ea typeface="DejaVu Sans"/>
              </a:rPr>
              <a:t>Sources of Information </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3" name="PlaceHolder 15"/>
          <p:cNvSpPr/>
          <p:nvPr/>
        </p:nvSpPr>
        <p:spPr>
          <a:xfrm>
            <a:off x="468000" y="47160"/>
            <a:ext cx="11051640" cy="1392480"/>
          </a:xfrm>
          <a:prstGeom prst="rect">
            <a:avLst/>
          </a:prstGeom>
          <a:noFill/>
          <a:ln w="0">
            <a:noFill/>
          </a:ln>
        </p:spPr>
        <p:style>
          <a:lnRef idx="0"/>
          <a:fillRef idx="0"/>
          <a:effectRef idx="0"/>
          <a:fontRef idx="minor"/>
        </p:style>
        <p:txBody>
          <a:bodyPr lIns="90000" rIns="90000" tIns="45000" bIns="45000" anchor="ctr">
            <a:normAutofit/>
          </a:bodyPr>
          <a:p>
            <a:pPr>
              <a:lnSpc>
                <a:spcPct val="100000"/>
              </a:lnSpc>
              <a:buNone/>
            </a:pPr>
            <a:r>
              <a:rPr b="0" lang="en-US" sz="3600" spc="-1" strike="noStrike">
                <a:solidFill>
                  <a:srgbClr val="000000"/>
                </a:solidFill>
                <a:latin typeface="Montserrat Medium"/>
                <a:ea typeface="Arial;Arial"/>
              </a:rPr>
              <a:t>Seeing Similarities and Differences in Materials Viewed Through Different Sources</a:t>
            </a:r>
            <a:endParaRPr b="0" lang="en-PH" sz="3600" spc="-1" strike="noStrike">
              <a:latin typeface="Arial"/>
            </a:endParaRPr>
          </a:p>
        </p:txBody>
      </p:sp>
      <p:sp>
        <p:nvSpPr>
          <p:cNvPr id="144" name=""/>
          <p:cNvSpPr/>
          <p:nvPr/>
        </p:nvSpPr>
        <p:spPr>
          <a:xfrm>
            <a:off x="900000" y="2561040"/>
            <a:ext cx="10438560" cy="3414600"/>
          </a:xfrm>
          <a:prstGeom prst="rect">
            <a:avLst/>
          </a:prstGeom>
          <a:noFill/>
          <a:ln w="0">
            <a:solidFill>
              <a:srgbClr val="000000"/>
            </a:solidFill>
          </a:ln>
        </p:spPr>
        <p:style>
          <a:lnRef idx="0"/>
          <a:fillRef idx="0"/>
          <a:effectRef idx="0"/>
          <a:fontRef idx="minor"/>
        </p:style>
        <p:txBody>
          <a:bodyPr lIns="90000" rIns="90000" tIns="45000" bIns="45000" anchor="ctr">
            <a:noAutofit/>
          </a:bodyPr>
          <a:p>
            <a:pPr algn="ctr">
              <a:lnSpc>
                <a:spcPct val="150000"/>
              </a:lnSpc>
              <a:buNone/>
            </a:pPr>
            <a:r>
              <a:rPr b="1" lang="en-PH" sz="1800" spc="-1" strike="noStrike">
                <a:solidFill>
                  <a:srgbClr val="000000"/>
                </a:solidFill>
                <a:latin typeface="Lato"/>
                <a:ea typeface="DejaVu Sans"/>
              </a:rPr>
              <a:t>The Media Around Us</a:t>
            </a:r>
            <a:endParaRPr b="0" lang="en-PH" sz="1800" spc="-1" strike="noStrike">
              <a:latin typeface="Arial"/>
            </a:endParaRPr>
          </a:p>
          <a:p>
            <a:pPr>
              <a:lnSpc>
                <a:spcPct val="15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Print, broadcast, and digital media are all sources of information. Unlike the other two sources of information, </a:t>
            </a:r>
            <a:r>
              <a:rPr b="1" lang="en-PH" sz="1800" spc="-1" strike="noStrike">
                <a:solidFill>
                  <a:srgbClr val="000000"/>
                </a:solidFill>
                <a:latin typeface="Lato"/>
                <a:ea typeface="DejaVu Sans"/>
              </a:rPr>
              <a:t>print media</a:t>
            </a:r>
            <a:r>
              <a:rPr b="0" lang="en-PH" sz="1800" spc="-1" strike="noStrike">
                <a:solidFill>
                  <a:srgbClr val="000000"/>
                </a:solidFill>
                <a:latin typeface="Lato"/>
                <a:ea typeface="DejaVu Sans"/>
              </a:rPr>
              <a:t> is information you read in its full details, but you can only read this information through newspapers and magazines. On the other hand, </a:t>
            </a:r>
            <a:r>
              <a:rPr b="1" lang="en-PH" sz="1800" spc="-1" strike="noStrike">
                <a:solidFill>
                  <a:srgbClr val="000000"/>
                </a:solidFill>
                <a:latin typeface="Lato"/>
                <a:ea typeface="DejaVu Sans"/>
              </a:rPr>
              <a:t>broadcast media</a:t>
            </a:r>
            <a:r>
              <a:rPr b="0" lang="en-PH" sz="1800" spc="-1" strike="noStrike">
                <a:solidFill>
                  <a:srgbClr val="000000"/>
                </a:solidFill>
                <a:latin typeface="Lato"/>
                <a:ea typeface="DejaVu Sans"/>
              </a:rPr>
              <a:t> is information delivered through the television or the radio. The information is short but accurate. The third source is digital media, where information is delivered through digital portals on the Internet. Unlike the two previous sources, </a:t>
            </a:r>
            <a:r>
              <a:rPr b="1" lang="en-PH" sz="1800" spc="-1" strike="noStrike">
                <a:solidFill>
                  <a:srgbClr val="000000"/>
                </a:solidFill>
                <a:latin typeface="Lato"/>
                <a:ea typeface="DejaVu Sans"/>
              </a:rPr>
              <a:t>digital media </a:t>
            </a:r>
            <a:r>
              <a:rPr b="0" lang="en-PH" sz="1800" spc="-1" strike="noStrike">
                <a:solidFill>
                  <a:srgbClr val="000000"/>
                </a:solidFill>
                <a:latin typeface="Lato"/>
                <a:ea typeface="DejaVu Sans"/>
              </a:rPr>
              <a:t>can be accessed anywhere and at any time.</a:t>
            </a:r>
            <a:endParaRPr b="0" lang="en-PH" sz="1800" spc="-1" strike="noStrike">
              <a:latin typeface="Arial"/>
            </a:endParaRPr>
          </a:p>
          <a:p>
            <a:pPr algn="ctr">
              <a:lnSpc>
                <a:spcPct val="150000"/>
              </a:lnSpc>
              <a:buNone/>
            </a:pPr>
            <a:endParaRPr b="0" lang="en-PH" sz="1800" spc="-1" strike="noStrike">
              <a:latin typeface="Arial"/>
            </a:endParaRPr>
          </a:p>
        </p:txBody>
      </p:sp>
      <p:sp>
        <p:nvSpPr>
          <p:cNvPr id="145" name=""/>
          <p:cNvSpPr/>
          <p:nvPr/>
        </p:nvSpPr>
        <p:spPr>
          <a:xfrm>
            <a:off x="4140000" y="1296000"/>
            <a:ext cx="3599640" cy="733680"/>
          </a:xfrm>
          <a:prstGeom prst="rect">
            <a:avLst/>
          </a:prstGeom>
          <a:noFill/>
          <a:ln w="0">
            <a:noFill/>
          </a:ln>
        </p:spPr>
        <p:style>
          <a:lnRef idx="0"/>
          <a:fillRef idx="0"/>
          <a:effectRef idx="0"/>
          <a:fontRef idx="minor"/>
        </p:style>
        <p:txBody>
          <a:bodyPr lIns="90000" rIns="90000" tIns="45000" bIns="45000" anchor="ctr">
            <a:noAutofit/>
          </a:bodyPr>
          <a:p>
            <a:pPr algn="ctr">
              <a:lnSpc>
                <a:spcPct val="100000"/>
              </a:lnSpc>
              <a:buNone/>
            </a:pPr>
            <a:r>
              <a:rPr b="1" lang="en-PH" sz="1800" spc="-1" strike="noStrike">
                <a:solidFill>
                  <a:srgbClr val="000000"/>
                </a:solidFill>
                <a:latin typeface="Lato"/>
                <a:ea typeface="DejaVu Sans"/>
              </a:rPr>
              <a:t>Sources of Information </a:t>
            </a:r>
            <a:endParaRPr b="0" lang="en-PH" sz="1800" spc="-1" strike="noStrike">
              <a:latin typeface="Arial"/>
            </a:endParaRPr>
          </a:p>
        </p:txBody>
      </p:sp>
      <p:sp>
        <p:nvSpPr>
          <p:cNvPr id="146" name=""/>
          <p:cNvSpPr/>
          <p:nvPr/>
        </p:nvSpPr>
        <p:spPr>
          <a:xfrm>
            <a:off x="720000" y="2122920"/>
            <a:ext cx="8280000" cy="39672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0" lang="en-PH" sz="1800" spc="-1" strike="noStrike">
                <a:solidFill>
                  <a:srgbClr val="000000"/>
                </a:solidFill>
                <a:latin typeface="Lato"/>
                <a:ea typeface="DejaVu Sans"/>
              </a:rPr>
              <a:t>To fully understand the different source of information, read the selection below.</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7" name="PlaceHolder 5"/>
          <p:cNvSpPr/>
          <p:nvPr/>
        </p:nvSpPr>
        <p:spPr>
          <a:xfrm>
            <a:off x="468000" y="47160"/>
            <a:ext cx="11051640" cy="1392480"/>
          </a:xfrm>
          <a:prstGeom prst="rect">
            <a:avLst/>
          </a:prstGeom>
          <a:noFill/>
          <a:ln w="0">
            <a:noFill/>
          </a:ln>
        </p:spPr>
        <p:style>
          <a:lnRef idx="0"/>
          <a:fillRef idx="0"/>
          <a:effectRef idx="0"/>
          <a:fontRef idx="minor"/>
        </p:style>
        <p:txBody>
          <a:bodyPr lIns="90000" rIns="90000" tIns="45000" bIns="45000" anchor="ctr">
            <a:normAutofit/>
          </a:bodyPr>
          <a:p>
            <a:pPr>
              <a:lnSpc>
                <a:spcPct val="100000"/>
              </a:lnSpc>
              <a:buNone/>
            </a:pPr>
            <a:r>
              <a:rPr b="0" lang="en-US" sz="3600" spc="-1" strike="noStrike">
                <a:solidFill>
                  <a:srgbClr val="000000"/>
                </a:solidFill>
                <a:latin typeface="Montserrat Medium"/>
                <a:ea typeface="Arial;Arial"/>
              </a:rPr>
              <a:t>Seeing Similarities and Differences in Materials Viewed Through Different Sources</a:t>
            </a:r>
            <a:endParaRPr b="0" lang="en-PH" sz="3600" spc="-1" strike="noStrike">
              <a:latin typeface="Arial"/>
            </a:endParaRPr>
          </a:p>
        </p:txBody>
      </p:sp>
      <p:sp>
        <p:nvSpPr>
          <p:cNvPr id="148" name=""/>
          <p:cNvSpPr/>
          <p:nvPr/>
        </p:nvSpPr>
        <p:spPr>
          <a:xfrm>
            <a:off x="900000" y="1697040"/>
            <a:ext cx="10438560" cy="3414600"/>
          </a:xfrm>
          <a:prstGeom prst="rect">
            <a:avLst/>
          </a:prstGeom>
          <a:noFill/>
          <a:ln w="0">
            <a:noFill/>
          </a:ln>
        </p:spPr>
        <p:style>
          <a:lnRef idx="0"/>
          <a:fillRef idx="0"/>
          <a:effectRef idx="0"/>
          <a:fontRef idx="minor"/>
        </p:style>
        <p:txBody>
          <a:bodyPr lIns="90000" rIns="90000" tIns="45000" bIns="45000" anchor="t">
            <a:noAutofit/>
          </a:bodyPr>
          <a:p>
            <a:pPr>
              <a:lnSpc>
                <a:spcPct val="150000"/>
              </a:lnSpc>
              <a:buNone/>
            </a:pPr>
            <a:r>
              <a:rPr b="1" lang="en-PH" sz="1800" spc="-1" strike="noStrike">
                <a:solidFill>
                  <a:srgbClr val="000000"/>
                </a:solidFill>
                <a:latin typeface="Lato"/>
                <a:ea typeface="DejaVu Sans"/>
              </a:rPr>
              <a:t>Comparing</a:t>
            </a:r>
            <a:r>
              <a:rPr b="0" lang="en-PH" sz="1800" spc="-1" strike="noStrike">
                <a:solidFill>
                  <a:srgbClr val="000000"/>
                </a:solidFill>
                <a:latin typeface="Lato"/>
                <a:ea typeface="DejaVu Sans"/>
              </a:rPr>
              <a:t> is when you identify how ideas, people, things, and places are the same.</a:t>
            </a:r>
            <a:endParaRPr b="0" lang="en-PH" sz="1800" spc="-1" strike="noStrike">
              <a:latin typeface="Arial"/>
            </a:endParaRPr>
          </a:p>
          <a:p>
            <a:pPr>
              <a:lnSpc>
                <a:spcPct val="150000"/>
              </a:lnSpc>
              <a:buNone/>
            </a:pPr>
            <a:r>
              <a:rPr b="0" i="1" lang="en-PH" sz="1800" spc="-1" strike="noStrike">
                <a:solidFill>
                  <a:srgbClr val="000000"/>
                </a:solidFill>
                <a:latin typeface="Lato"/>
                <a:ea typeface="DejaVu Sans"/>
              </a:rPr>
              <a:t>Example</a:t>
            </a:r>
            <a:r>
              <a:rPr b="0" lang="en-PH" sz="1800" spc="-1" strike="noStrike">
                <a:solidFill>
                  <a:srgbClr val="000000"/>
                </a:solidFill>
                <a:latin typeface="Lato"/>
                <a:ea typeface="DejaVu Sans"/>
              </a:rPr>
              <a:t>: A guidance counselor and a librarian are both teachers.</a:t>
            </a:r>
            <a:endParaRPr b="0" lang="en-PH" sz="1800" spc="-1" strike="noStrike">
              <a:latin typeface="Arial"/>
            </a:endParaRPr>
          </a:p>
          <a:p>
            <a:pPr>
              <a:lnSpc>
                <a:spcPct val="15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The sentence shows two additional roles of a teacher in a school. One is a guidance counselor and the other, a librarian. Although the two have different additional functions in the school, they are still both teachers.</a:t>
            </a:r>
            <a:endParaRPr b="0" lang="en-PH" sz="1800" spc="-1" strike="noStrike">
              <a:latin typeface="Arial"/>
            </a:endParaRPr>
          </a:p>
          <a:p>
            <a:pPr>
              <a:lnSpc>
                <a:spcPct val="150000"/>
              </a:lnSpc>
              <a:buNone/>
            </a:pPr>
            <a:endParaRPr b="0" lang="en-PH" sz="1800" spc="-1" strike="noStrike">
              <a:latin typeface="Arial"/>
            </a:endParaRPr>
          </a:p>
          <a:p>
            <a:pPr>
              <a:lnSpc>
                <a:spcPct val="150000"/>
              </a:lnSpc>
              <a:buNone/>
            </a:pPr>
            <a:r>
              <a:rPr b="1" lang="en-PH" sz="1800" spc="-1" strike="noStrike">
                <a:solidFill>
                  <a:srgbClr val="000000"/>
                </a:solidFill>
                <a:latin typeface="Lato"/>
                <a:ea typeface="DejaVu Sans"/>
              </a:rPr>
              <a:t>Contrasting</a:t>
            </a:r>
            <a:r>
              <a:rPr b="0" lang="en-PH" sz="1800" spc="-1" strike="noStrike">
                <a:solidFill>
                  <a:srgbClr val="000000"/>
                </a:solidFill>
                <a:latin typeface="Lato"/>
                <a:ea typeface="DejaVu Sans"/>
              </a:rPr>
              <a:t>, you are identifying how ideas, people, things, and places are different.</a:t>
            </a:r>
            <a:endParaRPr b="0" lang="en-PH" sz="1800" spc="-1" strike="noStrike">
              <a:latin typeface="Arial"/>
            </a:endParaRPr>
          </a:p>
          <a:p>
            <a:pPr>
              <a:lnSpc>
                <a:spcPct val="150000"/>
              </a:lnSpc>
              <a:buNone/>
            </a:pPr>
            <a:r>
              <a:rPr b="0" i="1" lang="en-PH" sz="1800" spc="-1" strike="noStrike">
                <a:solidFill>
                  <a:srgbClr val="000000"/>
                </a:solidFill>
                <a:latin typeface="Lato"/>
                <a:ea typeface="DejaVu Sans"/>
              </a:rPr>
              <a:t>Example</a:t>
            </a:r>
            <a:r>
              <a:rPr b="0" lang="en-PH" sz="1800" spc="-1" strike="noStrike">
                <a:solidFill>
                  <a:srgbClr val="000000"/>
                </a:solidFill>
                <a:latin typeface="Lato"/>
                <a:ea typeface="DejaVu Sans"/>
              </a:rPr>
              <a:t>: One of the roles of a guidance counselor is to guide students to proper behavior, whereas a librarian sees order from students using the library.</a:t>
            </a:r>
            <a:endParaRPr b="0" lang="en-PH" sz="1800" spc="-1" strike="noStrike">
              <a:latin typeface="Arial"/>
            </a:endParaRPr>
          </a:p>
          <a:p>
            <a:pPr>
              <a:lnSpc>
                <a:spcPct val="15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A guidance counselor and a librarian are both teachers, but they differ in the functions of their offices.</a:t>
            </a:r>
            <a:endParaRPr b="0" lang="en-PH" sz="1800" spc="-1" strike="noStrike">
              <a:latin typeface="Arial"/>
            </a:endParaRPr>
          </a:p>
        </p:txBody>
      </p:sp>
      <p:sp>
        <p:nvSpPr>
          <p:cNvPr id="149" name=""/>
          <p:cNvSpPr/>
          <p:nvPr/>
        </p:nvSpPr>
        <p:spPr>
          <a:xfrm>
            <a:off x="4140000" y="1296000"/>
            <a:ext cx="3779640" cy="733680"/>
          </a:xfrm>
          <a:prstGeom prst="rect">
            <a:avLst/>
          </a:prstGeom>
          <a:noFill/>
          <a:ln w="0">
            <a:noFill/>
          </a:ln>
        </p:spPr>
        <p:style>
          <a:lnRef idx="0"/>
          <a:fillRef idx="0"/>
          <a:effectRef idx="0"/>
          <a:fontRef idx="minor"/>
        </p:style>
        <p:txBody>
          <a:bodyPr lIns="90000" rIns="90000" tIns="45000" bIns="45000" anchor="ctr">
            <a:noAutofit/>
          </a:bodyPr>
          <a:p>
            <a:pPr algn="ctr">
              <a:lnSpc>
                <a:spcPct val="100000"/>
              </a:lnSpc>
              <a:buNone/>
            </a:pPr>
            <a:r>
              <a:rPr b="1" lang="en-PH" sz="1800" spc="-1" strike="noStrike">
                <a:solidFill>
                  <a:srgbClr val="000000"/>
                </a:solidFill>
                <a:latin typeface="Lato"/>
                <a:ea typeface="DejaVu Sans"/>
              </a:rPr>
              <a:t>Comparing and Contrasting</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0" name="PlaceHolder 6"/>
          <p:cNvSpPr/>
          <p:nvPr/>
        </p:nvSpPr>
        <p:spPr>
          <a:xfrm>
            <a:off x="468000" y="47160"/>
            <a:ext cx="11051640" cy="1392480"/>
          </a:xfrm>
          <a:prstGeom prst="rect">
            <a:avLst/>
          </a:prstGeom>
          <a:noFill/>
          <a:ln w="0">
            <a:noFill/>
          </a:ln>
        </p:spPr>
        <p:style>
          <a:lnRef idx="0"/>
          <a:fillRef idx="0"/>
          <a:effectRef idx="0"/>
          <a:fontRef idx="minor"/>
        </p:style>
        <p:txBody>
          <a:bodyPr lIns="90000" rIns="90000" tIns="45000" bIns="45000" anchor="ctr">
            <a:normAutofit/>
          </a:bodyPr>
          <a:p>
            <a:pPr>
              <a:lnSpc>
                <a:spcPct val="100000"/>
              </a:lnSpc>
              <a:buNone/>
            </a:pPr>
            <a:r>
              <a:rPr b="0" lang="en-US" sz="3600" spc="-1" strike="noStrike">
                <a:solidFill>
                  <a:srgbClr val="000000"/>
                </a:solidFill>
                <a:latin typeface="Montserrat Medium"/>
                <a:ea typeface="Arial;Arial"/>
              </a:rPr>
              <a:t>Seeing Similarities and Differences in Materials Viewed Through Different Sources</a:t>
            </a:r>
            <a:endParaRPr b="0" lang="en-PH" sz="3600" spc="-1" strike="noStrike">
              <a:latin typeface="Arial"/>
            </a:endParaRPr>
          </a:p>
        </p:txBody>
      </p:sp>
      <p:sp>
        <p:nvSpPr>
          <p:cNvPr id="151" name=""/>
          <p:cNvSpPr/>
          <p:nvPr/>
        </p:nvSpPr>
        <p:spPr>
          <a:xfrm>
            <a:off x="900000" y="1697040"/>
            <a:ext cx="10438560" cy="3414600"/>
          </a:xfrm>
          <a:prstGeom prst="rect">
            <a:avLst/>
          </a:prstGeom>
          <a:noFill/>
          <a:ln w="0">
            <a:noFill/>
          </a:ln>
        </p:spPr>
        <p:style>
          <a:lnRef idx="0"/>
          <a:fillRef idx="0"/>
          <a:effectRef idx="0"/>
          <a:fontRef idx="minor"/>
        </p:style>
        <p:txBody>
          <a:bodyPr lIns="90000" rIns="90000" tIns="45000" bIns="45000" anchor="t">
            <a:noAutofit/>
          </a:bodyPr>
          <a:p>
            <a:pPr>
              <a:lnSpc>
                <a:spcPct val="150000"/>
              </a:lnSpc>
              <a:buNone/>
            </a:pPr>
            <a:r>
              <a:rPr b="0" lang="en-PH" sz="1800" spc="-1" strike="noStrike">
                <a:solidFill>
                  <a:srgbClr val="000000"/>
                </a:solidFill>
                <a:latin typeface="Lato"/>
                <a:ea typeface="DejaVu Sans"/>
              </a:rPr>
              <a:t>Here are some transition words that can help you write sentences that compare or contrast.</a:t>
            </a:r>
            <a:endParaRPr b="0" lang="en-PH" sz="1800" spc="-1" strike="noStrike">
              <a:latin typeface="Arial"/>
            </a:endParaRPr>
          </a:p>
        </p:txBody>
      </p:sp>
      <p:sp>
        <p:nvSpPr>
          <p:cNvPr id="152" name=""/>
          <p:cNvSpPr/>
          <p:nvPr/>
        </p:nvSpPr>
        <p:spPr>
          <a:xfrm>
            <a:off x="4140000" y="1296000"/>
            <a:ext cx="3779640" cy="733680"/>
          </a:xfrm>
          <a:prstGeom prst="rect">
            <a:avLst/>
          </a:prstGeom>
          <a:noFill/>
          <a:ln w="0">
            <a:noFill/>
          </a:ln>
        </p:spPr>
        <p:style>
          <a:lnRef idx="0"/>
          <a:fillRef idx="0"/>
          <a:effectRef idx="0"/>
          <a:fontRef idx="minor"/>
        </p:style>
        <p:txBody>
          <a:bodyPr lIns="90000" rIns="90000" tIns="45000" bIns="45000" anchor="ctr">
            <a:noAutofit/>
          </a:bodyPr>
          <a:p>
            <a:pPr algn="ctr">
              <a:lnSpc>
                <a:spcPct val="100000"/>
              </a:lnSpc>
              <a:buNone/>
            </a:pPr>
            <a:r>
              <a:rPr b="1" lang="en-PH" sz="1800" spc="-1" strike="noStrike">
                <a:solidFill>
                  <a:srgbClr val="000000"/>
                </a:solidFill>
                <a:latin typeface="Lato"/>
                <a:ea typeface="DejaVu Sans"/>
              </a:rPr>
              <a:t>Comparing and Contrasting</a:t>
            </a:r>
            <a:endParaRPr b="0" lang="en-PH" sz="1800" spc="-1" strike="noStrike">
              <a:latin typeface="Arial"/>
            </a:endParaRPr>
          </a:p>
        </p:txBody>
      </p:sp>
      <p:graphicFrame>
        <p:nvGraphicFramePr>
          <p:cNvPr id="153" name=""/>
          <p:cNvGraphicFramePr/>
          <p:nvPr/>
        </p:nvGraphicFramePr>
        <p:xfrm>
          <a:off x="982800" y="2189520"/>
          <a:ext cx="4500360" cy="3930120"/>
        </p:xfrm>
        <a:graphic>
          <a:graphicData uri="http://schemas.openxmlformats.org/drawingml/2006/table">
            <a:tbl>
              <a:tblPr/>
              <a:tblGrid>
                <a:gridCol w="2208600"/>
                <a:gridCol w="2292120"/>
              </a:tblGrid>
              <a:tr h="367560">
                <a:tc gridSpan="2">
                  <a:txBody>
                    <a:bodyPr lIns="90000" rIns="90000" anchor="ctr">
                      <a:noAutofit/>
                    </a:bodyPr>
                    <a:p>
                      <a:pPr algn="ctr">
                        <a:lnSpc>
                          <a:spcPct val="100000"/>
                        </a:lnSpc>
                        <a:buNone/>
                      </a:pPr>
                      <a:r>
                        <a:rPr b="0" lang="en-PH" sz="1600" spc="-1" strike="noStrike">
                          <a:latin typeface="Lato"/>
                        </a:rPr>
                        <a:t>Compare and Contrast Transition Words</a:t>
                      </a:r>
                      <a:endParaRPr b="0" lang="en-PH" sz="1600" spc="-1" strike="noStrike">
                        <a:latin typeface="Arial"/>
                      </a:endParaRPr>
                    </a:p>
                  </a:txBody>
                  <a:tcPr anchor="ctr"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c hMerge="1">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729fcf"/>
                    </a:solidFill>
                  </a:tcPr>
                </a:tc>
              </a:tr>
              <a:tr h="462240">
                <a:tc>
                  <a:txBody>
                    <a:bodyPr lIns="90000" rIns="90000" anchor="ctr">
                      <a:noAutofit/>
                    </a:bodyPr>
                    <a:p>
                      <a:pPr algn="ctr">
                        <a:lnSpc>
                          <a:spcPct val="100000"/>
                        </a:lnSpc>
                        <a:buNone/>
                      </a:pPr>
                      <a:r>
                        <a:rPr b="0" lang="en-PH" sz="1600" spc="-1" strike="noStrike">
                          <a:latin typeface="Lato"/>
                        </a:rPr>
                        <a:t>Compare</a:t>
                      </a:r>
                      <a:endParaRPr b="0" lang="en-PH" sz="1600" spc="-1" strike="noStrike">
                        <a:latin typeface="Arial"/>
                      </a:endParaRPr>
                    </a:p>
                  </a:txBody>
                  <a:tcPr anchor="ctr"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c>
                  <a:txBody>
                    <a:bodyPr lIns="90000" rIns="90000" anchor="ctr">
                      <a:noAutofit/>
                    </a:bodyPr>
                    <a:p>
                      <a:pPr algn="ctr">
                        <a:lnSpc>
                          <a:spcPct val="100000"/>
                        </a:lnSpc>
                        <a:buNone/>
                      </a:pPr>
                      <a:r>
                        <a:rPr b="0" lang="en-PH" sz="1600" spc="-1" strike="noStrike">
                          <a:latin typeface="Lato"/>
                        </a:rPr>
                        <a:t>Contrast</a:t>
                      </a:r>
                      <a:endParaRPr b="0" lang="en-PH" sz="1600" spc="-1" strike="noStrike">
                        <a:latin typeface="Arial"/>
                      </a:endParaRPr>
                    </a:p>
                  </a:txBody>
                  <a:tcPr anchor="ctr"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r>
              <a:tr h="3100680">
                <a:tc>
                  <a:txBody>
                    <a:bodyPr lIns="90000" rIns="90000" anchor="ctr">
                      <a:noAutofit/>
                    </a:bodyPr>
                    <a:p>
                      <a:pPr algn="ctr">
                        <a:lnSpc>
                          <a:spcPct val="100000"/>
                        </a:lnSpc>
                        <a:buNone/>
                      </a:pPr>
                      <a:r>
                        <a:rPr b="0" lang="en-PH" sz="1600" spc="-1" strike="noStrike">
                          <a:latin typeface="Lato"/>
                        </a:rPr>
                        <a:t>same</a:t>
                      </a:r>
                      <a:endParaRPr b="0" lang="en-PH" sz="1600" spc="-1" strike="noStrike">
                        <a:latin typeface="Arial"/>
                      </a:endParaRPr>
                    </a:p>
                    <a:p>
                      <a:pPr algn="ctr">
                        <a:lnSpc>
                          <a:spcPct val="100000"/>
                        </a:lnSpc>
                        <a:buNone/>
                      </a:pPr>
                      <a:r>
                        <a:rPr b="0" lang="en-PH" sz="1600" spc="-1" strike="noStrike">
                          <a:latin typeface="Lato"/>
                        </a:rPr>
                        <a:t>the same as</a:t>
                      </a:r>
                      <a:endParaRPr b="0" lang="en-PH" sz="1600" spc="-1" strike="noStrike">
                        <a:latin typeface="Arial"/>
                      </a:endParaRPr>
                    </a:p>
                    <a:p>
                      <a:pPr algn="ctr">
                        <a:lnSpc>
                          <a:spcPct val="100000"/>
                        </a:lnSpc>
                        <a:buNone/>
                      </a:pPr>
                      <a:r>
                        <a:rPr b="0" lang="en-PH" sz="1600" spc="-1" strike="noStrike">
                          <a:latin typeface="Lato"/>
                        </a:rPr>
                        <a:t>similar</a:t>
                      </a:r>
                      <a:endParaRPr b="0" lang="en-PH" sz="1600" spc="-1" strike="noStrike">
                        <a:latin typeface="Arial"/>
                      </a:endParaRPr>
                    </a:p>
                    <a:p>
                      <a:pPr algn="ctr">
                        <a:lnSpc>
                          <a:spcPct val="100000"/>
                        </a:lnSpc>
                        <a:buNone/>
                      </a:pPr>
                      <a:r>
                        <a:rPr b="0" lang="en-PH" sz="1600" spc="-1" strike="noStrike">
                          <a:latin typeface="Lato"/>
                        </a:rPr>
                        <a:t>similarly</a:t>
                      </a:r>
                      <a:endParaRPr b="0" lang="en-PH" sz="1600" spc="-1" strike="noStrike">
                        <a:latin typeface="Arial"/>
                      </a:endParaRPr>
                    </a:p>
                    <a:p>
                      <a:pPr algn="ctr">
                        <a:lnSpc>
                          <a:spcPct val="100000"/>
                        </a:lnSpc>
                        <a:buNone/>
                      </a:pPr>
                      <a:r>
                        <a:rPr b="0" lang="en-PH" sz="1600" spc="-1" strike="noStrike">
                          <a:latin typeface="Lato"/>
                        </a:rPr>
                        <a:t>also</a:t>
                      </a:r>
                      <a:endParaRPr b="0" lang="en-PH" sz="1600" spc="-1" strike="noStrike">
                        <a:latin typeface="Arial"/>
                      </a:endParaRPr>
                    </a:p>
                    <a:p>
                      <a:pPr algn="ctr">
                        <a:lnSpc>
                          <a:spcPct val="100000"/>
                        </a:lnSpc>
                        <a:buNone/>
                      </a:pPr>
                      <a:r>
                        <a:rPr b="0" lang="en-PH" sz="1600" spc="-1" strike="noStrike">
                          <a:latin typeface="Lato"/>
                        </a:rPr>
                        <a:t>too</a:t>
                      </a:r>
                      <a:endParaRPr b="0" lang="en-PH" sz="1600" spc="-1" strike="noStrike">
                        <a:latin typeface="Arial"/>
                      </a:endParaRPr>
                    </a:p>
                    <a:p>
                      <a:pPr algn="ctr">
                        <a:lnSpc>
                          <a:spcPct val="100000"/>
                        </a:lnSpc>
                        <a:buNone/>
                      </a:pPr>
                      <a:r>
                        <a:rPr b="0" lang="en-PH" sz="1600" spc="-1" strike="noStrike">
                          <a:latin typeface="Lato"/>
                        </a:rPr>
                        <a:t>as well as</a:t>
                      </a:r>
                      <a:endParaRPr b="0" lang="en-PH" sz="1600" spc="-1" strike="noStrike">
                        <a:latin typeface="Arial"/>
                      </a:endParaRPr>
                    </a:p>
                    <a:p>
                      <a:pPr algn="ctr">
                        <a:lnSpc>
                          <a:spcPct val="100000"/>
                        </a:lnSpc>
                        <a:buNone/>
                      </a:pPr>
                      <a:r>
                        <a:rPr b="0" lang="en-PH" sz="1600" spc="-1" strike="noStrike">
                          <a:latin typeface="Lato"/>
                        </a:rPr>
                        <a:t>likewise</a:t>
                      </a:r>
                      <a:endParaRPr b="0" lang="en-PH" sz="1600" spc="-1" strike="noStrike">
                        <a:latin typeface="Arial"/>
                      </a:endParaRPr>
                    </a:p>
                    <a:p>
                      <a:pPr algn="ctr">
                        <a:lnSpc>
                          <a:spcPct val="100000"/>
                        </a:lnSpc>
                        <a:buNone/>
                      </a:pPr>
                      <a:r>
                        <a:rPr b="0" lang="en-PH" sz="1600" spc="-1" strike="noStrike">
                          <a:latin typeface="Lato"/>
                        </a:rPr>
                        <a:t>both</a:t>
                      </a:r>
                      <a:endParaRPr b="0" lang="en-PH" sz="1600" spc="-1" strike="noStrike">
                        <a:latin typeface="Arial"/>
                      </a:endParaRPr>
                    </a:p>
                    <a:p>
                      <a:pPr algn="ctr">
                        <a:lnSpc>
                          <a:spcPct val="100000"/>
                        </a:lnSpc>
                        <a:buNone/>
                      </a:pPr>
                      <a:r>
                        <a:rPr b="0" lang="en-PH" sz="1600" spc="-1" strike="noStrike">
                          <a:latin typeface="Lato"/>
                        </a:rPr>
                        <a:t>alike</a:t>
                      </a:r>
                      <a:endParaRPr b="0" lang="en-PH" sz="1600" spc="-1" strike="noStrike">
                        <a:latin typeface="Arial"/>
                      </a:endParaRPr>
                    </a:p>
                  </a:txBody>
                  <a:tcPr anchor="ctr"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c>
                  <a:txBody>
                    <a:bodyPr lIns="90000" rIns="90000" anchor="ctr">
                      <a:noAutofit/>
                    </a:bodyPr>
                    <a:p>
                      <a:pPr algn="ctr">
                        <a:lnSpc>
                          <a:spcPct val="100000"/>
                        </a:lnSpc>
                        <a:buNone/>
                      </a:pPr>
                      <a:r>
                        <a:rPr b="0" lang="en-PH" sz="1600" spc="-1" strike="noStrike">
                          <a:latin typeface="Lato"/>
                        </a:rPr>
                        <a:t>but</a:t>
                      </a:r>
                      <a:endParaRPr b="0" lang="en-PH" sz="1600" spc="-1" strike="noStrike">
                        <a:latin typeface="Arial"/>
                      </a:endParaRPr>
                    </a:p>
                    <a:p>
                      <a:pPr algn="ctr">
                        <a:lnSpc>
                          <a:spcPct val="100000"/>
                        </a:lnSpc>
                        <a:buNone/>
                      </a:pPr>
                      <a:r>
                        <a:rPr b="0" lang="en-PH" sz="1600" spc="-1" strike="noStrike">
                          <a:latin typeface="Lato"/>
                        </a:rPr>
                        <a:t>however</a:t>
                      </a:r>
                      <a:endParaRPr b="0" lang="en-PH" sz="1600" spc="-1" strike="noStrike">
                        <a:latin typeface="Arial"/>
                      </a:endParaRPr>
                    </a:p>
                    <a:p>
                      <a:pPr algn="ctr">
                        <a:lnSpc>
                          <a:spcPct val="100000"/>
                        </a:lnSpc>
                        <a:buNone/>
                      </a:pPr>
                      <a:r>
                        <a:rPr b="0" lang="en-PH" sz="1600" spc="-1" strike="noStrike">
                          <a:latin typeface="Lato"/>
                        </a:rPr>
                        <a:t>while</a:t>
                      </a:r>
                      <a:endParaRPr b="0" lang="en-PH" sz="1600" spc="-1" strike="noStrike">
                        <a:latin typeface="Arial"/>
                      </a:endParaRPr>
                    </a:p>
                    <a:p>
                      <a:pPr algn="ctr">
                        <a:lnSpc>
                          <a:spcPct val="100000"/>
                        </a:lnSpc>
                        <a:buNone/>
                      </a:pPr>
                      <a:r>
                        <a:rPr b="0" lang="en-PH" sz="1600" spc="-1" strike="noStrike">
                          <a:latin typeface="Lato"/>
                        </a:rPr>
                        <a:t>whereas</a:t>
                      </a:r>
                      <a:endParaRPr b="0" lang="en-PH" sz="1600" spc="-1" strike="noStrike">
                        <a:latin typeface="Arial"/>
                      </a:endParaRPr>
                    </a:p>
                    <a:p>
                      <a:pPr algn="ctr">
                        <a:lnSpc>
                          <a:spcPct val="100000"/>
                        </a:lnSpc>
                        <a:buNone/>
                      </a:pPr>
                      <a:r>
                        <a:rPr b="0" lang="en-PH" sz="1600" spc="-1" strike="noStrike">
                          <a:latin typeface="Lato"/>
                        </a:rPr>
                        <a:t>on the other hand</a:t>
                      </a:r>
                      <a:endParaRPr b="0" lang="en-PH" sz="1600" spc="-1" strike="noStrike">
                        <a:latin typeface="Arial"/>
                      </a:endParaRPr>
                    </a:p>
                    <a:p>
                      <a:pPr algn="ctr">
                        <a:lnSpc>
                          <a:spcPct val="100000"/>
                        </a:lnSpc>
                        <a:buNone/>
                      </a:pPr>
                      <a:r>
                        <a:rPr b="0" lang="en-PH" sz="1600" spc="-1" strike="noStrike">
                          <a:latin typeface="Lato"/>
                        </a:rPr>
                        <a:t>different</a:t>
                      </a:r>
                      <a:endParaRPr b="0" lang="en-PH" sz="1600" spc="-1" strike="noStrike">
                        <a:latin typeface="Arial"/>
                      </a:endParaRPr>
                    </a:p>
                    <a:p>
                      <a:pPr algn="ctr">
                        <a:lnSpc>
                          <a:spcPct val="100000"/>
                        </a:lnSpc>
                        <a:buNone/>
                      </a:pPr>
                      <a:r>
                        <a:rPr b="0" lang="en-PH" sz="1600" spc="-1" strike="noStrike">
                          <a:latin typeface="Lato"/>
                        </a:rPr>
                        <a:t>difference</a:t>
                      </a:r>
                      <a:endParaRPr b="0" lang="en-PH" sz="1600" spc="-1" strike="noStrike">
                        <a:latin typeface="Arial"/>
                      </a:endParaRPr>
                    </a:p>
                    <a:p>
                      <a:pPr algn="ctr">
                        <a:lnSpc>
                          <a:spcPct val="100000"/>
                        </a:lnSpc>
                        <a:buNone/>
                      </a:pPr>
                      <a:r>
                        <a:rPr b="0" lang="en-PH" sz="1600" spc="-1" strike="noStrike">
                          <a:latin typeface="Lato"/>
                        </a:rPr>
                        <a:t>differently</a:t>
                      </a:r>
                      <a:endParaRPr b="0" lang="en-PH" sz="1600" spc="-1" strike="noStrike">
                        <a:latin typeface="Arial"/>
                      </a:endParaRPr>
                    </a:p>
                    <a:p>
                      <a:pPr algn="ctr">
                        <a:lnSpc>
                          <a:spcPct val="100000"/>
                        </a:lnSpc>
                        <a:buNone/>
                      </a:pPr>
                      <a:r>
                        <a:rPr b="0" lang="en-PH" sz="1600" spc="-1" strike="noStrike">
                          <a:latin typeface="Lato"/>
                        </a:rPr>
                        <a:t>like</a:t>
                      </a:r>
                      <a:endParaRPr b="0" lang="en-PH" sz="1600" spc="-1" strike="noStrike">
                        <a:latin typeface="Arial"/>
                      </a:endParaRPr>
                    </a:p>
                    <a:p>
                      <a:pPr algn="ctr">
                        <a:lnSpc>
                          <a:spcPct val="100000"/>
                        </a:lnSpc>
                        <a:buNone/>
                      </a:pPr>
                      <a:r>
                        <a:rPr b="0" lang="en-PH" sz="1600" spc="-1" strike="noStrike">
                          <a:latin typeface="Lato"/>
                        </a:rPr>
                        <a:t>although</a:t>
                      </a:r>
                      <a:endParaRPr b="0" lang="en-PH" sz="1600" spc="-1" strike="noStrike">
                        <a:latin typeface="Arial"/>
                      </a:endParaRPr>
                    </a:p>
                    <a:p>
                      <a:pPr algn="ctr">
                        <a:lnSpc>
                          <a:spcPct val="100000"/>
                        </a:lnSpc>
                        <a:buNone/>
                      </a:pPr>
                      <a:r>
                        <a:rPr b="0" lang="en-PH" sz="1600" spc="-1" strike="noStrike">
                          <a:latin typeface="Lato"/>
                        </a:rPr>
                        <a:t>even though</a:t>
                      </a:r>
                      <a:endParaRPr b="0" lang="en-PH" sz="1600" spc="-1" strike="noStrike">
                        <a:latin typeface="Arial"/>
                      </a:endParaRPr>
                    </a:p>
                  </a:txBody>
                  <a:tcPr anchor="ctr"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r>
            </a:tbl>
          </a:graphicData>
        </a:graphic>
      </p:graphicFrame>
      <p:sp>
        <p:nvSpPr>
          <p:cNvPr id="154" name=""/>
          <p:cNvSpPr/>
          <p:nvPr/>
        </p:nvSpPr>
        <p:spPr>
          <a:xfrm>
            <a:off x="5580000" y="2479680"/>
            <a:ext cx="5822280" cy="315360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0" lang="en-PH" sz="1800" spc="-1" strike="noStrike">
                <a:latin typeface="Lato"/>
              </a:rPr>
              <a:t>	</a:t>
            </a:r>
            <a:r>
              <a:rPr b="0" lang="en-PH" sz="1800" spc="-1" strike="noStrike">
                <a:latin typeface="Lato"/>
              </a:rPr>
              <a:t>Use these transition words in writing sentences to compare and contrast the information in a material viewed to other sources of information like print, broadcast, and online sources.</a:t>
            </a: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r>
              <a:rPr b="0" lang="en-PH" sz="1800" spc="-1" strike="noStrike">
                <a:latin typeface="Lato"/>
              </a:rPr>
              <a:t>	</a:t>
            </a:r>
            <a:r>
              <a:rPr b="0" lang="en-PH" sz="1800" spc="-1" strike="noStrike">
                <a:latin typeface="Lato"/>
              </a:rPr>
              <a:t>Learning the skill of comparing and contrasting helps a person address two or more subjects to show their similarities and differences. It may describe or explain, reveal strengths as well as weaknesses, or persuade you to value one idea over the other.</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5" name="PlaceHolder 7"/>
          <p:cNvSpPr/>
          <p:nvPr/>
        </p:nvSpPr>
        <p:spPr>
          <a:xfrm>
            <a:off x="468000" y="47160"/>
            <a:ext cx="11051640" cy="1392480"/>
          </a:xfrm>
          <a:prstGeom prst="rect">
            <a:avLst/>
          </a:prstGeom>
          <a:noFill/>
          <a:ln w="0">
            <a:noFill/>
          </a:ln>
        </p:spPr>
        <p:style>
          <a:lnRef idx="0"/>
          <a:fillRef idx="0"/>
          <a:effectRef idx="0"/>
          <a:fontRef idx="minor"/>
        </p:style>
        <p:txBody>
          <a:bodyPr lIns="90000" rIns="90000" tIns="45000" bIns="45000" anchor="ctr">
            <a:normAutofit/>
          </a:bodyPr>
          <a:p>
            <a:pPr>
              <a:lnSpc>
                <a:spcPct val="100000"/>
              </a:lnSpc>
              <a:buNone/>
            </a:pPr>
            <a:r>
              <a:rPr b="0" lang="en-US" sz="3600" spc="-1" strike="noStrike">
                <a:solidFill>
                  <a:srgbClr val="000000"/>
                </a:solidFill>
                <a:latin typeface="Montserrat Medium"/>
                <a:ea typeface="Arial;Arial"/>
              </a:rPr>
              <a:t>Seeing Similarities and Differences in Materials Viewed Through Different Sources</a:t>
            </a:r>
            <a:endParaRPr b="0" lang="en-PH" sz="3600" spc="-1" strike="noStrike">
              <a:latin typeface="Arial"/>
            </a:endParaRPr>
          </a:p>
        </p:txBody>
      </p:sp>
      <p:sp>
        <p:nvSpPr>
          <p:cNvPr id="156" name=""/>
          <p:cNvSpPr/>
          <p:nvPr/>
        </p:nvSpPr>
        <p:spPr>
          <a:xfrm>
            <a:off x="864000" y="1913040"/>
            <a:ext cx="10438560" cy="3414600"/>
          </a:xfrm>
          <a:prstGeom prst="rect">
            <a:avLst/>
          </a:prstGeom>
          <a:noFill/>
          <a:ln w="0">
            <a:noFill/>
          </a:ln>
        </p:spPr>
        <p:style>
          <a:lnRef idx="0"/>
          <a:fillRef idx="0"/>
          <a:effectRef idx="0"/>
          <a:fontRef idx="minor"/>
        </p:style>
        <p:txBody>
          <a:bodyPr lIns="90000" rIns="90000" tIns="45000" bIns="45000" anchor="t">
            <a:noAutofit/>
          </a:bodyPr>
          <a:p>
            <a:pPr>
              <a:lnSpc>
                <a:spcPct val="150000"/>
              </a:lnSpc>
              <a:buNone/>
            </a:pPr>
            <a:r>
              <a:rPr b="0" lang="en-PH" sz="1800" spc="-1" strike="noStrike">
                <a:solidFill>
                  <a:srgbClr val="000000"/>
                </a:solidFill>
                <a:latin typeface="Lato"/>
                <a:ea typeface="DejaVu Sans"/>
              </a:rPr>
              <a:t>Here are some pointers to consider when you are comparing and contrasting information:</a:t>
            </a:r>
            <a:endParaRPr b="0" lang="en-PH" sz="1800" spc="-1" strike="noStrike">
              <a:latin typeface="Arial"/>
            </a:endParaRPr>
          </a:p>
          <a:p>
            <a:pPr>
              <a:lnSpc>
                <a:spcPct val="15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Identify similarities and differences between two or more things, people, places, or ideas.</a:t>
            </a:r>
            <a:endParaRPr b="0" lang="en-PH" sz="1800" spc="-1" strike="noStrike">
              <a:latin typeface="Arial"/>
            </a:endParaRPr>
          </a:p>
          <a:p>
            <a:pPr>
              <a:lnSpc>
                <a:spcPct val="15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Provide factual detail about each piece of information.</a:t>
            </a:r>
            <a:endParaRPr b="0" lang="en-PH" sz="1800" spc="-1" strike="noStrike">
              <a:latin typeface="Arial"/>
            </a:endParaRPr>
          </a:p>
          <a:p>
            <a:pPr>
              <a:lnSpc>
                <a:spcPct val="15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Identify your purpose for comparing and contrasting the information.</a:t>
            </a:r>
            <a:endParaRPr b="0" lang="en-PH" sz="1800" spc="-1" strike="noStrike">
              <a:latin typeface="Arial"/>
            </a:endParaRPr>
          </a:p>
          <a:p>
            <a:pPr>
              <a:lnSpc>
                <a:spcPct val="15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Address each subject equally by presenting information for both topics</a:t>
            </a:r>
            <a:endParaRPr b="0" lang="en-PH" sz="1800" spc="-1" strike="noStrike">
              <a:latin typeface="Arial"/>
            </a:endParaRPr>
          </a:p>
        </p:txBody>
      </p:sp>
      <p:sp>
        <p:nvSpPr>
          <p:cNvPr id="157" name=""/>
          <p:cNvSpPr/>
          <p:nvPr/>
        </p:nvSpPr>
        <p:spPr>
          <a:xfrm>
            <a:off x="4176000" y="1296000"/>
            <a:ext cx="3779640" cy="733680"/>
          </a:xfrm>
          <a:prstGeom prst="rect">
            <a:avLst/>
          </a:prstGeom>
          <a:noFill/>
          <a:ln w="0">
            <a:noFill/>
          </a:ln>
        </p:spPr>
        <p:style>
          <a:lnRef idx="0"/>
          <a:fillRef idx="0"/>
          <a:effectRef idx="0"/>
          <a:fontRef idx="minor"/>
        </p:style>
        <p:txBody>
          <a:bodyPr lIns="90000" rIns="90000" tIns="45000" bIns="45000" anchor="ctr">
            <a:noAutofit/>
          </a:bodyPr>
          <a:p>
            <a:pPr algn="ctr">
              <a:lnSpc>
                <a:spcPct val="100000"/>
              </a:lnSpc>
              <a:buNone/>
            </a:pPr>
            <a:r>
              <a:rPr b="1" lang="en-PH" sz="1800" spc="-1" strike="noStrike">
                <a:solidFill>
                  <a:srgbClr val="000000"/>
                </a:solidFill>
                <a:latin typeface="Lato"/>
                <a:ea typeface="DejaVu Sans"/>
              </a:rPr>
              <a:t>Comparing and Contrasting</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8" name="PlaceHolder 8"/>
          <p:cNvSpPr/>
          <p:nvPr/>
        </p:nvSpPr>
        <p:spPr>
          <a:xfrm>
            <a:off x="468000" y="47160"/>
            <a:ext cx="11051640" cy="1392480"/>
          </a:xfrm>
          <a:prstGeom prst="rect">
            <a:avLst/>
          </a:prstGeom>
          <a:noFill/>
          <a:ln w="0">
            <a:noFill/>
          </a:ln>
        </p:spPr>
        <p:style>
          <a:lnRef idx="0"/>
          <a:fillRef idx="0"/>
          <a:effectRef idx="0"/>
          <a:fontRef idx="minor"/>
        </p:style>
        <p:txBody>
          <a:bodyPr lIns="90000" rIns="90000" tIns="45000" bIns="45000" anchor="ctr">
            <a:normAutofit/>
          </a:bodyPr>
          <a:p>
            <a:pPr>
              <a:lnSpc>
                <a:spcPct val="100000"/>
              </a:lnSpc>
              <a:buNone/>
            </a:pPr>
            <a:r>
              <a:rPr b="0" lang="en-US" sz="3600" spc="-1" strike="noStrike">
                <a:solidFill>
                  <a:srgbClr val="000000"/>
                </a:solidFill>
                <a:latin typeface="Montserrat Medium"/>
                <a:ea typeface="Arial;Arial"/>
              </a:rPr>
              <a:t>Seeing Similarities and Differences in Materials Viewed Through Different Sources</a:t>
            </a:r>
            <a:endParaRPr b="0" lang="en-PH" sz="3600" spc="-1" strike="noStrike">
              <a:latin typeface="Arial"/>
            </a:endParaRPr>
          </a:p>
        </p:txBody>
      </p:sp>
      <p:sp>
        <p:nvSpPr>
          <p:cNvPr id="159" name=""/>
          <p:cNvSpPr/>
          <p:nvPr/>
        </p:nvSpPr>
        <p:spPr>
          <a:xfrm>
            <a:off x="864000" y="1913040"/>
            <a:ext cx="10438560" cy="3414600"/>
          </a:xfrm>
          <a:prstGeom prst="rect">
            <a:avLst/>
          </a:prstGeom>
          <a:noFill/>
          <a:ln w="0">
            <a:noFill/>
          </a:ln>
        </p:spPr>
        <p:style>
          <a:lnRef idx="0"/>
          <a:fillRef idx="0"/>
          <a:effectRef idx="0"/>
          <a:fontRef idx="minor"/>
        </p:style>
        <p:txBody>
          <a:bodyPr lIns="90000" rIns="90000" tIns="45000" bIns="45000" anchor="t">
            <a:noAutofit/>
          </a:bodyPr>
          <a:p>
            <a:pPr>
              <a:lnSpc>
                <a:spcPct val="15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You can also compare and contrast ideas by using a </a:t>
            </a:r>
            <a:r>
              <a:rPr b="1" lang="en-PH" sz="1800" spc="-1" strike="noStrike">
                <a:solidFill>
                  <a:srgbClr val="000000"/>
                </a:solidFill>
                <a:latin typeface="Lato"/>
                <a:ea typeface="DejaVu Sans"/>
              </a:rPr>
              <a:t>Venn diagram</a:t>
            </a:r>
            <a:r>
              <a:rPr b="0" lang="en-PH" sz="1800" spc="-1" strike="noStrike">
                <a:solidFill>
                  <a:srgbClr val="000000"/>
                </a:solidFill>
                <a:latin typeface="Lato"/>
                <a:ea typeface="DejaVu Sans"/>
              </a:rPr>
              <a:t>. In a Venn diagram, two circles overlap each other. Circle A is one set of ideas that is different from Circle B. These two circles overlap in this type of diagram to show the similarities of the two sets of ideas.</a:t>
            </a:r>
            <a:endParaRPr b="0" lang="en-PH" sz="1800" spc="-1" strike="noStrike">
              <a:latin typeface="Arial"/>
            </a:endParaRPr>
          </a:p>
          <a:p>
            <a:pPr>
              <a:lnSpc>
                <a:spcPct val="150000"/>
              </a:lnSpc>
              <a:buNone/>
            </a:pPr>
            <a:r>
              <a:rPr b="0" i="1" lang="en-PH" sz="1800" spc="-1" strike="noStrike">
                <a:solidFill>
                  <a:srgbClr val="000000"/>
                </a:solidFill>
                <a:latin typeface="Lato"/>
                <a:ea typeface="DejaVu Sans"/>
              </a:rPr>
              <a:t>Example:</a:t>
            </a:r>
            <a:endParaRPr b="0" lang="en-PH" sz="1800" spc="-1" strike="noStrike">
              <a:latin typeface="Arial"/>
            </a:endParaRPr>
          </a:p>
        </p:txBody>
      </p:sp>
      <p:sp>
        <p:nvSpPr>
          <p:cNvPr id="160" name=""/>
          <p:cNvSpPr/>
          <p:nvPr/>
        </p:nvSpPr>
        <p:spPr>
          <a:xfrm>
            <a:off x="864000" y="3639240"/>
            <a:ext cx="10438560" cy="2556360"/>
          </a:xfrm>
          <a:prstGeom prst="rect">
            <a:avLst/>
          </a:prstGeom>
          <a:noFill/>
          <a:ln w="0">
            <a:solidFill>
              <a:srgbClr val="000000"/>
            </a:solidFill>
          </a:ln>
        </p:spPr>
        <p:style>
          <a:lnRef idx="0"/>
          <a:fillRef idx="0"/>
          <a:effectRef idx="0"/>
          <a:fontRef idx="minor"/>
        </p:style>
        <p:txBody>
          <a:bodyPr lIns="90000" rIns="90000" tIns="45000" bIns="45000" anchor="ctr">
            <a:noAutofit/>
          </a:bodyPr>
          <a:p>
            <a:pPr algn="ctr">
              <a:lnSpc>
                <a:spcPct val="100000"/>
              </a:lnSpc>
              <a:buNone/>
            </a:pPr>
            <a:r>
              <a:rPr b="1" lang="en-PH" sz="1800" spc="-1" strike="noStrike">
                <a:latin typeface="Lato"/>
              </a:rPr>
              <a:t>Tablets or Books?</a:t>
            </a:r>
            <a:endParaRPr b="0" lang="en-PH" sz="1800" spc="-1" strike="noStrike">
              <a:latin typeface="Arial"/>
            </a:endParaRPr>
          </a:p>
          <a:p>
            <a:pPr>
              <a:lnSpc>
                <a:spcPct val="100000"/>
              </a:lnSpc>
              <a:buNone/>
            </a:pPr>
            <a:r>
              <a:rPr b="0" lang="en-PH" sz="1800" spc="-1" strike="noStrike">
                <a:latin typeface="Lato"/>
              </a:rPr>
              <a:t>One of the top benefits of tablet PCs in the new normal classroom is its convenience. Instead of walking around the house with all your books in one gigantic bag, you only need to carry this smart device, which can store hundreds of digital books. </a:t>
            </a:r>
            <a:r>
              <a:rPr b="0" lang="en-PH" sz="1800" spc="-1" strike="noStrike">
                <a:latin typeface="Lato"/>
                <a:ea typeface="^=ãþ"/>
              </a:rPr>
              <a:t>Different from printed textbooks, a tablet is designed to be lightweight. However, unlike printed books, some digital books require an Internet connection to access them even after purchase and installation. Tablets run on batteries. A book, on the other, is always ready to be opened. Both books and tablets are sources of information, and similarly, they are a big help in every classroom.</a:t>
            </a:r>
            <a:endParaRPr b="0" lang="en-PH" sz="1800" spc="-1" strike="noStrike">
              <a:latin typeface="Arial"/>
            </a:endParaRPr>
          </a:p>
        </p:txBody>
      </p:sp>
      <p:sp>
        <p:nvSpPr>
          <p:cNvPr id="161" name=""/>
          <p:cNvSpPr/>
          <p:nvPr/>
        </p:nvSpPr>
        <p:spPr>
          <a:xfrm>
            <a:off x="2700000" y="1426320"/>
            <a:ext cx="6479640" cy="733680"/>
          </a:xfrm>
          <a:prstGeom prst="rect">
            <a:avLst/>
          </a:prstGeom>
          <a:noFill/>
          <a:ln w="0">
            <a:noFill/>
          </a:ln>
        </p:spPr>
        <p:style>
          <a:lnRef idx="0"/>
          <a:fillRef idx="0"/>
          <a:effectRef idx="0"/>
          <a:fontRef idx="minor"/>
        </p:style>
        <p:txBody>
          <a:bodyPr lIns="90000" rIns="90000" tIns="45000" bIns="45000" anchor="ctr">
            <a:noAutofit/>
          </a:bodyPr>
          <a:p>
            <a:pPr algn="ctr">
              <a:lnSpc>
                <a:spcPct val="100000"/>
              </a:lnSpc>
              <a:buNone/>
            </a:pPr>
            <a:r>
              <a:rPr b="1" lang="en-PH" sz="1800" spc="-1" strike="noStrike">
                <a:solidFill>
                  <a:srgbClr val="000000"/>
                </a:solidFill>
                <a:latin typeface="Lato"/>
                <a:ea typeface="DejaVu Sans"/>
              </a:rPr>
              <a:t>Comparing and Contrasting Using Venn Diagram</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2" name="PlaceHolder 9"/>
          <p:cNvSpPr/>
          <p:nvPr/>
        </p:nvSpPr>
        <p:spPr>
          <a:xfrm>
            <a:off x="468000" y="47160"/>
            <a:ext cx="11051640" cy="1392480"/>
          </a:xfrm>
          <a:prstGeom prst="rect">
            <a:avLst/>
          </a:prstGeom>
          <a:noFill/>
          <a:ln w="0">
            <a:noFill/>
          </a:ln>
        </p:spPr>
        <p:style>
          <a:lnRef idx="0"/>
          <a:fillRef idx="0"/>
          <a:effectRef idx="0"/>
          <a:fontRef idx="minor"/>
        </p:style>
        <p:txBody>
          <a:bodyPr lIns="90000" rIns="90000" tIns="45000" bIns="45000" anchor="ctr">
            <a:normAutofit/>
          </a:bodyPr>
          <a:p>
            <a:pPr>
              <a:lnSpc>
                <a:spcPct val="100000"/>
              </a:lnSpc>
              <a:buNone/>
            </a:pPr>
            <a:r>
              <a:rPr b="0" lang="en-US" sz="3600" spc="-1" strike="noStrike">
                <a:solidFill>
                  <a:srgbClr val="000000"/>
                </a:solidFill>
                <a:latin typeface="Montserrat Medium"/>
                <a:ea typeface="Arial;Arial"/>
              </a:rPr>
              <a:t>Seeing Similarities and Differences in Materials Viewed Through Different Sources</a:t>
            </a:r>
            <a:endParaRPr b="0" lang="en-PH" sz="3600" spc="-1" strike="noStrike">
              <a:latin typeface="Arial"/>
            </a:endParaRPr>
          </a:p>
        </p:txBody>
      </p:sp>
      <p:sp>
        <p:nvSpPr>
          <p:cNvPr id="163" name=""/>
          <p:cNvSpPr/>
          <p:nvPr/>
        </p:nvSpPr>
        <p:spPr>
          <a:xfrm>
            <a:off x="2700000" y="1426320"/>
            <a:ext cx="6479640" cy="733680"/>
          </a:xfrm>
          <a:prstGeom prst="rect">
            <a:avLst/>
          </a:prstGeom>
          <a:noFill/>
          <a:ln w="0">
            <a:noFill/>
          </a:ln>
        </p:spPr>
        <p:style>
          <a:lnRef idx="0"/>
          <a:fillRef idx="0"/>
          <a:effectRef idx="0"/>
          <a:fontRef idx="minor"/>
        </p:style>
        <p:txBody>
          <a:bodyPr lIns="90000" rIns="90000" tIns="45000" bIns="45000" anchor="ctr">
            <a:noAutofit/>
          </a:bodyPr>
          <a:p>
            <a:pPr algn="ctr">
              <a:lnSpc>
                <a:spcPct val="100000"/>
              </a:lnSpc>
              <a:buNone/>
            </a:pPr>
            <a:r>
              <a:rPr b="1" lang="en-PH" sz="1800" spc="-1" strike="noStrike">
                <a:solidFill>
                  <a:srgbClr val="000000"/>
                </a:solidFill>
                <a:latin typeface="Lato"/>
                <a:ea typeface="DejaVu Sans"/>
              </a:rPr>
              <a:t>Comparing and Contrasting Using Venn Diagram</a:t>
            </a:r>
            <a:endParaRPr b="0" lang="en-PH" sz="1800" spc="-1" strike="noStrike">
              <a:latin typeface="Arial"/>
            </a:endParaRPr>
          </a:p>
        </p:txBody>
      </p:sp>
      <p:pic>
        <p:nvPicPr>
          <p:cNvPr id="164" name="" descr=""/>
          <p:cNvPicPr/>
          <p:nvPr/>
        </p:nvPicPr>
        <p:blipFill>
          <a:blip r:embed="rId1"/>
          <a:stretch/>
        </p:blipFill>
        <p:spPr>
          <a:xfrm>
            <a:off x="3106800" y="1989720"/>
            <a:ext cx="5569200" cy="4058280"/>
          </a:xfrm>
          <a:prstGeom prst="rect">
            <a:avLst/>
          </a:prstGeom>
          <a:ln w="0">
            <a:noFill/>
          </a:ln>
        </p:spPr>
      </p:pic>
    </p:spTree>
  </p:cSld>
  <mc:AlternateContent>
    <mc:Choice Requires="p14">
      <p:transition spd="slow" p14:dur="2000"/>
    </mc:Choice>
    <mc:Fallback>
      <p:transition spd="slow"/>
    </mc:Fallback>
  </mc:AlternateContent>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5" name="PlaceHolder 10"/>
          <p:cNvSpPr/>
          <p:nvPr/>
        </p:nvSpPr>
        <p:spPr>
          <a:xfrm>
            <a:off x="468000" y="47160"/>
            <a:ext cx="11051640" cy="1392480"/>
          </a:xfrm>
          <a:prstGeom prst="rect">
            <a:avLst/>
          </a:prstGeom>
          <a:noFill/>
          <a:ln w="0">
            <a:noFill/>
          </a:ln>
        </p:spPr>
        <p:style>
          <a:lnRef idx="0"/>
          <a:fillRef idx="0"/>
          <a:effectRef idx="0"/>
          <a:fontRef idx="minor"/>
        </p:style>
        <p:txBody>
          <a:bodyPr lIns="90000" rIns="90000" tIns="45000" bIns="45000" anchor="ctr">
            <a:normAutofit/>
          </a:bodyPr>
          <a:p>
            <a:pPr>
              <a:lnSpc>
                <a:spcPct val="100000"/>
              </a:lnSpc>
              <a:buNone/>
            </a:pPr>
            <a:r>
              <a:rPr b="0" lang="en-US" sz="3600" spc="-1" strike="noStrike">
                <a:solidFill>
                  <a:srgbClr val="000000"/>
                </a:solidFill>
                <a:latin typeface="Montserrat Medium"/>
                <a:ea typeface="Arial;Arial"/>
              </a:rPr>
              <a:t>Seeing Similarities and Differences in Materials Viewed Through Different Sources</a:t>
            </a:r>
            <a:endParaRPr b="0" lang="en-PH" sz="3600" spc="-1" strike="noStrike">
              <a:latin typeface="Arial"/>
            </a:endParaRPr>
          </a:p>
        </p:txBody>
      </p:sp>
      <p:sp>
        <p:nvSpPr>
          <p:cNvPr id="166" name=""/>
          <p:cNvSpPr/>
          <p:nvPr/>
        </p:nvSpPr>
        <p:spPr>
          <a:xfrm>
            <a:off x="864000" y="1913040"/>
            <a:ext cx="10438560" cy="3414600"/>
          </a:xfrm>
          <a:prstGeom prst="rect">
            <a:avLst/>
          </a:prstGeom>
          <a:noFill/>
          <a:ln w="0">
            <a:noFill/>
          </a:ln>
        </p:spPr>
        <p:style>
          <a:lnRef idx="0"/>
          <a:fillRef idx="0"/>
          <a:effectRef idx="0"/>
          <a:fontRef idx="minor"/>
        </p:style>
        <p:txBody>
          <a:bodyPr lIns="90000" rIns="90000" tIns="45000" bIns="45000" anchor="t">
            <a:noAutofit/>
          </a:bodyPr>
          <a:p>
            <a:pPr>
              <a:lnSpc>
                <a:spcPct val="15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When we are to compare and contrast more than two things, we make use of a </a:t>
            </a:r>
            <a:r>
              <a:rPr b="1" lang="en-PH" sz="1800" spc="-1" strike="noStrike">
                <a:solidFill>
                  <a:srgbClr val="000000"/>
                </a:solidFill>
                <a:latin typeface="Lato"/>
                <a:ea typeface="DejaVu Sans"/>
              </a:rPr>
              <a:t>three-circle</a:t>
            </a:r>
            <a:r>
              <a:rPr b="0" lang="en-PH" sz="1800" spc="-1" strike="noStrike">
                <a:solidFill>
                  <a:srgbClr val="000000"/>
                </a:solidFill>
                <a:latin typeface="Lato"/>
                <a:ea typeface="DejaVu Sans"/>
              </a:rPr>
              <a:t> </a:t>
            </a:r>
            <a:r>
              <a:rPr b="1" lang="en-PH" sz="1800" spc="-1" strike="noStrike">
                <a:solidFill>
                  <a:srgbClr val="000000"/>
                </a:solidFill>
                <a:latin typeface="Lato"/>
                <a:ea typeface="DejaVu Sans"/>
              </a:rPr>
              <a:t>Venn diagram</a:t>
            </a:r>
            <a:r>
              <a:rPr b="0" lang="en-PH" sz="1800" spc="-1" strike="noStrike">
                <a:solidFill>
                  <a:srgbClr val="000000"/>
                </a:solidFill>
                <a:latin typeface="Lato"/>
                <a:ea typeface="DejaVu Sans"/>
              </a:rPr>
              <a:t>. This helps a reader to identify shared features of three objects or ideas.</a:t>
            </a:r>
            <a:endParaRPr b="0" lang="en-PH" sz="1800" spc="-1" strike="noStrike">
              <a:latin typeface="Arial"/>
            </a:endParaRPr>
          </a:p>
          <a:p>
            <a:pPr>
              <a:lnSpc>
                <a:spcPct val="150000"/>
              </a:lnSpc>
              <a:buNone/>
            </a:pPr>
            <a:r>
              <a:rPr b="0" i="1" lang="en-PH" sz="1800" spc="-1" strike="noStrike">
                <a:solidFill>
                  <a:srgbClr val="000000"/>
                </a:solidFill>
                <a:latin typeface="Lato"/>
                <a:ea typeface="DejaVu Sans"/>
              </a:rPr>
              <a:t>Example:</a:t>
            </a:r>
            <a:endParaRPr b="0" lang="en-PH" sz="1800" spc="-1" strike="noStrike">
              <a:latin typeface="Arial"/>
            </a:endParaRPr>
          </a:p>
        </p:txBody>
      </p:sp>
      <p:sp>
        <p:nvSpPr>
          <p:cNvPr id="167" name=""/>
          <p:cNvSpPr/>
          <p:nvPr/>
        </p:nvSpPr>
        <p:spPr>
          <a:xfrm>
            <a:off x="864000" y="3327840"/>
            <a:ext cx="10438560" cy="2847240"/>
          </a:xfrm>
          <a:prstGeom prst="rect">
            <a:avLst/>
          </a:prstGeom>
          <a:noFill/>
          <a:ln w="0">
            <a:solidFill>
              <a:srgbClr val="000000"/>
            </a:solidFill>
          </a:ln>
        </p:spPr>
        <p:style>
          <a:lnRef idx="0"/>
          <a:fillRef idx="0"/>
          <a:effectRef idx="0"/>
          <a:fontRef idx="minor"/>
        </p:style>
        <p:txBody>
          <a:bodyPr lIns="90000" rIns="90000" tIns="45000" bIns="45000" anchor="ctr">
            <a:noAutofit/>
          </a:bodyPr>
          <a:p>
            <a:pPr>
              <a:lnSpc>
                <a:spcPct val="100000"/>
              </a:lnSpc>
              <a:buNone/>
            </a:pPr>
            <a:r>
              <a:rPr b="0" lang="en-PH" sz="1800" spc="-1" strike="noStrike">
                <a:latin typeface="Lato"/>
              </a:rPr>
              <a:t>	</a:t>
            </a:r>
            <a:r>
              <a:rPr b="0" lang="en-PH" sz="1800" spc="-1" strike="noStrike">
                <a:latin typeface="Lato"/>
              </a:rPr>
              <a:t>	</a:t>
            </a:r>
            <a:r>
              <a:rPr b="0" lang="en-PH" sz="1800" spc="-1" strike="noStrike">
                <a:latin typeface="Lato"/>
              </a:rPr>
              <a:t>Movies often capture the interest of viewers by making use of unique characters such as zombies, aliens, and robots. All these three often take the part of the villain that causes chaos or destruction in the story since they can all result in tragic human deaths. All three characters diff er in their origin. Zombies come from infected human beings who died and came back to life. Aliens, on the other hand, are creatures from another universe and visit Earth using their spaceship. Robots are machines. Zombies and aliens both crave the taste of fl esh. Aliens are smart and can communicate like humans; however, both zombies and robots have no emotions at all. Robots, just like aliens, use advanced technology. These characters may scare the viewers, but you do have to admit, they make our viewing experience awesome! </a:t>
            </a:r>
            <a:endParaRPr b="0" lang="en-PH" sz="1800" spc="-1" strike="noStrike">
              <a:latin typeface="Arial"/>
            </a:endParaRPr>
          </a:p>
        </p:txBody>
      </p:sp>
      <p:sp>
        <p:nvSpPr>
          <p:cNvPr id="168" name=""/>
          <p:cNvSpPr/>
          <p:nvPr/>
        </p:nvSpPr>
        <p:spPr>
          <a:xfrm>
            <a:off x="2700000" y="1426320"/>
            <a:ext cx="6479640" cy="733680"/>
          </a:xfrm>
          <a:prstGeom prst="rect">
            <a:avLst/>
          </a:prstGeom>
          <a:noFill/>
          <a:ln w="0">
            <a:noFill/>
          </a:ln>
        </p:spPr>
        <p:style>
          <a:lnRef idx="0"/>
          <a:fillRef idx="0"/>
          <a:effectRef idx="0"/>
          <a:fontRef idx="minor"/>
        </p:style>
        <p:txBody>
          <a:bodyPr lIns="90000" rIns="90000" tIns="45000" bIns="45000" anchor="ctr">
            <a:noAutofit/>
          </a:bodyPr>
          <a:p>
            <a:pPr algn="ctr">
              <a:lnSpc>
                <a:spcPct val="100000"/>
              </a:lnSpc>
              <a:buNone/>
            </a:pPr>
            <a:r>
              <a:rPr b="1" lang="en-PH" sz="1800" spc="-1" strike="noStrike">
                <a:solidFill>
                  <a:srgbClr val="000000"/>
                </a:solidFill>
                <a:latin typeface="Lato"/>
                <a:ea typeface="DejaVu Sans"/>
              </a:rPr>
              <a:t>Comparing and Contrasting Using Venn Diagram</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9" name="PlaceHolder 16"/>
          <p:cNvSpPr/>
          <p:nvPr/>
        </p:nvSpPr>
        <p:spPr>
          <a:xfrm>
            <a:off x="468000" y="47160"/>
            <a:ext cx="11051640" cy="1392480"/>
          </a:xfrm>
          <a:prstGeom prst="rect">
            <a:avLst/>
          </a:prstGeom>
          <a:noFill/>
          <a:ln w="0">
            <a:noFill/>
          </a:ln>
        </p:spPr>
        <p:style>
          <a:lnRef idx="0"/>
          <a:fillRef idx="0"/>
          <a:effectRef idx="0"/>
          <a:fontRef idx="minor"/>
        </p:style>
        <p:txBody>
          <a:bodyPr lIns="90000" rIns="90000" tIns="45000" bIns="45000" anchor="ctr">
            <a:normAutofit/>
          </a:bodyPr>
          <a:p>
            <a:pPr>
              <a:lnSpc>
                <a:spcPct val="100000"/>
              </a:lnSpc>
              <a:buNone/>
            </a:pPr>
            <a:r>
              <a:rPr b="0" lang="en-US" sz="3600" spc="-1" strike="noStrike">
                <a:solidFill>
                  <a:srgbClr val="000000"/>
                </a:solidFill>
                <a:latin typeface="Montserrat Medium"/>
                <a:ea typeface="Arial;Arial"/>
              </a:rPr>
              <a:t>Seeing Similarities and Differences in Materials Viewed Through Different Sources</a:t>
            </a:r>
            <a:endParaRPr b="0" lang="en-PH" sz="3600" spc="-1" strike="noStrike">
              <a:latin typeface="Arial"/>
            </a:endParaRPr>
          </a:p>
        </p:txBody>
      </p:sp>
      <p:sp>
        <p:nvSpPr>
          <p:cNvPr id="170" name=""/>
          <p:cNvSpPr/>
          <p:nvPr/>
        </p:nvSpPr>
        <p:spPr>
          <a:xfrm>
            <a:off x="2700000" y="1425960"/>
            <a:ext cx="6479640" cy="733680"/>
          </a:xfrm>
          <a:prstGeom prst="rect">
            <a:avLst/>
          </a:prstGeom>
          <a:noFill/>
          <a:ln w="0">
            <a:noFill/>
          </a:ln>
        </p:spPr>
        <p:style>
          <a:lnRef idx="0"/>
          <a:fillRef idx="0"/>
          <a:effectRef idx="0"/>
          <a:fontRef idx="minor"/>
        </p:style>
        <p:txBody>
          <a:bodyPr lIns="90000" rIns="90000" tIns="45000" bIns="45000" anchor="ctr">
            <a:noAutofit/>
          </a:bodyPr>
          <a:p>
            <a:pPr algn="ctr">
              <a:lnSpc>
                <a:spcPct val="100000"/>
              </a:lnSpc>
              <a:buNone/>
            </a:pPr>
            <a:r>
              <a:rPr b="1" lang="en-PH" sz="1800" spc="-1" strike="noStrike">
                <a:solidFill>
                  <a:srgbClr val="000000"/>
                </a:solidFill>
                <a:latin typeface="Lato"/>
                <a:ea typeface="DejaVu Sans"/>
              </a:rPr>
              <a:t>Comparing and Contrasting Using Venn Diagram</a:t>
            </a:r>
            <a:endParaRPr b="0" lang="en-PH" sz="1800" spc="-1" strike="noStrike">
              <a:latin typeface="Arial"/>
            </a:endParaRPr>
          </a:p>
        </p:txBody>
      </p:sp>
      <p:sp>
        <p:nvSpPr>
          <p:cNvPr id="171" name=""/>
          <p:cNvSpPr/>
          <p:nvPr/>
        </p:nvSpPr>
        <p:spPr>
          <a:xfrm>
            <a:off x="5614920" y="2337840"/>
            <a:ext cx="5724720" cy="379728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0" lang="en-PH" sz="1800" spc="-1" strike="noStrike">
                <a:latin typeface="LaTO"/>
              </a:rPr>
              <a:t>	</a:t>
            </a:r>
            <a:r>
              <a:rPr b="0" lang="en-PH" sz="1800" spc="-1" strike="noStrike">
                <a:latin typeface="LaTO"/>
              </a:rPr>
              <a:t>	</a:t>
            </a:r>
            <a:r>
              <a:rPr b="0" lang="en-PH" sz="1800" spc="-1" strike="noStrike">
                <a:latin typeface="LaTO"/>
              </a:rPr>
              <a:t>Notice how the pieces of information are organized in the </a:t>
            </a:r>
            <a:r>
              <a:rPr b="1" lang="en-PH" sz="1800" spc="-1" strike="noStrike">
                <a:latin typeface="LaTO"/>
              </a:rPr>
              <a:t>three-circle Venn diagram</a:t>
            </a:r>
            <a:r>
              <a:rPr b="0" lang="en-PH" sz="1800" spc="-1" strike="noStrike">
                <a:latin typeface="LaTO"/>
              </a:rPr>
              <a:t>. The center portion that overlaps all three circles contain the similarities of zombies, robots, and aliens. The portion that overlaps two circles only shows the similarity between two characters, while the portion of the circle that does not overlap with any of the other circles contains the characteristics that are different from the other two characters.</a:t>
            </a:r>
            <a:endParaRPr b="0" lang="en-PH" sz="1800" spc="-1" strike="noStrike">
              <a:latin typeface="Arial"/>
            </a:endParaRPr>
          </a:p>
          <a:p>
            <a:pPr>
              <a:lnSpc>
                <a:spcPct val="100000"/>
              </a:lnSpc>
              <a:buNone/>
            </a:pPr>
            <a:r>
              <a:rPr b="0" lang="en-PH" sz="1800" spc="-1" strike="noStrike">
                <a:latin typeface="LaTO"/>
                <a:ea typeface="^=ãþ"/>
              </a:rPr>
              <a:t>	</a:t>
            </a:r>
            <a:r>
              <a:rPr b="0" lang="en-PH" sz="1800" spc="-1" strike="noStrike">
                <a:latin typeface="LaTO"/>
                <a:ea typeface="^=ãþ"/>
              </a:rPr>
              <a:t>	</a:t>
            </a:r>
            <a:r>
              <a:rPr b="0" lang="en-PH" sz="1800" spc="-1" strike="noStrike">
                <a:latin typeface="LaTO"/>
                <a:ea typeface="^=ãþ"/>
              </a:rPr>
              <a:t>Another way to compare and contrast information is by means of arranging pieces of information in a </a:t>
            </a:r>
            <a:r>
              <a:rPr b="1" lang="en-PH" sz="1800" spc="-1" strike="noStrike">
                <a:latin typeface="LaTO"/>
                <a:ea typeface="^=ãþ"/>
              </a:rPr>
              <a:t>table format.</a:t>
            </a:r>
            <a:endParaRPr b="0" lang="en-PH" sz="1800" spc="-1" strike="noStrike">
              <a:latin typeface="Arial"/>
            </a:endParaRPr>
          </a:p>
        </p:txBody>
      </p:sp>
      <p:pic>
        <p:nvPicPr>
          <p:cNvPr id="172" name="" descr=""/>
          <p:cNvPicPr/>
          <p:nvPr/>
        </p:nvPicPr>
        <p:blipFill>
          <a:blip r:embed="rId1"/>
          <a:stretch/>
        </p:blipFill>
        <p:spPr>
          <a:xfrm>
            <a:off x="558360" y="2001240"/>
            <a:ext cx="4841640" cy="4130640"/>
          </a:xfrm>
          <a:prstGeom prst="rect">
            <a:avLst/>
          </a:prstGeom>
          <a:ln w="0">
            <a:noFill/>
          </a:ln>
        </p:spPr>
      </p:pic>
    </p:spTree>
  </p:cSld>
  <mc:AlternateContent>
    <mc:Choice Requires="p14">
      <p:transition spd="slow" p14:dur="2000"/>
    </mc:Choice>
    <mc:Fallback>
      <p:transition spd="slow"/>
    </mc:Fallback>
  </mc:AlternateContent>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73" name="PlaceHolder 13"/>
          <p:cNvSpPr/>
          <p:nvPr/>
        </p:nvSpPr>
        <p:spPr>
          <a:xfrm>
            <a:off x="468000" y="47160"/>
            <a:ext cx="11051640" cy="1392480"/>
          </a:xfrm>
          <a:prstGeom prst="rect">
            <a:avLst/>
          </a:prstGeom>
          <a:noFill/>
          <a:ln w="0">
            <a:noFill/>
          </a:ln>
        </p:spPr>
        <p:style>
          <a:lnRef idx="0"/>
          <a:fillRef idx="0"/>
          <a:effectRef idx="0"/>
          <a:fontRef idx="minor"/>
        </p:style>
        <p:txBody>
          <a:bodyPr lIns="90000" rIns="90000" tIns="45000" bIns="45000" anchor="ctr">
            <a:normAutofit/>
          </a:bodyPr>
          <a:p>
            <a:pPr>
              <a:lnSpc>
                <a:spcPct val="100000"/>
              </a:lnSpc>
              <a:buNone/>
            </a:pPr>
            <a:r>
              <a:rPr b="0" lang="en-US" sz="3600" spc="-1" strike="noStrike">
                <a:solidFill>
                  <a:srgbClr val="000000"/>
                </a:solidFill>
                <a:latin typeface="Montserrat Medium"/>
                <a:ea typeface="Arial;Arial"/>
              </a:rPr>
              <a:t>Seeing Similarities and Differences in Materials Viewed Through Different Sources</a:t>
            </a:r>
            <a:endParaRPr b="0" lang="en-PH" sz="3600" spc="-1" strike="noStrike">
              <a:latin typeface="Arial"/>
            </a:endParaRPr>
          </a:p>
        </p:txBody>
      </p:sp>
      <p:sp>
        <p:nvSpPr>
          <p:cNvPr id="174" name=""/>
          <p:cNvSpPr/>
          <p:nvPr/>
        </p:nvSpPr>
        <p:spPr>
          <a:xfrm>
            <a:off x="540000" y="1464840"/>
            <a:ext cx="11159640" cy="254088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0" lang="en-PH" sz="1800" spc="-1" strike="noStrike">
                <a:solidFill>
                  <a:srgbClr val="000000"/>
                </a:solidFill>
                <a:latin typeface="Lato"/>
                <a:ea typeface="DejaVu Sans"/>
              </a:rPr>
              <a:t>Read “Weather Forecast on TV” and answer the table below. Fill it out with the needed details based on the texts.</a:t>
            </a:r>
            <a:endParaRPr b="0" lang="en-PH" sz="1800" spc="-1" strike="noStrike">
              <a:latin typeface="Arial"/>
            </a:endParaRPr>
          </a:p>
        </p:txBody>
      </p:sp>
      <p:sp>
        <p:nvSpPr>
          <p:cNvPr id="175" name=""/>
          <p:cNvSpPr/>
          <p:nvPr/>
        </p:nvSpPr>
        <p:spPr>
          <a:xfrm>
            <a:off x="736920" y="2284200"/>
            <a:ext cx="10782720" cy="3781800"/>
          </a:xfrm>
          <a:prstGeom prst="rect">
            <a:avLst/>
          </a:prstGeom>
          <a:noFill/>
          <a:ln w="0">
            <a:solidFill>
              <a:srgbClr val="000000"/>
            </a:solidFill>
          </a:ln>
        </p:spPr>
        <p:style>
          <a:lnRef idx="0"/>
          <a:fillRef idx="0"/>
          <a:effectRef idx="0"/>
          <a:fontRef idx="minor"/>
        </p:style>
        <p:txBody>
          <a:bodyPr lIns="90000" rIns="90000" tIns="45000" bIns="45000" anchor="t">
            <a:noAutofit/>
          </a:bodyPr>
          <a:p>
            <a:pPr algn="ctr">
              <a:lnSpc>
                <a:spcPct val="100000"/>
              </a:lnSpc>
              <a:buNone/>
            </a:pPr>
            <a:r>
              <a:rPr b="1" lang="en-PH" sz="1800" spc="-1" strike="noStrike">
                <a:latin typeface="Lato"/>
              </a:rPr>
              <a:t>Weather Report on TV</a:t>
            </a:r>
            <a:endParaRPr b="0" lang="en-PH" sz="1800" spc="-1" strike="noStrike">
              <a:latin typeface="Arial"/>
            </a:endParaRPr>
          </a:p>
          <a:p>
            <a:pPr>
              <a:lnSpc>
                <a:spcPct val="100000"/>
              </a:lnSpc>
              <a:buNone/>
            </a:pPr>
            <a:r>
              <a:rPr b="0" lang="en-PH" sz="1800" spc="-1" strike="noStrike">
                <a:latin typeface="Lato"/>
              </a:rPr>
              <a:t>Good morning! For today’s weather, heavy rains continue in some parts of Metro Manila. Some down pours are due to the Habagat, which is enhanced by a low pressure area (LPA) near Vietnam. This LPA will not directly hit the country, but heavy rains are still expected in Metro Manila, particularly in Pasay and Taguig. The western section of Luzon will also be aff ected, including the Ilocos region, Bataan, Zambales,</a:t>
            </a:r>
            <a:endParaRPr b="0" lang="en-PH" sz="1800" spc="-1" strike="noStrike">
              <a:latin typeface="Arial"/>
            </a:endParaRPr>
          </a:p>
          <a:p>
            <a:pPr>
              <a:lnSpc>
                <a:spcPct val="100000"/>
              </a:lnSpc>
              <a:buNone/>
            </a:pPr>
            <a:r>
              <a:rPr b="0" lang="en-PH" sz="1800" spc="-1" strike="noStrike">
                <a:latin typeface="Lato"/>
              </a:rPr>
              <a:t>Pangasinan, Nueva Ecija, Cavite, Batangas, as well as Mindoro and Palawan. We advise the public to take extra precautions since rains may persist until the evening. PAGASA warns that the same weather scenario will also be felt tomorrow and in the coming days due to the southwest monsoon. Please be on alert for floods or landslides in your area. There is no storm in the Philippine Area of Responsibility, but we should all remain prepared. PAGASA says it expects one more storm this June and ten to fifteen more storms within the year.</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76" name="PlaceHolder 12"/>
          <p:cNvSpPr/>
          <p:nvPr/>
        </p:nvSpPr>
        <p:spPr>
          <a:xfrm>
            <a:off x="468000" y="47160"/>
            <a:ext cx="11051640" cy="1392480"/>
          </a:xfrm>
          <a:prstGeom prst="rect">
            <a:avLst/>
          </a:prstGeom>
          <a:noFill/>
          <a:ln w="0">
            <a:noFill/>
          </a:ln>
        </p:spPr>
        <p:style>
          <a:lnRef idx="0"/>
          <a:fillRef idx="0"/>
          <a:effectRef idx="0"/>
          <a:fontRef idx="minor"/>
        </p:style>
        <p:txBody>
          <a:bodyPr lIns="90000" rIns="90000" tIns="45000" bIns="45000" anchor="ctr">
            <a:normAutofit/>
          </a:bodyPr>
          <a:p>
            <a:pPr>
              <a:lnSpc>
                <a:spcPct val="100000"/>
              </a:lnSpc>
              <a:buNone/>
            </a:pPr>
            <a:r>
              <a:rPr b="0" lang="en-US" sz="3600" spc="-1" strike="noStrike">
                <a:solidFill>
                  <a:srgbClr val="000000"/>
                </a:solidFill>
                <a:latin typeface="Montserrat Medium"/>
                <a:ea typeface="Arial;Arial"/>
              </a:rPr>
              <a:t>Seeing Similarities and Differences in Materials Viewed Through Different Sources</a:t>
            </a:r>
            <a:endParaRPr b="0" lang="en-PH" sz="3600" spc="-1" strike="noStrike">
              <a:latin typeface="Arial"/>
            </a:endParaRPr>
          </a:p>
        </p:txBody>
      </p:sp>
      <p:graphicFrame>
        <p:nvGraphicFramePr>
          <p:cNvPr id="177" name=""/>
          <p:cNvGraphicFramePr/>
          <p:nvPr/>
        </p:nvGraphicFramePr>
        <p:xfrm>
          <a:off x="581040" y="1368000"/>
          <a:ext cx="10758600" cy="1678680"/>
        </p:xfrm>
        <a:graphic>
          <a:graphicData uri="http://schemas.openxmlformats.org/drawingml/2006/table">
            <a:tbl>
              <a:tblPr/>
              <a:tblGrid>
                <a:gridCol w="2615400"/>
                <a:gridCol w="3804840"/>
                <a:gridCol w="1601280"/>
                <a:gridCol w="2737440"/>
              </a:tblGrid>
              <a:tr h="415800">
                <a:tc gridSpan="4">
                  <a:txBody>
                    <a:bodyPr lIns="90000" rIns="90000" anchor="ctr">
                      <a:noAutofit/>
                    </a:bodyPr>
                    <a:p>
                      <a:pPr algn="ctr">
                        <a:lnSpc>
                          <a:spcPct val="100000"/>
                        </a:lnSpc>
                        <a:buNone/>
                      </a:pPr>
                      <a:r>
                        <a:rPr b="1" lang="en-PH" sz="1800" spc="-1" strike="noStrike">
                          <a:latin typeface="Lato"/>
                        </a:rPr>
                        <a:t>Compare and Contrast Transition Words</a:t>
                      </a:r>
                      <a:endParaRPr b="0" lang="en-PH" sz="1800" spc="-1" strike="noStrike">
                        <a:latin typeface="Arial"/>
                      </a:endParaRPr>
                    </a:p>
                  </a:txBody>
                  <a:tcPr anchor="ctr"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c hMerge="1">
                  <a:tcPr anchor="t" marL="90000" marR="90000">
                    <a:solidFill>
                      <a:srgbClr val="729fcf"/>
                    </a:solidFill>
                  </a:tcPr>
                </a:tc>
                <a:tc hMerge="1">
                  <a:tcPr anchor="t" marL="90000" marR="90000">
                    <a:solidFill>
                      <a:srgbClr val="729fcf"/>
                    </a:solidFill>
                  </a:tcPr>
                </a:tc>
                <a:tc hMerge="1">
                  <a:tcPr anchor="t" marL="90000" marR="90000">
                    <a:solidFill>
                      <a:srgbClr val="729fcf"/>
                    </a:solidFill>
                  </a:tcPr>
                </a:tc>
              </a:tr>
              <a:tr h="419040">
                <a:tc>
                  <a:txBody>
                    <a:bodyPr lIns="90000" rIns="90000" anchor="ctr">
                      <a:noAutofit/>
                    </a:bodyPr>
                    <a:p>
                      <a:pPr algn="ctr">
                        <a:lnSpc>
                          <a:spcPct val="100000"/>
                        </a:lnSpc>
                        <a:buNone/>
                      </a:pPr>
                      <a:r>
                        <a:rPr b="1" lang="en-PH" sz="1800" spc="-1" strike="noStrike">
                          <a:latin typeface="Lato"/>
                        </a:rPr>
                        <a:t>Place </a:t>
                      </a:r>
                      <a:endParaRPr b="0" lang="en-PH" sz="1800" spc="-1" strike="noStrike">
                        <a:latin typeface="Arial"/>
                      </a:endParaRPr>
                    </a:p>
                  </a:txBody>
                  <a:tcPr anchor="ctr"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c>
                  <a:txBody>
                    <a:bodyPr lIns="90000" rIns="90000" anchor="ctr">
                      <a:noAutofit/>
                    </a:bodyPr>
                    <a:p>
                      <a:pPr algn="ctr">
                        <a:lnSpc>
                          <a:spcPct val="100000"/>
                        </a:lnSpc>
                        <a:buNone/>
                      </a:pPr>
                      <a:r>
                        <a:rPr b="1" lang="en-PH" sz="1800" spc="-1" strike="noStrike">
                          <a:latin typeface="Lato"/>
                        </a:rPr>
                        <a:t>Weather Condition</a:t>
                      </a:r>
                      <a:endParaRPr b="0" lang="en-PH" sz="1800" spc="-1" strike="noStrike">
                        <a:latin typeface="Arial"/>
                      </a:endParaRPr>
                    </a:p>
                  </a:txBody>
                  <a:tcPr anchor="ctr"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c>
                  <a:txBody>
                    <a:bodyPr lIns="90000" rIns="90000" anchor="ctr">
                      <a:noAutofit/>
                    </a:bodyPr>
                    <a:p>
                      <a:pPr algn="ctr">
                        <a:lnSpc>
                          <a:spcPct val="100000"/>
                        </a:lnSpc>
                        <a:buNone/>
                      </a:pPr>
                      <a:r>
                        <a:rPr b="1" lang="en-PH" sz="1800" spc="-1" strike="noStrike">
                          <a:latin typeface="Lato"/>
                        </a:rPr>
                        <a:t>Caused By</a:t>
                      </a:r>
                      <a:endParaRPr b="0" lang="en-PH" sz="1800" spc="-1" strike="noStrike">
                        <a:latin typeface="Arial"/>
                      </a:endParaRPr>
                    </a:p>
                  </a:txBody>
                  <a:tcPr anchor="ctr"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c>
                  <a:txBody>
                    <a:bodyPr lIns="90000" rIns="90000" anchor="ctr">
                      <a:noAutofit/>
                    </a:bodyPr>
                    <a:p>
                      <a:pPr algn="ctr">
                        <a:lnSpc>
                          <a:spcPct val="100000"/>
                        </a:lnSpc>
                        <a:buNone/>
                      </a:pPr>
                      <a:r>
                        <a:rPr b="1" lang="en-PH" sz="1800" spc="-1" strike="noStrike">
                          <a:latin typeface="Lato"/>
                        </a:rPr>
                        <a:t>Impacts</a:t>
                      </a:r>
                      <a:endParaRPr b="0" lang="en-PH" sz="1800" spc="-1" strike="noStrike">
                        <a:latin typeface="Arial"/>
                      </a:endParaRPr>
                    </a:p>
                  </a:txBody>
                  <a:tcPr anchor="ctr"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r>
              <a:tr h="369360">
                <a:tc>
                  <a:txBody>
                    <a:bodyPr lIns="90000" rIns="90000" anchor="ctr">
                      <a:noAutofit/>
                    </a:bodyPr>
                    <a:p>
                      <a:pPr algn="ctr">
                        <a:lnSpc>
                          <a:spcPct val="100000"/>
                        </a:lnSpc>
                        <a:buNone/>
                      </a:pPr>
                      <a:r>
                        <a:rPr b="0" lang="en-PH" sz="1800" spc="-1" strike="noStrike">
                          <a:latin typeface="Lato"/>
                        </a:rPr>
                        <a:t>Metro Manila </a:t>
                      </a:r>
                      <a:endParaRPr b="0" lang="en-PH" sz="1800" spc="-1" strike="noStrike">
                        <a:latin typeface="Arial"/>
                      </a:endParaRPr>
                    </a:p>
                  </a:txBody>
                  <a:tcPr anchor="ctr"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c>
                  <a:txBody>
                    <a:bodyPr lIns="90000" rIns="90000" anchor="ctr">
                      <a:noAutofit/>
                    </a:bodyPr>
                    <a:p>
                      <a:pPr algn="ctr">
                        <a:lnSpc>
                          <a:spcPct val="100000"/>
                        </a:lnSpc>
                        <a:buNone/>
                      </a:pPr>
                      <a:r>
                        <a:rPr b="0" lang="en-PH" sz="1800" spc="-1" strike="noStrike">
                          <a:latin typeface="Lato"/>
                        </a:rPr>
                        <a:t>Heavy rains </a:t>
                      </a:r>
                      <a:endParaRPr b="0" lang="en-PH" sz="1800" spc="-1" strike="noStrike">
                        <a:latin typeface="Arial"/>
                      </a:endParaRPr>
                    </a:p>
                  </a:txBody>
                  <a:tcPr anchor="ctr"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c>
                  <a:txBody>
                    <a:bodyPr lIns="90000" rIns="90000" anchor="ctr">
                      <a:noAutofit/>
                    </a:bodyPr>
                    <a:p>
                      <a:pPr algn="ctr">
                        <a:lnSpc>
                          <a:spcPct val="100000"/>
                        </a:lnSpc>
                        <a:buNone/>
                      </a:pPr>
                      <a:r>
                        <a:rPr b="0" lang="en-PH" sz="1800" spc="-1" strike="noStrike">
                          <a:latin typeface="Lato"/>
                        </a:rPr>
                        <a:t>Habagat</a:t>
                      </a:r>
                      <a:endParaRPr b="0" lang="en-PH" sz="1800" spc="-1" strike="noStrike">
                        <a:latin typeface="Arial"/>
                      </a:endParaRPr>
                    </a:p>
                  </a:txBody>
                  <a:tcPr anchor="ctr"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c>
                  <a:txBody>
                    <a:bodyPr lIns="90000" rIns="90000" anchor="ctr">
                      <a:noAutofit/>
                    </a:bodyPr>
                    <a:p>
                      <a:pPr algn="ctr">
                        <a:lnSpc>
                          <a:spcPct val="100000"/>
                        </a:lnSpc>
                        <a:buNone/>
                      </a:pPr>
                      <a:r>
                        <a:rPr b="0" lang="en-PH" sz="1800" spc="-1" strike="noStrike">
                          <a:latin typeface="Lato"/>
                        </a:rPr>
                        <a:t>Floods or landslides</a:t>
                      </a:r>
                      <a:endParaRPr b="0" lang="en-PH" sz="1800" spc="-1" strike="noStrike">
                        <a:latin typeface="Arial"/>
                      </a:endParaRPr>
                    </a:p>
                  </a:txBody>
                  <a:tcPr anchor="ctr"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r>
              <a:tr h="474840">
                <a:tc>
                  <a:txBody>
                    <a:bodyPr lIns="90000" rIns="90000" anchor="ctr">
                      <a:noAutofit/>
                    </a:bodyPr>
                    <a:p>
                      <a:pPr algn="ctr">
                        <a:lnSpc>
                          <a:spcPct val="100000"/>
                        </a:lnSpc>
                        <a:buNone/>
                      </a:pPr>
                      <a:r>
                        <a:rPr b="0" lang="en-PH" sz="1800" spc="-1" strike="noStrike">
                          <a:latin typeface="Lato"/>
                          <a:ea typeface="^=ãþ"/>
                        </a:rPr>
                        <a:t>The rest of Luzon</a:t>
                      </a:r>
                      <a:endParaRPr b="0" lang="en-PH" sz="1800" spc="-1" strike="noStrike">
                        <a:latin typeface="Arial"/>
                      </a:endParaRPr>
                    </a:p>
                  </a:txBody>
                  <a:tcPr anchor="ctr"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c>
                  <a:txBody>
                    <a:bodyPr lIns="90000" rIns="90000" anchor="ctr">
                      <a:noAutofit/>
                    </a:bodyPr>
                    <a:p>
                      <a:pPr algn="ctr">
                        <a:lnSpc>
                          <a:spcPct val="100000"/>
                        </a:lnSpc>
                        <a:buNone/>
                      </a:pPr>
                      <a:r>
                        <a:rPr b="0" lang="en-PH" sz="1800" spc="-1" strike="noStrike">
                          <a:latin typeface="Lato"/>
                        </a:rPr>
                        <a:t>Heavy rains in the western section</a:t>
                      </a:r>
                      <a:endParaRPr b="0" lang="en-PH" sz="1800" spc="-1" strike="noStrike">
                        <a:latin typeface="Arial"/>
                      </a:endParaRPr>
                    </a:p>
                  </a:txBody>
                  <a:tcPr anchor="ctr"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c>
                  <a:txBody>
                    <a:bodyPr lIns="90000" rIns="90000" anchor="ctr">
                      <a:noAutofit/>
                    </a:bodyPr>
                    <a:p>
                      <a:pPr algn="ctr">
                        <a:lnSpc>
                          <a:spcPct val="100000"/>
                        </a:lnSpc>
                        <a:buNone/>
                      </a:pPr>
                      <a:r>
                        <a:rPr b="0" lang="en-PH" sz="1800" spc="-1" strike="noStrike">
                          <a:latin typeface="Lato"/>
                        </a:rPr>
                        <a:t>Habagat</a:t>
                      </a:r>
                      <a:endParaRPr b="0" lang="en-PH" sz="1800" spc="-1" strike="noStrike">
                        <a:latin typeface="Arial"/>
                      </a:endParaRPr>
                    </a:p>
                  </a:txBody>
                  <a:tcPr anchor="ctr"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c>
                  <a:txBody>
                    <a:bodyPr lIns="90000" rIns="90000" anchor="ctr">
                      <a:noAutofit/>
                    </a:bodyPr>
                    <a:p>
                      <a:pPr algn="ctr">
                        <a:lnSpc>
                          <a:spcPct val="100000"/>
                        </a:lnSpc>
                        <a:buNone/>
                      </a:pPr>
                      <a:r>
                        <a:rPr b="0" lang="en-PH" sz="1800" spc="-1" strike="noStrike">
                          <a:latin typeface="Lato"/>
                        </a:rPr>
                        <a:t>Floods or landslides</a:t>
                      </a:r>
                      <a:endParaRPr b="0" lang="en-PH" sz="1800" spc="-1" strike="noStrike">
                        <a:latin typeface="Arial"/>
                      </a:endParaRPr>
                    </a:p>
                  </a:txBody>
                  <a:tcPr anchor="ctr"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r>
            </a:tbl>
          </a:graphicData>
        </a:graphic>
      </p:graphicFrame>
      <p:graphicFrame>
        <p:nvGraphicFramePr>
          <p:cNvPr id="178" name=""/>
          <p:cNvGraphicFramePr/>
          <p:nvPr/>
        </p:nvGraphicFramePr>
        <p:xfrm>
          <a:off x="715320" y="3121200"/>
          <a:ext cx="10444320" cy="1480320"/>
        </p:xfrm>
        <a:graphic>
          <a:graphicData uri="http://schemas.openxmlformats.org/drawingml/2006/table">
            <a:tbl>
              <a:tblPr/>
              <a:tblGrid>
                <a:gridCol w="5572080"/>
                <a:gridCol w="4872600"/>
              </a:tblGrid>
              <a:tr h="511200">
                <a:tc gridSpan="2">
                  <a:txBody>
                    <a:bodyPr lIns="90000" rIns="90000" anchor="ctr">
                      <a:noAutofit/>
                    </a:bodyPr>
                    <a:p>
                      <a:pPr>
                        <a:lnSpc>
                          <a:spcPct val="100000"/>
                        </a:lnSpc>
                        <a:buNone/>
                      </a:pPr>
                      <a:r>
                        <a:rPr b="1" lang="en-PH" sz="1800" spc="-1" strike="noStrike">
                          <a:latin typeface="Lato"/>
                        </a:rPr>
                        <a:t>What are the pieces of information that were delivered similarly?</a:t>
                      </a:r>
                      <a:endParaRPr b="0" lang="en-PH" sz="1800" spc="-1" strike="noStrike">
                        <a:latin typeface="Arial"/>
                      </a:endParaRPr>
                    </a:p>
                  </a:txBody>
                  <a:tcPr anchor="ctr"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c hMerge="1">
                  <a:tcPr anchor="t" marL="90000" marR="90000">
                    <a:solidFill>
                      <a:srgbClr val="729fcf"/>
                    </a:solidFill>
                  </a:tcPr>
                </a:tc>
              </a:tr>
              <a:tr h="515160">
                <a:tc>
                  <a:txBody>
                    <a:bodyPr lIns="90000" rIns="90000" anchor="ctr">
                      <a:noAutofit/>
                    </a:bodyPr>
                    <a:p>
                      <a:pPr algn="ctr">
                        <a:lnSpc>
                          <a:spcPct val="100000"/>
                        </a:lnSpc>
                        <a:buNone/>
                      </a:pPr>
                      <a:r>
                        <a:rPr b="1" lang="en-PH" sz="1800" spc="-1" strike="noStrike">
                          <a:latin typeface="Lato"/>
                        </a:rPr>
                        <a:t>Weather Report on TV </a:t>
                      </a:r>
                      <a:endParaRPr b="0" lang="en-PH" sz="1800" spc="-1" strike="noStrike">
                        <a:latin typeface="Arial"/>
                      </a:endParaRPr>
                    </a:p>
                  </a:txBody>
                  <a:tcPr anchor="ctr"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c>
                  <a:txBody>
                    <a:bodyPr lIns="90000" rIns="90000" anchor="ctr">
                      <a:noAutofit/>
                    </a:bodyPr>
                    <a:p>
                      <a:pPr algn="ctr">
                        <a:lnSpc>
                          <a:spcPct val="100000"/>
                        </a:lnSpc>
                        <a:buNone/>
                      </a:pPr>
                      <a:r>
                        <a:rPr b="1" lang="en-PH" sz="1800" spc="-1" strike="noStrike">
                          <a:latin typeface="Lato"/>
                        </a:rPr>
                        <a:t>Weather Forecast</a:t>
                      </a:r>
                      <a:endParaRPr b="0" lang="en-PH" sz="1800" spc="-1" strike="noStrike">
                        <a:latin typeface="Arial"/>
                      </a:endParaRPr>
                    </a:p>
                  </a:txBody>
                  <a:tcPr anchor="ctr"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r>
              <a:tr h="454320">
                <a:tc>
                  <a:tcPr anchor="ctr"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c>
                  <a:tcPr anchor="ctr"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r>
            </a:tbl>
          </a:graphicData>
        </a:graphic>
      </p:graphicFrame>
      <p:graphicFrame>
        <p:nvGraphicFramePr>
          <p:cNvPr id="179" name=""/>
          <p:cNvGraphicFramePr/>
          <p:nvPr/>
        </p:nvGraphicFramePr>
        <p:xfrm>
          <a:off x="725040" y="4637880"/>
          <a:ext cx="10444320" cy="1517760"/>
        </p:xfrm>
        <a:graphic>
          <a:graphicData uri="http://schemas.openxmlformats.org/drawingml/2006/table">
            <a:tbl>
              <a:tblPr/>
              <a:tblGrid>
                <a:gridCol w="5550480"/>
                <a:gridCol w="4894200"/>
              </a:tblGrid>
              <a:tr h="524160">
                <a:tc gridSpan="2">
                  <a:txBody>
                    <a:bodyPr lIns="90000" rIns="90000" anchor="ctr">
                      <a:noAutofit/>
                    </a:bodyPr>
                    <a:p>
                      <a:pPr>
                        <a:lnSpc>
                          <a:spcPct val="100000"/>
                        </a:lnSpc>
                        <a:buNone/>
                      </a:pPr>
                      <a:r>
                        <a:rPr b="1" lang="en-PH" sz="1800" spc="-1" strike="noStrike">
                          <a:latin typeface="Lato"/>
                        </a:rPr>
                        <a:t>What are the pieces of information that were delivered differently?</a:t>
                      </a:r>
                      <a:endParaRPr b="0" lang="en-PH" sz="1800" spc="-1" strike="noStrike">
                        <a:latin typeface="Arial"/>
                      </a:endParaRPr>
                    </a:p>
                  </a:txBody>
                  <a:tcPr anchor="ctr"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c hMerge="1">
                  <a:tcPr anchor="t" marL="90000" marR="90000">
                    <a:solidFill>
                      <a:srgbClr val="729fcf"/>
                    </a:solidFill>
                  </a:tcPr>
                </a:tc>
              </a:tr>
              <a:tr h="528120">
                <a:tc>
                  <a:txBody>
                    <a:bodyPr lIns="90000" rIns="90000" anchor="ctr">
                      <a:noAutofit/>
                    </a:bodyPr>
                    <a:p>
                      <a:pPr algn="ctr">
                        <a:lnSpc>
                          <a:spcPct val="100000"/>
                        </a:lnSpc>
                        <a:buNone/>
                      </a:pPr>
                      <a:r>
                        <a:rPr b="1" lang="en-PH" sz="1800" spc="-1" strike="noStrike">
                          <a:latin typeface="Lato"/>
                        </a:rPr>
                        <a:t>Weather Report on TV </a:t>
                      </a:r>
                      <a:endParaRPr b="0" lang="en-PH" sz="1800" spc="-1" strike="noStrike">
                        <a:latin typeface="Arial"/>
                      </a:endParaRPr>
                    </a:p>
                  </a:txBody>
                  <a:tcPr anchor="ctr"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c>
                  <a:txBody>
                    <a:bodyPr lIns="90000" rIns="90000" anchor="ctr">
                      <a:noAutofit/>
                    </a:bodyPr>
                    <a:p>
                      <a:pPr algn="ctr">
                        <a:lnSpc>
                          <a:spcPct val="100000"/>
                        </a:lnSpc>
                        <a:buNone/>
                      </a:pPr>
                      <a:r>
                        <a:rPr b="1" lang="en-PH" sz="1800" spc="-1" strike="noStrike">
                          <a:latin typeface="Lato"/>
                        </a:rPr>
                        <a:t>Weather Forecast</a:t>
                      </a:r>
                      <a:endParaRPr b="0" lang="en-PH" sz="1800" spc="-1" strike="noStrike">
                        <a:latin typeface="Arial"/>
                      </a:endParaRPr>
                    </a:p>
                  </a:txBody>
                  <a:tcPr anchor="ctr"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r>
              <a:tr h="465840">
                <a:tc>
                  <a:tcPr anchor="ctr"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c>
                  <a:tcPr anchor="ctr"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r>
            </a:tbl>
          </a:graphicData>
        </a:graphic>
      </p:graphicFrame>
    </p:spTree>
  </p:cSld>
  <mc:AlternateContent>
    <mc:Choice Requires="p14">
      <p:transition spd="slow" p14:dur="2000"/>
    </mc:Choice>
    <mc:Fallback>
      <p:transition spd="slow"/>
    </mc:Fallback>
  </mc:AlternateContent>
</p:sld>
</file>

<file path=ppt/slides/slide1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80" name="PlaceHolder 14"/>
          <p:cNvSpPr/>
          <p:nvPr/>
        </p:nvSpPr>
        <p:spPr>
          <a:xfrm>
            <a:off x="468000" y="47160"/>
            <a:ext cx="11051640" cy="1392480"/>
          </a:xfrm>
          <a:prstGeom prst="rect">
            <a:avLst/>
          </a:prstGeom>
          <a:noFill/>
          <a:ln w="0">
            <a:noFill/>
          </a:ln>
        </p:spPr>
        <p:style>
          <a:lnRef idx="0"/>
          <a:fillRef idx="0"/>
          <a:effectRef idx="0"/>
          <a:fontRef idx="minor"/>
        </p:style>
        <p:txBody>
          <a:bodyPr lIns="90000" rIns="90000" tIns="45000" bIns="45000" anchor="ctr">
            <a:normAutofit/>
          </a:bodyPr>
          <a:p>
            <a:pPr>
              <a:lnSpc>
                <a:spcPct val="100000"/>
              </a:lnSpc>
              <a:buNone/>
            </a:pPr>
            <a:r>
              <a:rPr b="0" lang="en-US" sz="3600" spc="-1" strike="noStrike">
                <a:solidFill>
                  <a:srgbClr val="000000"/>
                </a:solidFill>
                <a:latin typeface="Montserrat Medium"/>
                <a:ea typeface="Arial;Arial"/>
              </a:rPr>
              <a:t>Seeing Similarities and Differences in Materials Viewed Through Different Sources</a:t>
            </a:r>
            <a:endParaRPr b="0" lang="en-PH" sz="3600" spc="-1" strike="noStrike">
              <a:latin typeface="Arial"/>
            </a:endParaRPr>
          </a:p>
        </p:txBody>
      </p:sp>
      <p:graphicFrame>
        <p:nvGraphicFramePr>
          <p:cNvPr id="181" name=""/>
          <p:cNvGraphicFramePr/>
          <p:nvPr/>
        </p:nvGraphicFramePr>
        <p:xfrm>
          <a:off x="686160" y="2207160"/>
          <a:ext cx="10444320" cy="1945440"/>
        </p:xfrm>
        <a:graphic>
          <a:graphicData uri="http://schemas.openxmlformats.org/drawingml/2006/table">
            <a:tbl>
              <a:tblPr/>
              <a:tblGrid>
                <a:gridCol w="5672520"/>
                <a:gridCol w="4772160"/>
              </a:tblGrid>
              <a:tr h="415800">
                <a:tc gridSpan="2">
                  <a:txBody>
                    <a:bodyPr lIns="90000" rIns="90000" anchor="ctr">
                      <a:noAutofit/>
                    </a:bodyPr>
                    <a:p>
                      <a:pPr>
                        <a:lnSpc>
                          <a:spcPct val="100000"/>
                        </a:lnSpc>
                        <a:buNone/>
                      </a:pPr>
                      <a:r>
                        <a:rPr b="1" lang="en-PH" sz="1800" spc="-1" strike="noStrike">
                          <a:latin typeface="Lato"/>
                        </a:rPr>
                        <a:t>What are the pieces of information that were delivered similarly?</a:t>
                      </a:r>
                      <a:endParaRPr b="0" lang="en-PH" sz="1800" spc="-1" strike="noStrike">
                        <a:latin typeface="Arial"/>
                      </a:endParaRPr>
                    </a:p>
                  </a:txBody>
                  <a:tcPr anchor="ctr"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c hMerge="1">
                  <a:tcPr anchor="t" marL="90000" marR="90000">
                    <a:solidFill>
                      <a:srgbClr val="729fcf"/>
                    </a:solidFill>
                  </a:tcPr>
                </a:tc>
              </a:tr>
              <a:tr h="415800">
                <a:tc>
                  <a:txBody>
                    <a:bodyPr lIns="90000" rIns="90000" anchor="ctr">
                      <a:noAutofit/>
                    </a:bodyPr>
                    <a:p>
                      <a:pPr algn="ctr">
                        <a:lnSpc>
                          <a:spcPct val="100000"/>
                        </a:lnSpc>
                        <a:buNone/>
                      </a:pPr>
                      <a:r>
                        <a:rPr b="1" lang="en-PH" sz="1800" spc="-1" strike="noStrike">
                          <a:latin typeface="Lato"/>
                        </a:rPr>
                        <a:t>Weather Report on TV </a:t>
                      </a:r>
                      <a:endParaRPr b="0" lang="en-PH" sz="1800" spc="-1" strike="noStrike">
                        <a:latin typeface="Arial"/>
                      </a:endParaRPr>
                    </a:p>
                  </a:txBody>
                  <a:tcPr anchor="ctr"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c>
                  <a:txBody>
                    <a:bodyPr lIns="90000" rIns="90000" anchor="ctr">
                      <a:noAutofit/>
                    </a:bodyPr>
                    <a:p>
                      <a:pPr algn="ctr">
                        <a:lnSpc>
                          <a:spcPct val="100000"/>
                        </a:lnSpc>
                        <a:buNone/>
                      </a:pPr>
                      <a:r>
                        <a:rPr b="1" lang="en-PH" sz="1800" spc="-1" strike="noStrike">
                          <a:latin typeface="Lato"/>
                        </a:rPr>
                        <a:t>Weather Forecast</a:t>
                      </a:r>
                      <a:endParaRPr b="0" lang="en-PH" sz="1800" spc="-1" strike="noStrike">
                        <a:latin typeface="Arial"/>
                      </a:endParaRPr>
                    </a:p>
                  </a:txBody>
                  <a:tcPr anchor="ctr"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r>
              <a:tr h="1114200">
                <a:tc>
                  <a:txBody>
                    <a:bodyPr lIns="90000" rIns="90000" anchor="ctr">
                      <a:noAutofit/>
                    </a:bodyPr>
                    <a:p>
                      <a:pPr>
                        <a:lnSpc>
                          <a:spcPct val="100000"/>
                        </a:lnSpc>
                        <a:buNone/>
                      </a:pPr>
                      <a:r>
                        <a:rPr b="0" lang="en-PH" sz="1100" spc="-1" strike="noStrike">
                          <a:latin typeface="Lato"/>
                        </a:rPr>
                        <a:t>Heavy rains continue in some parts of Metro Manila. Some downpours are due to the Habagat, which is enhanced by a low-pressure area (LPA) near Vietnam. That LPA will not directly hit the country, but heavy rains are still expected in Metro Manila. Please be on alert for floods or landslides in your area</a:t>
                      </a:r>
                      <a:endParaRPr b="0" lang="en-PH" sz="1100" spc="-1" strike="noStrike">
                        <a:latin typeface="Arial"/>
                      </a:endParaRPr>
                    </a:p>
                  </a:txBody>
                  <a:tcPr anchor="ctr"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c>
                  <a:txBody>
                    <a:bodyPr lIns="90000" rIns="90000" anchor="ctr">
                      <a:noAutofit/>
                    </a:bodyPr>
                    <a:p>
                      <a:pPr>
                        <a:lnSpc>
                          <a:spcPct val="100000"/>
                        </a:lnSpc>
                        <a:buNone/>
                      </a:pPr>
                      <a:r>
                        <a:rPr b="0" lang="en-PH" sz="1100" spc="-1" strike="noStrike">
                          <a:latin typeface="Lato"/>
                        </a:rPr>
                        <a:t>Metro Manila – Heavy rains, caused by Habagat, floods, or landslides</a:t>
                      </a:r>
                      <a:endParaRPr b="0" lang="en-PH" sz="1100" spc="-1" strike="noStrike">
                        <a:latin typeface="Arial"/>
                      </a:endParaRPr>
                    </a:p>
                  </a:txBody>
                  <a:tcPr anchor="ctr"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r>
            </a:tbl>
          </a:graphicData>
        </a:graphic>
      </p:graphicFrame>
      <p:graphicFrame>
        <p:nvGraphicFramePr>
          <p:cNvPr id="182" name=""/>
          <p:cNvGraphicFramePr/>
          <p:nvPr/>
        </p:nvGraphicFramePr>
        <p:xfrm>
          <a:off x="678960" y="4329720"/>
          <a:ext cx="10444320" cy="914760"/>
        </p:xfrm>
        <a:graphic>
          <a:graphicData uri="http://schemas.openxmlformats.org/drawingml/2006/table">
            <a:tbl>
              <a:tblPr/>
              <a:tblGrid>
                <a:gridCol w="5715360"/>
                <a:gridCol w="4729320"/>
              </a:tblGrid>
              <a:tr h="273240">
                <a:tc gridSpan="2">
                  <a:txBody>
                    <a:bodyPr lIns="90000" rIns="90000" anchor="ctr">
                      <a:noAutofit/>
                    </a:bodyPr>
                    <a:p>
                      <a:pPr>
                        <a:lnSpc>
                          <a:spcPct val="100000"/>
                        </a:lnSpc>
                        <a:buNone/>
                      </a:pPr>
                      <a:r>
                        <a:rPr b="1" lang="en-PH" sz="1800" spc="-1" strike="noStrike">
                          <a:latin typeface="Lato"/>
                        </a:rPr>
                        <a:t>What are the pieces of information that were delivered differently?</a:t>
                      </a:r>
                      <a:endParaRPr b="0" lang="en-PH" sz="1800" spc="-1" strike="noStrike">
                        <a:latin typeface="Arial"/>
                      </a:endParaRPr>
                    </a:p>
                  </a:txBody>
                  <a:tcPr anchor="ctr"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c hMerge="1">
                  <a:tcPr anchor="t" marL="90000" marR="90000">
                    <a:solidFill>
                      <a:srgbClr val="729fcf"/>
                    </a:solidFill>
                  </a:tcPr>
                </a:tc>
              </a:tr>
              <a:tr h="272520">
                <a:tc>
                  <a:txBody>
                    <a:bodyPr lIns="90000" rIns="90000" anchor="ctr">
                      <a:noAutofit/>
                    </a:bodyPr>
                    <a:p>
                      <a:pPr algn="ctr">
                        <a:lnSpc>
                          <a:spcPct val="100000"/>
                        </a:lnSpc>
                        <a:buNone/>
                      </a:pPr>
                      <a:r>
                        <a:rPr b="1" lang="en-PH" sz="1800" spc="-1" strike="noStrike">
                          <a:latin typeface="Lato"/>
                        </a:rPr>
                        <a:t>Weather Report on TV </a:t>
                      </a:r>
                      <a:endParaRPr b="0" lang="en-PH" sz="1800" spc="-1" strike="noStrike">
                        <a:latin typeface="Arial"/>
                      </a:endParaRPr>
                    </a:p>
                  </a:txBody>
                  <a:tcPr anchor="ctr"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c>
                  <a:txBody>
                    <a:bodyPr lIns="90000" rIns="90000" anchor="ctr">
                      <a:noAutofit/>
                    </a:bodyPr>
                    <a:p>
                      <a:pPr algn="ctr">
                        <a:lnSpc>
                          <a:spcPct val="100000"/>
                        </a:lnSpc>
                        <a:buNone/>
                      </a:pPr>
                      <a:r>
                        <a:rPr b="1" lang="en-PH" sz="1800" spc="-1" strike="noStrike">
                          <a:latin typeface="Lato"/>
                        </a:rPr>
                        <a:t>Weather Forecast</a:t>
                      </a:r>
                      <a:endParaRPr b="0" lang="en-PH" sz="1800" spc="-1" strike="noStrike">
                        <a:latin typeface="Arial"/>
                      </a:endParaRPr>
                    </a:p>
                  </a:txBody>
                  <a:tcPr anchor="ctr"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r>
              <a:tr h="369360">
                <a:tc>
                  <a:txBody>
                    <a:bodyPr lIns="90000" rIns="90000" anchor="ctr">
                      <a:noAutofit/>
                    </a:bodyPr>
                    <a:p>
                      <a:pPr>
                        <a:lnSpc>
                          <a:spcPct val="100000"/>
                        </a:lnSpc>
                        <a:buNone/>
                      </a:pPr>
                      <a:r>
                        <a:rPr b="0" lang="en-PH" sz="1200" spc="-1" strike="noStrike">
                          <a:latin typeface="Lato"/>
                        </a:rPr>
                        <a:t>The specific names of the cities in Manila and provinces affected by Habagat were mentioned. It states that the same weather scenario will be felt in succeeding days. The Philippines is expecting another storm in June and 10 to 15 more storms within the year</a:t>
                      </a:r>
                      <a:endParaRPr b="0" lang="en-PH" sz="1200" spc="-1" strike="noStrike">
                        <a:latin typeface="Arial"/>
                      </a:endParaRPr>
                    </a:p>
                  </a:txBody>
                  <a:tcPr anchor="ctr"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c>
                  <a:txBody>
                    <a:bodyPr lIns="90000" rIns="90000" anchor="ctr">
                      <a:noAutofit/>
                    </a:bodyPr>
                    <a:p>
                      <a:pPr>
                        <a:lnSpc>
                          <a:spcPct val="100000"/>
                        </a:lnSpc>
                        <a:buNone/>
                      </a:pPr>
                      <a:r>
                        <a:rPr b="0" lang="en-PH" sz="1100" spc="-1" strike="noStrike">
                          <a:latin typeface="Lato"/>
                        </a:rPr>
                        <a:t>No mention of specifi c cities and provinces aff ected by Habagat.</a:t>
                      </a:r>
                      <a:endParaRPr b="0" lang="en-PH" sz="1100" spc="-1" strike="noStrike">
                        <a:latin typeface="Arial"/>
                      </a:endParaRPr>
                    </a:p>
                    <a:p>
                      <a:pPr>
                        <a:lnSpc>
                          <a:spcPct val="100000"/>
                        </a:lnSpc>
                        <a:buNone/>
                      </a:pPr>
                      <a:r>
                        <a:rPr b="0" lang="en-PH" sz="1100" spc="-1" strike="noStrike">
                          <a:latin typeface="Lato"/>
                        </a:rPr>
                        <a:t>It shows only the current weather forecast. No precautions are given.</a:t>
                      </a:r>
                      <a:endParaRPr b="0" lang="en-PH" sz="1100" spc="-1" strike="noStrike">
                        <a:latin typeface="Arial"/>
                      </a:endParaRPr>
                    </a:p>
                  </a:txBody>
                  <a:tcPr anchor="ctr"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r>
            </a:tbl>
          </a:graphicData>
        </a:graphic>
      </p:graphicFrame>
      <p:sp>
        <p:nvSpPr>
          <p:cNvPr id="183" name=""/>
          <p:cNvSpPr/>
          <p:nvPr/>
        </p:nvSpPr>
        <p:spPr>
          <a:xfrm>
            <a:off x="720000" y="1440000"/>
            <a:ext cx="4139640" cy="71964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0" lang="en-PH" sz="1800" spc="-1" strike="noStrike">
                <a:latin typeface="Lato"/>
              </a:rPr>
              <a:t>Answers may vary.</a:t>
            </a:r>
            <a:endParaRPr b="0" lang="en-PH" sz="1800" spc="-1" strike="noStrike">
              <a:latin typeface="Arial"/>
            </a:endParaRPr>
          </a:p>
          <a:p>
            <a:pPr>
              <a:lnSpc>
                <a:spcPct val="100000"/>
              </a:lnSpc>
              <a:buNone/>
            </a:pPr>
            <a:r>
              <a:rPr b="0" lang="en-PH" sz="1800" spc="-1" strike="noStrike">
                <a:latin typeface="Lato"/>
              </a:rPr>
              <a:t>Possible Answers:</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1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1067</TotalTime>
  <Application>LibreOffice/7.2.5.2$MacOSX_X86_64 LibreOffice_project/499f9727c189e6ef3471021d6132d4c694f357e5</Application>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2023-02-18T00:00:59Z</dcterms:created>
  <dc:creator>Microsoft Office User</dc:creator>
  <dc:description/>
  <dc:language>en-PH</dc:language>
  <cp:lastModifiedBy/>
  <dcterms:modified xsi:type="dcterms:W3CDTF">2023-03-16T08:13:54Z</dcterms:modified>
  <cp:revision>121</cp:revision>
  <dc:subject/>
  <dc:title>PowerPoint Presentation</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esentationFormat">
    <vt:lpwstr>Custom</vt:lpwstr>
  </property>
  <property fmtid="{D5CDD505-2E9C-101B-9397-08002B2CF9AE}" pid="3" name="Slides">
    <vt:r8>6</vt:r8>
  </property>
</Properties>
</file>