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876" y="2125980"/>
            <a:ext cx="10368598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9752" y="3840480"/>
            <a:ext cx="8538845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917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82150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114" cy="685764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-355"/>
            <a:ext cx="12186920" cy="6852920"/>
          </a:xfrm>
          <a:custGeom>
            <a:avLst/>
            <a:gdLst/>
            <a:ahLst/>
            <a:cxnLst/>
            <a:rect l="l" t="t" r="r" b="b"/>
            <a:pathLst>
              <a:path w="12186920" h="6852920">
                <a:moveTo>
                  <a:pt x="12186716" y="0"/>
                </a:moveTo>
                <a:lnTo>
                  <a:pt x="0" y="0"/>
                </a:lnTo>
                <a:lnTo>
                  <a:pt x="0" y="6852589"/>
                </a:lnTo>
                <a:lnTo>
                  <a:pt x="6093358" y="6852589"/>
                </a:lnTo>
                <a:lnTo>
                  <a:pt x="12186716" y="6852589"/>
                </a:lnTo>
                <a:lnTo>
                  <a:pt x="121867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2993" y="1800707"/>
            <a:ext cx="2793606" cy="2793606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487318" y="1475282"/>
            <a:ext cx="8699500" cy="3857625"/>
          </a:xfrm>
          <a:custGeom>
            <a:avLst/>
            <a:gdLst/>
            <a:ahLst/>
            <a:cxnLst/>
            <a:rect l="l" t="t" r="r" b="b"/>
            <a:pathLst>
              <a:path w="8699500" h="3857625">
                <a:moveTo>
                  <a:pt x="8699042" y="0"/>
                </a:moveTo>
                <a:lnTo>
                  <a:pt x="0" y="0"/>
                </a:lnTo>
                <a:lnTo>
                  <a:pt x="0" y="3857040"/>
                </a:lnTo>
                <a:lnTo>
                  <a:pt x="4349521" y="3857040"/>
                </a:lnTo>
                <a:lnTo>
                  <a:pt x="8699042" y="3857040"/>
                </a:lnTo>
                <a:lnTo>
                  <a:pt x="8699042" y="0"/>
                </a:lnTo>
                <a:close/>
              </a:path>
            </a:pathLst>
          </a:custGeom>
          <a:solidFill>
            <a:srgbClr val="9B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487318" y="5337352"/>
            <a:ext cx="8699398" cy="37908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8" Type="http://schemas.openxmlformats.org/officeDocument/2006/relationships/image" Target="../media/image2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242405"/>
            <a:ext cx="12186716" cy="61559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857242" y="-355"/>
            <a:ext cx="1029246" cy="96516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07860" y="412470"/>
            <a:ext cx="10192385" cy="391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97661" y="1454360"/>
            <a:ext cx="10642600" cy="27863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63055" y="6416231"/>
            <a:ext cx="2637155" cy="281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82812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hyperlink" Target="http://WWW.REX.COM.PH/" TargetMode="Externa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hyperlink" Target="http://WWW.REX.COM.PH/" TargetMode="Externa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hyperlink" Target="http://WWW.REX.COM.PH/" TargetMode="Externa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hyperlink" Target="http://WWW.REX.COM.PH/" TargetMode="Externa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Relationship Id="rId3" Type="http://schemas.openxmlformats.org/officeDocument/2006/relationships/hyperlink" Target="http://WWW.REX.COM.PH/" TargetMode="Externa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hyperlink" Target="http://WWW.REX.COM.PH/" TargetMode="Externa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38700" y="2669654"/>
            <a:ext cx="6959600" cy="1066800"/>
          </a:xfrm>
          <a:prstGeom prst="rect"/>
        </p:spPr>
        <p:txBody>
          <a:bodyPr wrap="square" lIns="0" tIns="75565" rIns="0" bIns="0" rtlCol="0" vert="horz">
            <a:spAutoFit/>
          </a:bodyPr>
          <a:lstStyle/>
          <a:p>
            <a:pPr marL="12700" marR="5080" indent="786765">
              <a:lnSpc>
                <a:spcPts val="3879"/>
              </a:lnSpc>
              <a:spcBef>
                <a:spcPts val="595"/>
              </a:spcBef>
            </a:pP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dirty="0" sz="3600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Digestive,</a:t>
            </a:r>
            <a:r>
              <a:rPr dirty="0" sz="3600" spc="-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Arial"/>
                <a:cs typeface="Arial"/>
              </a:rPr>
              <a:t>Circulatory,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Respiratory</a:t>
            </a:r>
            <a:r>
              <a:rPr dirty="0" sz="3600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36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Nervous</a:t>
            </a:r>
            <a:r>
              <a:rPr dirty="0" sz="3600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Arial"/>
                <a:cs typeface="Arial"/>
              </a:rPr>
              <a:t>Systems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36943" y="1229296"/>
            <a:ext cx="11462385" cy="3467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 Black"/>
                <a:cs typeface="Arial Black"/>
              </a:rPr>
              <a:t>The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Digestive </a:t>
            </a:r>
            <a:r>
              <a:rPr dirty="0" sz="2000" spc="-10">
                <a:latin typeface="Arial Black"/>
                <a:cs typeface="Arial Black"/>
              </a:rPr>
              <a:t>System</a:t>
            </a:r>
            <a:endParaRPr sz="20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231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digestive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performs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three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primary</a:t>
            </a:r>
            <a:r>
              <a:rPr dirty="0" sz="2000" spc="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functions: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digestion</a:t>
            </a:r>
            <a:r>
              <a:rPr dirty="0" sz="2000">
                <a:latin typeface="Arial"/>
                <a:cs typeface="Arial"/>
              </a:rPr>
              <a:t>,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absorption</a:t>
            </a:r>
            <a:r>
              <a:rPr dirty="0" sz="2000">
                <a:latin typeface="Arial"/>
                <a:cs typeface="Arial"/>
              </a:rPr>
              <a:t>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elimination</a:t>
            </a:r>
            <a:r>
              <a:rPr dirty="0" sz="2000" spc="-1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Arial Black"/>
                <a:cs typeface="Arial Black"/>
              </a:rPr>
              <a:t>Digestion</a:t>
            </a:r>
            <a:r>
              <a:rPr dirty="0" sz="2000" spc="-125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is the process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by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which 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 is broken down into</a:t>
            </a:r>
            <a:r>
              <a:rPr dirty="0" sz="2000" spc="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simpler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forms.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400">
              <a:latin typeface="Arial"/>
              <a:cs typeface="Arial"/>
            </a:endParaRPr>
          </a:p>
          <a:p>
            <a:pPr marL="12700" marR="1442720">
              <a:lnSpc>
                <a:spcPct val="114900"/>
              </a:lnSpc>
            </a:pPr>
            <a:r>
              <a:rPr dirty="0" sz="2000">
                <a:latin typeface="Arial Black"/>
                <a:cs typeface="Arial Black"/>
              </a:rPr>
              <a:t>Absorption</a:t>
            </a:r>
            <a:r>
              <a:rPr dirty="0" sz="2000" spc="-13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is the process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by which the nutrients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absorbed by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body through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digestive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system.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Arial Black"/>
                <a:cs typeface="Arial Black"/>
              </a:rPr>
              <a:t>Elimination</a:t>
            </a:r>
            <a:r>
              <a:rPr dirty="0" sz="2000" spc="-114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is referred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as 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removal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fecal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material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solid</a:t>
            </a:r>
            <a:r>
              <a:rPr dirty="0" sz="2000" spc="-10">
                <a:latin typeface="Arial"/>
                <a:cs typeface="Arial"/>
              </a:rPr>
              <a:t> waste.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35"/>
              <a:t> </a:t>
            </a:r>
            <a:r>
              <a:rPr dirty="0"/>
              <a:t>Respiratory</a:t>
            </a:r>
            <a:r>
              <a:rPr dirty="0" spc="-4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35"/>
              <a:t> </a:t>
            </a:r>
            <a:r>
              <a:rPr dirty="0" spc="-10"/>
              <a:t>Systems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01700" y="1138935"/>
            <a:ext cx="535114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 Black"/>
                <a:cs typeface="Arial Black"/>
              </a:rPr>
              <a:t>The</a:t>
            </a:r>
            <a:r>
              <a:rPr dirty="0" sz="2000" spc="-2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digestive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system is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composed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of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 spc="-50">
                <a:latin typeface="Arial Black"/>
                <a:cs typeface="Arial Black"/>
              </a:rPr>
              <a:t>: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01700" y="1894585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01700" y="2235136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01700" y="2575343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01700" y="2915907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901700" y="3254666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01700" y="3595217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901700" y="1454360"/>
            <a:ext cx="1924050" cy="24066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27329" marR="439420" indent="-215265">
              <a:lnSpc>
                <a:spcPct val="111400"/>
              </a:lnSpc>
              <a:spcBef>
                <a:spcPts val="105"/>
              </a:spcBef>
              <a:buSzPct val="45000"/>
              <a:buFont typeface="Segoe UI Symbol"/>
              <a:buChar char="➢"/>
              <a:tabLst>
                <a:tab pos="228600" algn="l"/>
              </a:tabLst>
            </a:pPr>
            <a:r>
              <a:rPr dirty="0" sz="2000" spc="-10">
                <a:latin typeface="Arial"/>
                <a:cs typeface="Arial"/>
              </a:rPr>
              <a:t>mouth 	esophagus 	stomach</a:t>
            </a:r>
            <a:endParaRPr sz="2000">
              <a:latin typeface="Arial"/>
              <a:cs typeface="Arial"/>
            </a:endParaRPr>
          </a:p>
          <a:p>
            <a:pPr algn="just" marL="228600" marR="5080">
              <a:lnSpc>
                <a:spcPct val="111700"/>
              </a:lnSpc>
            </a:pPr>
            <a:r>
              <a:rPr dirty="0" sz="2000">
                <a:latin typeface="Arial"/>
                <a:cs typeface="Arial"/>
              </a:rPr>
              <a:t>small </a:t>
            </a:r>
            <a:r>
              <a:rPr dirty="0" sz="2000" spc="-10">
                <a:latin typeface="Arial"/>
                <a:cs typeface="Arial"/>
              </a:rPr>
              <a:t>intestine, </a:t>
            </a:r>
            <a:r>
              <a:rPr dirty="0" sz="2000">
                <a:latin typeface="Arial"/>
                <a:cs typeface="Arial"/>
              </a:rPr>
              <a:t>large </a:t>
            </a:r>
            <a:r>
              <a:rPr dirty="0" sz="2000" spc="-10">
                <a:latin typeface="Arial"/>
                <a:cs typeface="Arial"/>
              </a:rPr>
              <a:t>intestine, rectum,</a:t>
            </a:r>
            <a:endParaRPr sz="2000">
              <a:latin typeface="Arial"/>
              <a:cs typeface="Arial"/>
            </a:endParaRPr>
          </a:p>
          <a:p>
            <a:pPr algn="just" marL="228600">
              <a:lnSpc>
                <a:spcPct val="100000"/>
              </a:lnSpc>
              <a:spcBef>
                <a:spcPts val="280"/>
              </a:spcBef>
            </a:pPr>
            <a:r>
              <a:rPr dirty="0" sz="2000">
                <a:latin typeface="Arial"/>
                <a:cs typeface="Arial"/>
              </a:rPr>
              <a:t>and </a:t>
            </a:r>
            <a:r>
              <a:rPr dirty="0" sz="2000" spc="-10">
                <a:latin typeface="Arial"/>
                <a:cs typeface="Arial"/>
              </a:rPr>
              <a:t>anus.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797661" y="4367415"/>
            <a:ext cx="530669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 Black"/>
                <a:cs typeface="Arial Black"/>
              </a:rPr>
              <a:t>Accessory</a:t>
            </a:r>
            <a:r>
              <a:rPr dirty="0" sz="2000" spc="-2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organs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of</a:t>
            </a:r>
            <a:r>
              <a:rPr dirty="0" sz="2000" spc="-1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digestive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system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797661" y="5124144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797661" y="5463260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797661" y="5803823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797661" y="4682840"/>
            <a:ext cx="1486535" cy="1386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26695" marR="5080" indent="-214629">
              <a:lnSpc>
                <a:spcPct val="111700"/>
              </a:lnSpc>
              <a:spcBef>
                <a:spcPts val="95"/>
              </a:spcBef>
              <a:buSzPct val="45000"/>
              <a:buFont typeface="Segoe UI Symbol"/>
              <a:buChar char="➢"/>
              <a:tabLst>
                <a:tab pos="227965" algn="l"/>
              </a:tabLst>
            </a:pPr>
            <a:r>
              <a:rPr dirty="0" sz="2000" spc="-10">
                <a:latin typeface="Arial"/>
                <a:cs typeface="Arial"/>
              </a:rPr>
              <a:t>Pancreas 	Liver 	Spleen 	gallbladder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6984005" y="1584003"/>
            <a:ext cx="4064635" cy="4032250"/>
            <a:chOff x="6984005" y="1584003"/>
            <a:chExt cx="4064635" cy="4032250"/>
          </a:xfrm>
        </p:grpSpPr>
        <p:pic>
          <p:nvPicPr>
            <p:cNvPr id="17" name="object 1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20001" y="1907643"/>
              <a:ext cx="3664825" cy="3671999"/>
            </a:xfrm>
            <a:prstGeom prst="rect">
              <a:avLst/>
            </a:prstGeom>
          </p:spPr>
        </p:pic>
        <p:sp>
          <p:nvSpPr>
            <p:cNvPr id="18" name="object 18" descr=""/>
            <p:cNvSpPr/>
            <p:nvPr/>
          </p:nvSpPr>
          <p:spPr>
            <a:xfrm>
              <a:off x="7002005" y="1602003"/>
              <a:ext cx="4028440" cy="3996054"/>
            </a:xfrm>
            <a:custGeom>
              <a:avLst/>
              <a:gdLst/>
              <a:ahLst/>
              <a:cxnLst/>
              <a:rect l="l" t="t" r="r" b="b"/>
              <a:pathLst>
                <a:path w="4028440" h="3996054">
                  <a:moveTo>
                    <a:pt x="0" y="0"/>
                  </a:moveTo>
                  <a:lnTo>
                    <a:pt x="4028033" y="0"/>
                  </a:lnTo>
                  <a:lnTo>
                    <a:pt x="4028033" y="3995991"/>
                  </a:lnTo>
                  <a:lnTo>
                    <a:pt x="0" y="3995991"/>
                  </a:lnTo>
                  <a:lnTo>
                    <a:pt x="0" y="0"/>
                  </a:lnTo>
                  <a:close/>
                </a:path>
              </a:pathLst>
            </a:custGeom>
            <a:ln w="359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20" name="object 2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472579" y="1303179"/>
            <a:ext cx="11067415" cy="4465320"/>
          </a:xfrm>
          <a:prstGeom prst="rect">
            <a:avLst/>
          </a:prstGeom>
        </p:spPr>
        <p:txBody>
          <a:bodyPr wrap="square" lIns="0" tIns="13843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9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process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digestion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involves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two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phases: </a:t>
            </a:r>
            <a:r>
              <a:rPr dirty="0" sz="2000">
                <a:latin typeface="Arial Black"/>
                <a:cs typeface="Arial Black"/>
              </a:rPr>
              <a:t>Mechanical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phase</a:t>
            </a:r>
            <a:r>
              <a:rPr dirty="0" sz="2000" spc="-114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chemical </a:t>
            </a:r>
            <a:r>
              <a:rPr dirty="0" sz="2000" spc="-10">
                <a:latin typeface="Arial Black"/>
                <a:cs typeface="Arial Black"/>
              </a:rPr>
              <a:t>phase.</a:t>
            </a:r>
            <a:endParaRPr sz="2000">
              <a:latin typeface="Arial Black"/>
              <a:cs typeface="Arial Black"/>
            </a:endParaRPr>
          </a:p>
          <a:p>
            <a:pPr algn="just" marL="156845" marR="106680" indent="449580">
              <a:lnSpc>
                <a:spcPct val="112599"/>
              </a:lnSpc>
              <a:spcBef>
                <a:spcPts val="685"/>
              </a:spcBef>
            </a:pP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mechanical</a:t>
            </a:r>
            <a:r>
              <a:rPr dirty="0" sz="2000" spc="5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phase</a:t>
            </a:r>
            <a:r>
              <a:rPr dirty="0" sz="2000">
                <a:latin typeface="Arial"/>
                <a:cs typeface="Arial"/>
              </a:rPr>
              <a:t>,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7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reduced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size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process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chewing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or </a:t>
            </a:r>
            <a:r>
              <a:rPr dirty="0" sz="2000">
                <a:latin typeface="Arial"/>
                <a:cs typeface="Arial"/>
              </a:rPr>
              <a:t>mastication.</a:t>
            </a:r>
            <a:r>
              <a:rPr dirty="0" sz="2000" spc="4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4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4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mouth,</a:t>
            </a:r>
            <a:r>
              <a:rPr dirty="0" sz="2000" spc="4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4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saliva</a:t>
            </a:r>
            <a:r>
              <a:rPr dirty="0" sz="2000" spc="4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moistens</a:t>
            </a:r>
            <a:r>
              <a:rPr dirty="0" sz="2000" spc="4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43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food,</a:t>
            </a:r>
            <a:r>
              <a:rPr dirty="0" sz="2000" spc="4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4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4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teeth</a:t>
            </a:r>
            <a:r>
              <a:rPr dirty="0" sz="2000" spc="4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reduce</a:t>
            </a:r>
            <a:r>
              <a:rPr dirty="0" sz="2000" spc="43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4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into</a:t>
            </a:r>
            <a:r>
              <a:rPr dirty="0" sz="2000" spc="43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small </a:t>
            </a:r>
            <a:r>
              <a:rPr dirty="0" sz="2000">
                <a:latin typeface="Arial"/>
                <a:cs typeface="Arial"/>
              </a:rPr>
              <a:t>pieces.</a:t>
            </a:r>
            <a:r>
              <a:rPr dirty="0" sz="2000" spc="1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1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tongue</a:t>
            </a:r>
            <a:r>
              <a:rPr dirty="0" sz="2000" spc="11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then</a:t>
            </a:r>
            <a:r>
              <a:rPr dirty="0" sz="2000" spc="1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moves</a:t>
            </a:r>
            <a:r>
              <a:rPr dirty="0" sz="2000" spc="1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1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put</a:t>
            </a:r>
            <a:r>
              <a:rPr dirty="0" sz="2000" spc="11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</a:t>
            </a:r>
            <a:r>
              <a:rPr dirty="0" sz="2000" spc="1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between</a:t>
            </a:r>
            <a:r>
              <a:rPr dirty="0" sz="2000" spc="11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1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teeth</a:t>
            </a:r>
            <a:r>
              <a:rPr dirty="0" sz="2000" spc="1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1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mixes</a:t>
            </a:r>
            <a:r>
              <a:rPr dirty="0" sz="2000" spc="11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1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thoroughly</a:t>
            </a:r>
            <a:r>
              <a:rPr dirty="0" sz="2000" spc="120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with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saliva.</a:t>
            </a:r>
            <a:endParaRPr sz="2000">
              <a:latin typeface="Arial"/>
              <a:cs typeface="Arial"/>
            </a:endParaRPr>
          </a:p>
          <a:p>
            <a:pPr marL="607060">
              <a:lnSpc>
                <a:spcPct val="100000"/>
              </a:lnSpc>
              <a:spcBef>
                <a:spcPts val="1360"/>
              </a:spcBef>
            </a:pPr>
            <a:r>
              <a:rPr dirty="0" sz="2000">
                <a:latin typeface="Arial"/>
                <a:cs typeface="Arial"/>
              </a:rPr>
              <a:t>When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enzymes act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on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food,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chemical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phase</a:t>
            </a:r>
            <a:r>
              <a:rPr dirty="0" sz="2000" spc="-114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digestion </a:t>
            </a:r>
            <a:r>
              <a:rPr dirty="0" sz="2000" spc="-10">
                <a:latin typeface="Arial"/>
                <a:cs typeface="Arial"/>
              </a:rPr>
              <a:t>begins.</a:t>
            </a:r>
            <a:endParaRPr sz="2000">
              <a:latin typeface="Arial"/>
              <a:cs typeface="Arial"/>
            </a:endParaRPr>
          </a:p>
          <a:p>
            <a:pPr marL="156845">
              <a:lnSpc>
                <a:spcPct val="100000"/>
              </a:lnSpc>
              <a:spcBef>
                <a:spcPts val="430"/>
              </a:spcBef>
            </a:pPr>
            <a:r>
              <a:rPr dirty="0" sz="2000" spc="-10">
                <a:latin typeface="Arial Black"/>
                <a:cs typeface="Arial Black"/>
              </a:rPr>
              <a:t>Example</a:t>
            </a:r>
            <a:r>
              <a:rPr dirty="0" sz="2000" spc="-10"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  <a:p>
            <a:pPr marL="647700" marR="1059180" indent="-41275">
              <a:lnSpc>
                <a:spcPct val="111600"/>
              </a:lnSpc>
              <a:spcBef>
                <a:spcPts val="80"/>
              </a:spcBef>
            </a:pPr>
            <a:r>
              <a:rPr dirty="0" sz="2000">
                <a:latin typeface="Arial"/>
                <a:cs typeface="Arial"/>
              </a:rPr>
              <a:t>When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enzymes act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sugar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molecules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 present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 rice,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larger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sugar </a:t>
            </a:r>
            <a:r>
              <a:rPr dirty="0" sz="2000">
                <a:latin typeface="Arial"/>
                <a:cs typeface="Arial"/>
              </a:rPr>
              <a:t>molecules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 broken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down into simpler </a:t>
            </a:r>
            <a:r>
              <a:rPr dirty="0" sz="2000" spc="-10">
                <a:latin typeface="Arial"/>
                <a:cs typeface="Arial"/>
              </a:rPr>
              <a:t>ones.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300">
              <a:latin typeface="Arial"/>
              <a:cs typeface="Arial"/>
            </a:endParaRPr>
          </a:p>
          <a:p>
            <a:pPr marL="156845" marR="285115">
              <a:lnSpc>
                <a:spcPct val="111700"/>
              </a:lnSpc>
            </a:pPr>
            <a:r>
              <a:rPr dirty="0" sz="2000">
                <a:latin typeface="Arial"/>
                <a:cs typeface="Arial"/>
              </a:rPr>
              <a:t>With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this,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there 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now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change 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chemical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composition 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food.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 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action </a:t>
            </a:r>
            <a:r>
              <a:rPr dirty="0" sz="2000" spc="-25">
                <a:latin typeface="Arial"/>
                <a:cs typeface="Arial"/>
              </a:rPr>
              <a:t>of </a:t>
            </a:r>
            <a:r>
              <a:rPr dirty="0" sz="2000">
                <a:latin typeface="Arial"/>
                <a:cs typeface="Arial"/>
              </a:rPr>
              <a:t>enzymes,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digestive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chemically digest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food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we </a:t>
            </a:r>
            <a:r>
              <a:rPr dirty="0" sz="2000" spc="-20">
                <a:latin typeface="Arial"/>
                <a:cs typeface="Arial"/>
              </a:rPr>
              <a:t>eat.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436943" y="1139304"/>
            <a:ext cx="4545330" cy="360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200">
                <a:latin typeface="Arial Black"/>
                <a:cs typeface="Arial Black"/>
              </a:rPr>
              <a:t>Parts</a:t>
            </a:r>
            <a:r>
              <a:rPr dirty="0" sz="2200" spc="-40">
                <a:latin typeface="Arial Black"/>
                <a:cs typeface="Arial Black"/>
              </a:rPr>
              <a:t> </a:t>
            </a:r>
            <a:r>
              <a:rPr dirty="0" sz="2200">
                <a:latin typeface="Arial Black"/>
                <a:cs typeface="Arial Black"/>
              </a:rPr>
              <a:t>of</a:t>
            </a:r>
            <a:r>
              <a:rPr dirty="0" sz="2200" spc="-30">
                <a:latin typeface="Arial Black"/>
                <a:cs typeface="Arial Black"/>
              </a:rPr>
              <a:t> </a:t>
            </a:r>
            <a:r>
              <a:rPr dirty="0" sz="2200">
                <a:latin typeface="Arial Black"/>
                <a:cs typeface="Arial Black"/>
              </a:rPr>
              <a:t>the</a:t>
            </a:r>
            <a:r>
              <a:rPr dirty="0" sz="2200" spc="-30">
                <a:latin typeface="Arial Black"/>
                <a:cs typeface="Arial Black"/>
              </a:rPr>
              <a:t> </a:t>
            </a:r>
            <a:r>
              <a:rPr dirty="0" sz="2200">
                <a:latin typeface="Arial Black"/>
                <a:cs typeface="Arial Black"/>
              </a:rPr>
              <a:t>Digestive</a:t>
            </a:r>
            <a:r>
              <a:rPr dirty="0" sz="2200" spc="-25">
                <a:latin typeface="Arial Black"/>
                <a:cs typeface="Arial Black"/>
              </a:rPr>
              <a:t> </a:t>
            </a:r>
            <a:r>
              <a:rPr dirty="0" sz="2200" spc="-10">
                <a:latin typeface="Arial Black"/>
                <a:cs typeface="Arial Black"/>
              </a:rPr>
              <a:t>System</a:t>
            </a:r>
            <a:endParaRPr sz="22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10361" y="1668957"/>
            <a:ext cx="929005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 spc="-10">
                <a:latin typeface="Arial Black"/>
                <a:cs typeface="Arial Black"/>
              </a:rPr>
              <a:t>Mouth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810361" y="3646080"/>
            <a:ext cx="1510665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 spc="-10">
                <a:latin typeface="Arial Black"/>
                <a:cs typeface="Arial Black"/>
              </a:rPr>
              <a:t>Esophagus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97661" y="2174006"/>
            <a:ext cx="10638155" cy="1047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117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mouth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composed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6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teeth,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tongue,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6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palates.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initial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digestion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happens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6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mouth,</a:t>
            </a:r>
            <a:r>
              <a:rPr dirty="0" sz="2000" spc="1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where</a:t>
            </a:r>
            <a:r>
              <a:rPr dirty="0" sz="2000" spc="1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2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broken</a:t>
            </a:r>
            <a:r>
              <a:rPr dirty="0" sz="2000" spc="1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down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into</a:t>
            </a:r>
            <a:r>
              <a:rPr dirty="0" sz="2000" spc="20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smaller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pieces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1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process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1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chewing.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enzymes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present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 the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saliva also break down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sugars.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742937" y="4142506"/>
            <a:ext cx="11057890" cy="1047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117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</a:t>
            </a:r>
            <a:r>
              <a:rPr dirty="0" sz="2000" spc="10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11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swallowed,</a:t>
            </a:r>
            <a:r>
              <a:rPr dirty="0" sz="2000" spc="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chewed</a:t>
            </a:r>
            <a:r>
              <a:rPr dirty="0" sz="2000" spc="10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</a:t>
            </a:r>
            <a:r>
              <a:rPr dirty="0" sz="2000" spc="1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</a:t>
            </a:r>
            <a:r>
              <a:rPr dirty="0" sz="2000" spc="1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bolus</a:t>
            </a:r>
            <a:r>
              <a:rPr dirty="0" sz="2000" spc="1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will</a:t>
            </a:r>
            <a:r>
              <a:rPr dirty="0" sz="2000" spc="1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travel</a:t>
            </a:r>
            <a:r>
              <a:rPr dirty="0" sz="2000" spc="10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1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esophagus.</a:t>
            </a:r>
            <a:r>
              <a:rPr dirty="0" sz="2000" spc="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0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esophagus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muscular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tube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brings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bolus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stomach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process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muscular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wavelike </a:t>
            </a:r>
            <a:r>
              <a:rPr dirty="0" sz="2000">
                <a:latin typeface="Arial"/>
                <a:cs typeface="Arial"/>
              </a:rPr>
              <a:t>contraction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known as </a:t>
            </a:r>
            <a:r>
              <a:rPr dirty="0" sz="2000" spc="-10">
                <a:latin typeface="Arial"/>
                <a:cs typeface="Arial"/>
              </a:rPr>
              <a:t>peristalsis.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7" name="object 7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27557" y="1470596"/>
            <a:ext cx="1240790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 spc="-10">
                <a:latin typeface="Arial Black"/>
                <a:cs typeface="Arial Black"/>
              </a:rPr>
              <a:t>Stomach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00176" y="2017770"/>
            <a:ext cx="10818495" cy="13862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11500"/>
              </a:lnSpc>
              <a:spcBef>
                <a:spcPts val="105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46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stomach</a:t>
            </a:r>
            <a:r>
              <a:rPr dirty="0" sz="2000" spc="48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secretes</a:t>
            </a:r>
            <a:r>
              <a:rPr dirty="0" sz="2000" spc="4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acids</a:t>
            </a:r>
            <a:r>
              <a:rPr dirty="0" sz="2000" spc="48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48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enzymes</a:t>
            </a:r>
            <a:r>
              <a:rPr dirty="0" sz="2000" spc="4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4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further</a:t>
            </a:r>
            <a:r>
              <a:rPr dirty="0" sz="2000" spc="4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digest</a:t>
            </a:r>
            <a:r>
              <a:rPr dirty="0" sz="2000" spc="4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48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food.</a:t>
            </a:r>
            <a:r>
              <a:rPr dirty="0" sz="2000" spc="47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Upon</a:t>
            </a:r>
            <a:r>
              <a:rPr dirty="0" sz="2000" spc="48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being</a:t>
            </a:r>
            <a:r>
              <a:rPr dirty="0" sz="2000" spc="48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484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stomach,</a:t>
            </a:r>
            <a:r>
              <a:rPr dirty="0" sz="2000" spc="3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3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bolus</a:t>
            </a:r>
            <a:r>
              <a:rPr dirty="0" sz="2000" spc="3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will</a:t>
            </a:r>
            <a:r>
              <a:rPr dirty="0" sz="2000" spc="3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now</a:t>
            </a:r>
            <a:r>
              <a:rPr dirty="0" sz="2000" spc="3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</a:t>
            </a:r>
            <a:r>
              <a:rPr dirty="0" sz="2000" spc="3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turned</a:t>
            </a:r>
            <a:r>
              <a:rPr dirty="0" sz="2000" spc="3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into</a:t>
            </a:r>
            <a:r>
              <a:rPr dirty="0" sz="2000" spc="3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chyme,</a:t>
            </a:r>
            <a:r>
              <a:rPr dirty="0" sz="2000" spc="3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which</a:t>
            </a:r>
            <a:r>
              <a:rPr dirty="0" sz="2000" spc="3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3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composed</a:t>
            </a:r>
            <a:r>
              <a:rPr dirty="0" sz="2000" spc="3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3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gastric</a:t>
            </a:r>
            <a:r>
              <a:rPr dirty="0" sz="2000" spc="3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juices</a:t>
            </a:r>
            <a:r>
              <a:rPr dirty="0" sz="2000" spc="330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and </a:t>
            </a:r>
            <a:r>
              <a:rPr dirty="0" sz="2000">
                <a:latin typeface="Arial"/>
                <a:cs typeface="Arial"/>
              </a:rPr>
              <a:t>partly</a:t>
            </a:r>
            <a:r>
              <a:rPr dirty="0" sz="2000" spc="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digested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food.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Periodically,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stomach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muscles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contract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churn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chyme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further </a:t>
            </a:r>
            <a:r>
              <a:rPr dirty="0" sz="2000">
                <a:latin typeface="Arial"/>
                <a:cs typeface="Arial"/>
              </a:rPr>
              <a:t>enhance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process of </a:t>
            </a:r>
            <a:r>
              <a:rPr dirty="0" sz="2000" spc="-10">
                <a:latin typeface="Arial"/>
                <a:cs typeface="Arial"/>
              </a:rPr>
              <a:t>digestion.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37997" y="4004284"/>
            <a:ext cx="2107565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>
                <a:latin typeface="Arial Black"/>
                <a:cs typeface="Arial Black"/>
              </a:rPr>
              <a:t>Small</a:t>
            </a:r>
            <a:r>
              <a:rPr dirty="0" sz="2000" spc="10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Intestine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824306" y="4624178"/>
            <a:ext cx="10434320" cy="1052830"/>
          </a:xfrm>
          <a:prstGeom prst="rect">
            <a:avLst/>
          </a:prstGeom>
        </p:spPr>
        <p:txBody>
          <a:bodyPr wrap="square" lIns="0" tIns="7620" rIns="0" bIns="0" rtlCol="0" vert="horz">
            <a:spAutoFit/>
          </a:bodyPr>
          <a:lstStyle/>
          <a:p>
            <a:pPr marL="12700" marR="5080">
              <a:lnSpc>
                <a:spcPct val="112900"/>
              </a:lnSpc>
              <a:spcBef>
                <a:spcPts val="6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small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intestine 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also known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small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bowel.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Most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absorption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nutrients </a:t>
            </a:r>
            <a:r>
              <a:rPr dirty="0" sz="2000">
                <a:latin typeface="Arial"/>
                <a:cs typeface="Arial"/>
              </a:rPr>
              <a:t>happens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small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intestine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its lining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contains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finger-like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projections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known </a:t>
            </a:r>
            <a:r>
              <a:rPr dirty="0" sz="2000" spc="-25">
                <a:latin typeface="Arial"/>
                <a:cs typeface="Arial"/>
              </a:rPr>
              <a:t>as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villi</a:t>
            </a:r>
            <a:r>
              <a:rPr dirty="0" sz="2000" spc="-1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9" name="object 9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27557" y="1126439"/>
            <a:ext cx="2117725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>
                <a:latin typeface="Arial Black"/>
                <a:cs typeface="Arial Black"/>
              </a:rPr>
              <a:t>Large</a:t>
            </a:r>
            <a:r>
              <a:rPr dirty="0" sz="2000" spc="-20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Intestine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751674" y="3195358"/>
            <a:ext cx="1084580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 spc="-10">
                <a:latin typeface="Arial Black"/>
                <a:cs typeface="Arial Black"/>
              </a:rPr>
              <a:t>Rectum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810361" y="4725720"/>
            <a:ext cx="692785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 spc="-20">
                <a:latin typeface="Arial Black"/>
                <a:cs typeface="Arial Black"/>
              </a:rPr>
              <a:t>Anus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97661" y="1622851"/>
            <a:ext cx="10430510" cy="1387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17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nutrients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 absorbed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small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intestine,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what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left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unabsorbed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will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then </a:t>
            </a:r>
            <a:r>
              <a:rPr dirty="0" sz="2000" spc="-25">
                <a:latin typeface="Arial"/>
                <a:cs typeface="Arial"/>
              </a:rPr>
              <a:t>be </a:t>
            </a:r>
            <a:r>
              <a:rPr dirty="0" sz="2000">
                <a:latin typeface="Arial"/>
                <a:cs typeface="Arial"/>
              </a:rPr>
              <a:t>transported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large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intestine or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colon.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Water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reabsorbed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large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intestine.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waste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material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 the feces also passes through this area as 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wastes are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prepared </a:t>
            </a:r>
            <a:r>
              <a:rPr dirty="0" sz="2000">
                <a:latin typeface="Arial"/>
                <a:cs typeface="Arial"/>
              </a:rPr>
              <a:t>for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elimination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defecation.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797661" y="3677724"/>
            <a:ext cx="10673715" cy="706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17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rectum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found at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lower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end 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large intestine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serves as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temporary storage </a:t>
            </a:r>
            <a:r>
              <a:rPr dirty="0" sz="2000" spc="-25">
                <a:latin typeface="Arial"/>
                <a:cs typeface="Arial"/>
              </a:rPr>
              <a:t>for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fecal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material.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97661" y="5234020"/>
            <a:ext cx="10361295" cy="7061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16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This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last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part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digestive system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where 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fecal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material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passes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 to </a:t>
            </a:r>
            <a:r>
              <a:rPr dirty="0" sz="2000" spc="-10">
                <a:latin typeface="Arial"/>
                <a:cs typeface="Arial"/>
              </a:rPr>
              <a:t>leave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body.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617296" y="959009"/>
            <a:ext cx="10032365" cy="1257935"/>
          </a:xfrm>
          <a:prstGeom prst="rect">
            <a:avLst/>
          </a:prstGeom>
        </p:spPr>
        <p:txBody>
          <a:bodyPr wrap="square" lIns="0" tIns="14859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70"/>
              </a:spcBef>
            </a:pPr>
            <a:r>
              <a:rPr dirty="0" sz="2000">
                <a:latin typeface="Arial Black"/>
                <a:cs typeface="Arial Black"/>
              </a:rPr>
              <a:t>Circulatory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System</a:t>
            </a:r>
            <a:endParaRPr sz="2000">
              <a:latin typeface="Arial Black"/>
              <a:cs typeface="Arial Black"/>
            </a:endParaRPr>
          </a:p>
          <a:p>
            <a:pPr marL="82550" marR="5080">
              <a:lnSpc>
                <a:spcPct val="114999"/>
              </a:lnSpc>
              <a:spcBef>
                <a:spcPts val="705"/>
              </a:spcBef>
            </a:pP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composed 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heart, blood, and</a:t>
            </a:r>
            <a:r>
              <a:rPr dirty="0" sz="2000" spc="-1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blood</a:t>
            </a:r>
            <a:r>
              <a:rPr dirty="0" sz="2000" spc="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vessels</a:t>
            </a:r>
            <a:r>
              <a:rPr dirty="0" sz="2000">
                <a:latin typeface="Arial"/>
                <a:cs typeface="Arial"/>
              </a:rPr>
              <a:t>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vessels are </a:t>
            </a:r>
            <a:r>
              <a:rPr dirty="0" sz="2000" spc="-20">
                <a:latin typeface="Arial"/>
                <a:cs typeface="Arial"/>
              </a:rPr>
              <a:t>then </a:t>
            </a:r>
            <a:r>
              <a:rPr dirty="0" sz="2000">
                <a:latin typeface="Arial"/>
                <a:cs typeface="Arial"/>
              </a:rPr>
              <a:t>classified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into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arteries,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veins,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</a:t>
            </a:r>
            <a:r>
              <a:rPr dirty="0" sz="2000" spc="-10">
                <a:latin typeface="Arial"/>
                <a:cs typeface="Arial"/>
              </a:rPr>
              <a:t>capillaries.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8423995" y="2484001"/>
            <a:ext cx="3434079" cy="3312160"/>
            <a:chOff x="8423995" y="2484001"/>
            <a:chExt cx="3434079" cy="331216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61499" y="2629472"/>
              <a:ext cx="2943375" cy="3130168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8441994" y="2502001"/>
              <a:ext cx="3398520" cy="3276600"/>
            </a:xfrm>
            <a:custGeom>
              <a:avLst/>
              <a:gdLst/>
              <a:ahLst/>
              <a:cxnLst/>
              <a:rect l="l" t="t" r="r" b="b"/>
              <a:pathLst>
                <a:path w="3398520" h="3276600">
                  <a:moveTo>
                    <a:pt x="0" y="0"/>
                  </a:moveTo>
                  <a:lnTo>
                    <a:pt x="3398050" y="0"/>
                  </a:lnTo>
                  <a:lnTo>
                    <a:pt x="3398050" y="3276003"/>
                  </a:lnTo>
                  <a:lnTo>
                    <a:pt x="0" y="3276003"/>
                  </a:lnTo>
                  <a:lnTo>
                    <a:pt x="0" y="0"/>
                  </a:lnTo>
                  <a:close/>
                </a:path>
              </a:pathLst>
            </a:custGeom>
            <a:ln w="359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699846" y="2386444"/>
            <a:ext cx="1116965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 spc="-10">
                <a:latin typeface="Arial Black"/>
                <a:cs typeface="Arial Black"/>
              </a:rPr>
              <a:t>Arteries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617296" y="2713667"/>
            <a:ext cx="6896734" cy="706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250190">
              <a:lnSpc>
                <a:spcPct val="111700"/>
              </a:lnSpc>
              <a:spcBef>
                <a:spcPts val="100"/>
              </a:spcBef>
              <a:buSzPct val="45000"/>
              <a:buFont typeface="Segoe UI Symbol"/>
              <a:buChar char="➢"/>
              <a:tabLst>
                <a:tab pos="262890" algn="l"/>
              </a:tabLst>
            </a:pP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blood vessels that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carry blood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away from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</a:t>
            </a:r>
            <a:r>
              <a:rPr dirty="0" sz="2000" spc="-10">
                <a:latin typeface="Arial"/>
                <a:cs typeface="Arial"/>
              </a:rPr>
              <a:t>heart.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 will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then return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heart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 the</a:t>
            </a:r>
            <a:r>
              <a:rPr dirty="0" sz="2000" spc="-10">
                <a:latin typeface="Arial"/>
                <a:cs typeface="Arial"/>
              </a:rPr>
              <a:t> veins.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629996" y="3767035"/>
            <a:ext cx="1485265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 spc="-10">
                <a:latin typeface="Arial Black"/>
                <a:cs typeface="Arial Black"/>
              </a:rPr>
              <a:t>Capillaries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617296" y="4194619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903135" y="4129811"/>
            <a:ext cx="685800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are the smallest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vessels that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surround different</a:t>
            </a:r>
            <a:r>
              <a:rPr dirty="0" sz="2000" spc="-10">
                <a:latin typeface="Arial"/>
                <a:cs typeface="Arial"/>
              </a:rPr>
              <a:t> tissues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833297" y="4436257"/>
            <a:ext cx="7281545" cy="1752600"/>
          </a:xfrm>
          <a:prstGeom prst="rect">
            <a:avLst/>
          </a:prstGeom>
        </p:spPr>
        <p:txBody>
          <a:bodyPr wrap="square" lIns="0" tIns="4445" rIns="0" bIns="0" rtlCol="0" vert="horz">
            <a:spAutoFit/>
          </a:bodyPr>
          <a:lstStyle/>
          <a:p>
            <a:pPr marL="12700" marR="5080">
              <a:lnSpc>
                <a:spcPct val="113799"/>
              </a:lnSpc>
              <a:spcBef>
                <a:spcPts val="35"/>
              </a:spcBef>
            </a:pP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organs 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walls 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capillaries are one </a:t>
            </a:r>
            <a:r>
              <a:rPr dirty="0" sz="2000" spc="-10">
                <a:latin typeface="Arial"/>
                <a:cs typeface="Arial"/>
              </a:rPr>
              <a:t>thick </a:t>
            </a:r>
            <a:r>
              <a:rPr dirty="0" sz="2000">
                <a:latin typeface="Arial"/>
                <a:cs typeface="Arial"/>
              </a:rPr>
              <a:t>cell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allows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exchange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materials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such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nutrients, </a:t>
            </a:r>
            <a:r>
              <a:rPr dirty="0" sz="2000">
                <a:latin typeface="Arial"/>
                <a:cs typeface="Arial"/>
              </a:rPr>
              <a:t>oxygen,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carbon dioxide,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wastes.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end 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capillary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beds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small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arteries known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1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arterioles</a:t>
            </a:r>
            <a:r>
              <a:rPr dirty="0" sz="2000" spc="-114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and small</a:t>
            </a:r>
            <a:r>
              <a:rPr dirty="0" sz="2000" spc="-10">
                <a:latin typeface="Arial"/>
                <a:cs typeface="Arial"/>
              </a:rPr>
              <a:t> veins </a:t>
            </a:r>
            <a:r>
              <a:rPr dirty="0" sz="2000">
                <a:latin typeface="Arial"/>
                <a:cs typeface="Arial"/>
              </a:rPr>
              <a:t>known as the </a:t>
            </a:r>
            <a:r>
              <a:rPr dirty="0" sz="2000" spc="-10">
                <a:latin typeface="Arial Black"/>
                <a:cs typeface="Arial Black"/>
              </a:rPr>
              <a:t>venules</a:t>
            </a:r>
            <a:r>
              <a:rPr dirty="0" sz="2000" spc="-1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632523" y="1846795"/>
            <a:ext cx="775970" cy="35877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254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0"/>
              </a:spcBef>
            </a:pPr>
            <a:r>
              <a:rPr dirty="0" sz="2000" spc="-10">
                <a:latin typeface="Arial Black"/>
                <a:cs typeface="Arial Black"/>
              </a:rPr>
              <a:t>Heart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19823" y="2174006"/>
            <a:ext cx="6502400" cy="20669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227329" marR="5080" indent="-215265">
              <a:lnSpc>
                <a:spcPct val="111600"/>
              </a:lnSpc>
              <a:spcBef>
                <a:spcPts val="100"/>
              </a:spcBef>
              <a:buSzPct val="45000"/>
              <a:buFont typeface="Segoe UI Symbol"/>
              <a:buChar char="➢"/>
              <a:tabLst>
                <a:tab pos="228600" algn="l"/>
              </a:tabLst>
            </a:pP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1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</a:t>
            </a:r>
            <a:r>
              <a:rPr dirty="0" sz="2000" spc="1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muscular</a:t>
            </a:r>
            <a:r>
              <a:rPr dirty="0" sz="2000" spc="1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organ</a:t>
            </a:r>
            <a:r>
              <a:rPr dirty="0" sz="2000" spc="1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composed</a:t>
            </a:r>
            <a:r>
              <a:rPr dirty="0" sz="2000" spc="11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1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cardiac</a:t>
            </a:r>
            <a:r>
              <a:rPr dirty="0" sz="2000" spc="1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muscles</a:t>
            </a:r>
            <a:r>
              <a:rPr dirty="0" sz="2000" spc="114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that </a:t>
            </a:r>
            <a:r>
              <a:rPr dirty="0" sz="2000" spc="-20">
                <a:latin typeface="Arial"/>
                <a:cs typeface="Arial"/>
              </a:rPr>
              <a:t>	</a:t>
            </a:r>
            <a:r>
              <a:rPr dirty="0" sz="2000">
                <a:latin typeface="Arial"/>
                <a:cs typeface="Arial"/>
              </a:rPr>
              <a:t>function</a:t>
            </a:r>
            <a:r>
              <a:rPr dirty="0" sz="2000" spc="46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48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47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pump</a:t>
            </a:r>
            <a:r>
              <a:rPr dirty="0" sz="2000" spc="46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47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4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circulatory</a:t>
            </a:r>
            <a:r>
              <a:rPr dirty="0" sz="2000" spc="4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system.</a:t>
            </a:r>
            <a:r>
              <a:rPr dirty="0" sz="2000" spc="46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47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is </a:t>
            </a:r>
            <a:r>
              <a:rPr dirty="0" sz="2000" spc="-25">
                <a:latin typeface="Arial"/>
                <a:cs typeface="Arial"/>
              </a:rPr>
              <a:t>	</a:t>
            </a:r>
            <a:r>
              <a:rPr dirty="0" sz="2000">
                <a:latin typeface="Arial"/>
                <a:cs typeface="Arial"/>
              </a:rPr>
              <a:t>roughly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size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clenched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fist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located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at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6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middle </a:t>
            </a:r>
            <a:r>
              <a:rPr dirty="0" sz="2000" spc="-10">
                <a:latin typeface="Arial"/>
                <a:cs typeface="Arial"/>
              </a:rPr>
              <a:t>	</a:t>
            </a:r>
            <a:r>
              <a:rPr dirty="0" sz="2000">
                <a:latin typeface="Arial"/>
                <a:cs typeface="Arial"/>
              </a:rPr>
              <a:t>part</a:t>
            </a:r>
            <a:r>
              <a:rPr dirty="0" sz="2000" spc="8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chest</a:t>
            </a:r>
            <a:r>
              <a:rPr dirty="0" sz="2000" spc="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with</a:t>
            </a:r>
            <a:r>
              <a:rPr dirty="0" sz="2000" spc="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its</a:t>
            </a:r>
            <a:r>
              <a:rPr dirty="0" sz="2000" spc="1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tip</a:t>
            </a:r>
            <a:r>
              <a:rPr dirty="0" sz="2000" spc="1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tilted</a:t>
            </a:r>
            <a:r>
              <a:rPr dirty="0" sz="2000" spc="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toward</a:t>
            </a:r>
            <a:r>
              <a:rPr dirty="0" sz="2000" spc="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left</a:t>
            </a:r>
            <a:r>
              <a:rPr dirty="0" sz="2000" spc="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side</a:t>
            </a:r>
            <a:r>
              <a:rPr dirty="0" sz="2000" spc="9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of </a:t>
            </a:r>
            <a:r>
              <a:rPr dirty="0" sz="2000" spc="-25">
                <a:latin typeface="Arial"/>
                <a:cs typeface="Arial"/>
              </a:rPr>
              <a:t>	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8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chest.</a:t>
            </a:r>
            <a:r>
              <a:rPr dirty="0" sz="2000" spc="8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8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heart</a:t>
            </a:r>
            <a:r>
              <a:rPr dirty="0" sz="2000" spc="8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9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covered</a:t>
            </a:r>
            <a:r>
              <a:rPr dirty="0" sz="2000" spc="8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with</a:t>
            </a:r>
            <a:r>
              <a:rPr dirty="0" sz="2000" spc="8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a</a:t>
            </a:r>
            <a:r>
              <a:rPr dirty="0" sz="2000" spc="100">
                <a:latin typeface="Arial"/>
                <a:cs typeface="Arial"/>
              </a:rPr>
              <a:t>  </a:t>
            </a:r>
            <a:r>
              <a:rPr dirty="0" sz="2000" spc="-10">
                <a:latin typeface="Arial"/>
                <a:cs typeface="Arial"/>
              </a:rPr>
              <a:t>membrane </a:t>
            </a:r>
            <a:r>
              <a:rPr dirty="0" sz="2000" spc="-10">
                <a:latin typeface="Arial"/>
                <a:cs typeface="Arial"/>
              </a:rPr>
              <a:t>	</a:t>
            </a:r>
            <a:r>
              <a:rPr dirty="0" sz="2000">
                <a:latin typeface="Arial"/>
                <a:cs typeface="Arial"/>
              </a:rPr>
              <a:t>known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 the </a:t>
            </a:r>
            <a:r>
              <a:rPr dirty="0" sz="2000" spc="-10">
                <a:latin typeface="Arial"/>
                <a:cs typeface="Arial"/>
              </a:rPr>
              <a:t>pericardium.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7523996" y="1611359"/>
            <a:ext cx="4032250" cy="3825240"/>
            <a:chOff x="7523996" y="1611359"/>
            <a:chExt cx="4032250" cy="3825240"/>
          </a:xfrm>
        </p:grpSpPr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60004" y="1752720"/>
              <a:ext cx="3797259" cy="359407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7541996" y="1629359"/>
              <a:ext cx="3996054" cy="3789045"/>
            </a:xfrm>
            <a:custGeom>
              <a:avLst/>
              <a:gdLst/>
              <a:ahLst/>
              <a:cxnLst/>
              <a:rect l="l" t="t" r="r" b="b"/>
              <a:pathLst>
                <a:path w="3996054" h="3789045">
                  <a:moveTo>
                    <a:pt x="0" y="0"/>
                  </a:moveTo>
                  <a:lnTo>
                    <a:pt x="3996004" y="0"/>
                  </a:lnTo>
                  <a:lnTo>
                    <a:pt x="3996004" y="3788638"/>
                  </a:lnTo>
                  <a:lnTo>
                    <a:pt x="0" y="3788638"/>
                  </a:lnTo>
                  <a:lnTo>
                    <a:pt x="0" y="0"/>
                  </a:lnTo>
                  <a:close/>
                </a:path>
              </a:pathLst>
            </a:custGeom>
            <a:ln w="359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7" name="object 7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617296" y="1309217"/>
            <a:ext cx="721169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human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circulatory system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performs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two types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circulation: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17296" y="2054783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60">
                <a:latin typeface="Segoe UI Symbol"/>
                <a:cs typeface="Segoe UI Symbol"/>
              </a:rPr>
              <a:t>●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17296" y="1613847"/>
            <a:ext cx="2648585" cy="706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27329" marR="5080" indent="-215265">
              <a:lnSpc>
                <a:spcPct val="111700"/>
              </a:lnSpc>
              <a:spcBef>
                <a:spcPts val="100"/>
              </a:spcBef>
              <a:buSzPct val="45000"/>
              <a:buFont typeface="Segoe UI Symbol"/>
              <a:buChar char="●"/>
              <a:tabLst>
                <a:tab pos="228600" algn="l"/>
              </a:tabLst>
            </a:pPr>
            <a:r>
              <a:rPr dirty="0" sz="2000">
                <a:latin typeface="Arial"/>
                <a:cs typeface="Arial"/>
              </a:rPr>
              <a:t>pulmonary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circulation </a:t>
            </a:r>
            <a:r>
              <a:rPr dirty="0" sz="2000" spc="-10">
                <a:latin typeface="Arial"/>
                <a:cs typeface="Arial"/>
              </a:rPr>
              <a:t>	</a:t>
            </a:r>
            <a:r>
              <a:rPr dirty="0" sz="2000">
                <a:latin typeface="Arial"/>
                <a:cs typeface="Arial"/>
              </a:rPr>
              <a:t>systemic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circulation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591896" y="2633721"/>
            <a:ext cx="10831830" cy="2097405"/>
          </a:xfrm>
          <a:prstGeom prst="rect">
            <a:avLst/>
          </a:prstGeom>
        </p:spPr>
        <p:txBody>
          <a:bodyPr wrap="square" lIns="0" tIns="58419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459"/>
              </a:spcBef>
            </a:pPr>
            <a:r>
              <a:rPr dirty="0" sz="2000">
                <a:latin typeface="Arial Black"/>
                <a:cs typeface="Arial Black"/>
              </a:rPr>
              <a:t>Pulmonary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circulation</a:t>
            </a:r>
            <a:endParaRPr sz="2000">
              <a:latin typeface="Arial Black"/>
              <a:cs typeface="Arial Black"/>
            </a:endParaRPr>
          </a:p>
          <a:p>
            <a:pPr marL="254000" marR="30480" indent="-216535">
              <a:lnSpc>
                <a:spcPct val="111700"/>
              </a:lnSpc>
              <a:spcBef>
                <a:spcPts val="80"/>
              </a:spcBef>
              <a:buSzPct val="97500"/>
              <a:buFont typeface="Segoe UI Symbol"/>
              <a:buChar char="➢"/>
              <a:tabLst>
                <a:tab pos="254000" algn="l"/>
                <a:tab pos="323215" algn="l"/>
              </a:tabLst>
            </a:pPr>
            <a:r>
              <a:rPr dirty="0" sz="2000">
                <a:latin typeface="Arial"/>
                <a:cs typeface="Arial"/>
              </a:rPr>
              <a:t>	</a:t>
            </a:r>
            <a:r>
              <a:rPr dirty="0" sz="2000">
                <a:latin typeface="Arial"/>
                <a:cs typeface="Arial"/>
              </a:rPr>
              <a:t>transports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blood between the heart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lungs.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transports deoxygenated or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oxygen-</a:t>
            </a:r>
            <a:r>
              <a:rPr dirty="0" sz="2000" spc="-20">
                <a:latin typeface="Arial"/>
                <a:cs typeface="Arial"/>
              </a:rPr>
              <a:t>poor </a:t>
            </a:r>
            <a:r>
              <a:rPr dirty="0" sz="2000">
                <a:latin typeface="Arial"/>
                <a:cs typeface="Arial"/>
              </a:rPr>
              <a:t>blood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the lungs to absorb oxygen and release carbon</a:t>
            </a:r>
            <a:r>
              <a:rPr dirty="0" sz="2000" spc="2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dioxide.</a:t>
            </a:r>
            <a:endParaRPr sz="2000">
              <a:latin typeface="Arial"/>
              <a:cs typeface="Arial"/>
            </a:endParaRPr>
          </a:p>
          <a:p>
            <a:pPr marL="252729" marR="382270" indent="-250190">
              <a:lnSpc>
                <a:spcPct val="111600"/>
              </a:lnSpc>
              <a:buSzPct val="97500"/>
              <a:buFont typeface="Segoe UI Symbol"/>
              <a:buChar char="➢"/>
              <a:tabLst>
                <a:tab pos="254000" algn="l"/>
              </a:tabLst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alveoli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 the lungs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tiny sacs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 composed 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capillaries where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gas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exchange </a:t>
            </a:r>
            <a:r>
              <a:rPr dirty="0" sz="2000" spc="-10">
                <a:latin typeface="Arial"/>
                <a:cs typeface="Arial"/>
              </a:rPr>
              <a:t>	</a:t>
            </a:r>
            <a:r>
              <a:rPr dirty="0" sz="2000">
                <a:latin typeface="Arial"/>
                <a:cs typeface="Arial"/>
              </a:rPr>
              <a:t>occurs.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oxygenated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oxygen-rich blood</a:t>
            </a:r>
            <a:r>
              <a:rPr dirty="0" sz="2000" spc="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then flows back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the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heart.</a:t>
            </a:r>
            <a:endParaRPr sz="20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350"/>
              </a:spcBef>
            </a:pPr>
            <a:r>
              <a:rPr dirty="0" sz="2000">
                <a:latin typeface="Arial Black"/>
                <a:cs typeface="Arial Black"/>
              </a:rPr>
              <a:t>Systemic</a:t>
            </a:r>
            <a:r>
              <a:rPr dirty="0" sz="2000" spc="-2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circulation</a:t>
            </a:r>
            <a:r>
              <a:rPr dirty="0" sz="2000" spc="-11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then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moves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 between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heart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rest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body.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97661" y="1275016"/>
            <a:ext cx="335851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 Black"/>
                <a:cs typeface="Arial Black"/>
              </a:rPr>
              <a:t>The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Respiratory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System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786142" y="1915096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002144" y="1813288"/>
            <a:ext cx="10003790" cy="706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69215">
              <a:lnSpc>
                <a:spcPct val="1117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is composed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following parts: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sinuses,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nasal</a:t>
            </a:r>
            <a:r>
              <a:rPr dirty="0" sz="2000" spc="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conchae,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nasal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cavity, nose, </a:t>
            </a:r>
            <a:r>
              <a:rPr dirty="0" sz="2000" spc="-10">
                <a:latin typeface="Arial"/>
                <a:cs typeface="Arial"/>
              </a:rPr>
              <a:t>pharynx, </a:t>
            </a:r>
            <a:r>
              <a:rPr dirty="0" sz="2000">
                <a:latin typeface="Arial"/>
                <a:cs typeface="Arial"/>
              </a:rPr>
              <a:t>larynx,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trachea,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bronchi,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bronchioles,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alveoli,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lungs,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diaphragm.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3924004" y="2826355"/>
            <a:ext cx="4321810" cy="3329940"/>
            <a:chOff x="3924004" y="2826355"/>
            <a:chExt cx="4321810" cy="3329940"/>
          </a:xfrm>
        </p:grpSpPr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74088" y="2979388"/>
              <a:ext cx="3993101" cy="3140246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3942003" y="2844355"/>
              <a:ext cx="4286250" cy="3293745"/>
            </a:xfrm>
            <a:custGeom>
              <a:avLst/>
              <a:gdLst/>
              <a:ahLst/>
              <a:cxnLst/>
              <a:rect l="l" t="t" r="r" b="b"/>
              <a:pathLst>
                <a:path w="4286250" h="3293745">
                  <a:moveTo>
                    <a:pt x="0" y="0"/>
                  </a:moveTo>
                  <a:lnTo>
                    <a:pt x="4285792" y="0"/>
                  </a:lnTo>
                  <a:lnTo>
                    <a:pt x="4285792" y="3293643"/>
                  </a:lnTo>
                  <a:lnTo>
                    <a:pt x="0" y="3293643"/>
                  </a:lnTo>
                  <a:lnTo>
                    <a:pt x="0" y="0"/>
                  </a:lnTo>
                  <a:close/>
                </a:path>
              </a:pathLst>
            </a:custGeom>
            <a:ln w="359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617296" y="1633659"/>
            <a:ext cx="7045959" cy="4128770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algn="just" marL="12700" marR="6350">
              <a:lnSpc>
                <a:spcPct val="112799"/>
              </a:lnSpc>
              <a:spcBef>
                <a:spcPts val="150"/>
              </a:spcBef>
            </a:pPr>
            <a:r>
              <a:rPr dirty="0" sz="2000">
                <a:latin typeface="Arial Black"/>
                <a:cs typeface="Arial Black"/>
              </a:rPr>
              <a:t>Breathing</a:t>
            </a:r>
            <a:r>
              <a:rPr dirty="0" sz="2000" spc="25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38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38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process</a:t>
            </a:r>
            <a:r>
              <a:rPr dirty="0" sz="2000" spc="3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36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drawing</a:t>
            </a:r>
            <a:r>
              <a:rPr dirty="0" sz="2000" spc="3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air</a:t>
            </a:r>
            <a:r>
              <a:rPr dirty="0" sz="2000" spc="38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39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3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out</a:t>
            </a:r>
            <a:r>
              <a:rPr dirty="0" sz="2000" spc="37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37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lungs.</a:t>
            </a:r>
            <a:r>
              <a:rPr dirty="0" sz="2000" spc="2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3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3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breathing</a:t>
            </a:r>
            <a:r>
              <a:rPr dirty="0" sz="2000" spc="2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process,</a:t>
            </a:r>
            <a:r>
              <a:rPr dirty="0" sz="2000" spc="3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3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diaphragm</a:t>
            </a:r>
            <a:r>
              <a:rPr dirty="0" sz="2000" spc="35">
                <a:latin typeface="Arial"/>
                <a:cs typeface="Arial"/>
              </a:rPr>
              <a:t>  </a:t>
            </a:r>
            <a:r>
              <a:rPr dirty="0" sz="2000" spc="-10">
                <a:latin typeface="Arial"/>
                <a:cs typeface="Arial"/>
              </a:rPr>
              <a:t>constantly </a:t>
            </a:r>
            <a:r>
              <a:rPr dirty="0" sz="2000">
                <a:latin typeface="Arial"/>
                <a:cs typeface="Arial"/>
              </a:rPr>
              <a:t>contracts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relaxes,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causing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6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chest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cavity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expand</a:t>
            </a:r>
            <a:r>
              <a:rPr dirty="0" sz="2000" spc="5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and </a:t>
            </a:r>
            <a:r>
              <a:rPr dirty="0" sz="2000" spc="-10">
                <a:latin typeface="Arial"/>
                <a:cs typeface="Arial"/>
              </a:rPr>
              <a:t>relax.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300">
              <a:latin typeface="Arial"/>
              <a:cs typeface="Arial"/>
            </a:endParaRPr>
          </a:p>
          <a:p>
            <a:pPr algn="just" marL="12700" marR="5080">
              <a:lnSpc>
                <a:spcPct val="111700"/>
              </a:lnSpc>
              <a:spcBef>
                <a:spcPts val="5"/>
              </a:spcBef>
            </a:pPr>
            <a:r>
              <a:rPr dirty="0" sz="2000">
                <a:latin typeface="Arial"/>
                <a:cs typeface="Arial"/>
              </a:rPr>
              <a:t>During</a:t>
            </a:r>
            <a:r>
              <a:rPr dirty="0" sz="2000" spc="13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inhalation</a:t>
            </a:r>
            <a:r>
              <a:rPr dirty="0" sz="2000" spc="13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or</a:t>
            </a:r>
            <a:r>
              <a:rPr dirty="0" sz="2000" spc="14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inspiration,</a:t>
            </a:r>
            <a:r>
              <a:rPr dirty="0" sz="2000" spc="13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3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diaphragm</a:t>
            </a:r>
            <a:r>
              <a:rPr dirty="0" sz="2000" spc="150">
                <a:latin typeface="Arial"/>
                <a:cs typeface="Arial"/>
              </a:rPr>
              <a:t>  </a:t>
            </a:r>
            <a:r>
              <a:rPr dirty="0" sz="2000" spc="-10">
                <a:latin typeface="Arial"/>
                <a:cs typeface="Arial"/>
              </a:rPr>
              <a:t>contracts, </a:t>
            </a:r>
            <a:r>
              <a:rPr dirty="0" sz="2000">
                <a:latin typeface="Arial"/>
                <a:cs typeface="Arial"/>
              </a:rPr>
              <a:t>which</a:t>
            </a:r>
            <a:r>
              <a:rPr dirty="0" sz="2000" spc="3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then</a:t>
            </a:r>
            <a:r>
              <a:rPr dirty="0" sz="2000" spc="3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enlarges</a:t>
            </a:r>
            <a:r>
              <a:rPr dirty="0" sz="2000" spc="3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3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chest</a:t>
            </a:r>
            <a:r>
              <a:rPr dirty="0" sz="2000" spc="30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cavity</a:t>
            </a:r>
            <a:r>
              <a:rPr dirty="0" sz="2000" spc="3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3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3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chest</a:t>
            </a:r>
            <a:r>
              <a:rPr dirty="0" sz="2000" spc="31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volume.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9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expansion</a:t>
            </a:r>
            <a:r>
              <a:rPr dirty="0" sz="2000" spc="10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10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0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chest</a:t>
            </a:r>
            <a:r>
              <a:rPr dirty="0" sz="2000" spc="9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cavity</a:t>
            </a:r>
            <a:r>
              <a:rPr dirty="0" sz="2000" spc="10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reduces</a:t>
            </a:r>
            <a:r>
              <a:rPr dirty="0" sz="2000" spc="10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air</a:t>
            </a:r>
            <a:r>
              <a:rPr dirty="0" sz="2000" spc="95">
                <a:latin typeface="Arial"/>
                <a:cs typeface="Arial"/>
              </a:rPr>
              <a:t>  </a:t>
            </a:r>
            <a:r>
              <a:rPr dirty="0" sz="2000" spc="-10">
                <a:latin typeface="Arial"/>
                <a:cs typeface="Arial"/>
              </a:rPr>
              <a:t>pressure, </a:t>
            </a:r>
            <a:r>
              <a:rPr dirty="0" sz="2000">
                <a:latin typeface="Arial"/>
                <a:cs typeface="Arial"/>
              </a:rPr>
              <a:t>causing</a:t>
            </a:r>
            <a:r>
              <a:rPr dirty="0" sz="2000" spc="1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air</a:t>
            </a:r>
            <a:r>
              <a:rPr dirty="0" sz="2000" spc="2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outside</a:t>
            </a:r>
            <a:r>
              <a:rPr dirty="0" sz="2000" spc="2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20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has</a:t>
            </a:r>
            <a:r>
              <a:rPr dirty="0" sz="2000" spc="2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high</a:t>
            </a:r>
            <a:r>
              <a:rPr dirty="0" sz="2000" spc="20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pressure</a:t>
            </a:r>
            <a:r>
              <a:rPr dirty="0" sz="2000" spc="2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20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enter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04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lungs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inflate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lungs.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other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hand,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during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exhalation </a:t>
            </a:r>
            <a:r>
              <a:rPr dirty="0" sz="2000">
                <a:latin typeface="Arial"/>
                <a:cs typeface="Arial"/>
              </a:rPr>
              <a:t>or expiration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phase,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diaphragm relaxes,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thus</a:t>
            </a:r>
            <a:endParaRPr sz="2000">
              <a:latin typeface="Arial"/>
              <a:cs typeface="Arial"/>
            </a:endParaRPr>
          </a:p>
          <a:p>
            <a:pPr algn="just" marL="12700">
              <a:lnSpc>
                <a:spcPct val="100000"/>
              </a:lnSpc>
              <a:spcBef>
                <a:spcPts val="275"/>
              </a:spcBef>
            </a:pPr>
            <a:r>
              <a:rPr dirty="0" sz="2000">
                <a:latin typeface="Arial"/>
                <a:cs typeface="Arial"/>
              </a:rPr>
              <a:t>returning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original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dome-shaped </a:t>
            </a:r>
            <a:r>
              <a:rPr dirty="0" sz="2000" spc="-10">
                <a:latin typeface="Arial"/>
                <a:cs typeface="Arial"/>
              </a:rPr>
              <a:t>position.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7894074" y="1780561"/>
            <a:ext cx="3662045" cy="3655695"/>
            <a:chOff x="7894074" y="1780561"/>
            <a:chExt cx="3662045" cy="365569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066841" y="1939238"/>
              <a:ext cx="3282214" cy="3445028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7912074" y="1798561"/>
              <a:ext cx="3626485" cy="3619500"/>
            </a:xfrm>
            <a:custGeom>
              <a:avLst/>
              <a:gdLst/>
              <a:ahLst/>
              <a:cxnLst/>
              <a:rect l="l" t="t" r="r" b="b"/>
              <a:pathLst>
                <a:path w="3626484" h="3619500">
                  <a:moveTo>
                    <a:pt x="0" y="0"/>
                  </a:moveTo>
                  <a:lnTo>
                    <a:pt x="3625926" y="0"/>
                  </a:lnTo>
                  <a:lnTo>
                    <a:pt x="3625926" y="3619436"/>
                  </a:lnTo>
                  <a:lnTo>
                    <a:pt x="0" y="3619436"/>
                  </a:lnTo>
                  <a:lnTo>
                    <a:pt x="0" y="0"/>
                  </a:lnTo>
                  <a:close/>
                </a:path>
              </a:pathLst>
            </a:custGeom>
            <a:ln w="359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79665" y="1318209"/>
            <a:ext cx="10205720" cy="20085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 Black"/>
                <a:cs typeface="Arial Black"/>
              </a:rPr>
              <a:t>The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Nervous </a:t>
            </a:r>
            <a:r>
              <a:rPr dirty="0" sz="2000" spc="-10">
                <a:latin typeface="Arial Black"/>
                <a:cs typeface="Arial Black"/>
              </a:rPr>
              <a:t>System</a:t>
            </a:r>
            <a:endParaRPr sz="20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endParaRPr sz="1800">
              <a:latin typeface="Arial Black"/>
              <a:cs typeface="Arial Black"/>
            </a:endParaRPr>
          </a:p>
          <a:p>
            <a:pPr marL="30480">
              <a:lnSpc>
                <a:spcPct val="100000"/>
              </a:lnSpc>
              <a:tabLst>
                <a:tab pos="8587105" algn="l"/>
              </a:tabLst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basic structural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unit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nervous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known as the</a:t>
            </a:r>
            <a:r>
              <a:rPr dirty="0" sz="2000" spc="1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neuron</a:t>
            </a:r>
            <a:r>
              <a:rPr dirty="0" sz="2000" spc="-114">
                <a:latin typeface="Arial Black"/>
                <a:cs typeface="Arial Black"/>
              </a:rPr>
              <a:t> </a:t>
            </a:r>
            <a:r>
              <a:rPr dirty="0" sz="2000" spc="-25">
                <a:latin typeface="Arial"/>
                <a:cs typeface="Arial"/>
              </a:rPr>
              <a:t>or</a:t>
            </a:r>
            <a:r>
              <a:rPr dirty="0" sz="2000">
                <a:latin typeface="Arial"/>
                <a:cs typeface="Arial"/>
              </a:rPr>
              <a:t>	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nerve</a:t>
            </a:r>
            <a:r>
              <a:rPr dirty="0" sz="2000" spc="-10">
                <a:latin typeface="Arial"/>
                <a:cs typeface="Arial"/>
              </a:rPr>
              <a:t> cell.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350">
              <a:latin typeface="Arial"/>
              <a:cs typeface="Arial"/>
            </a:endParaRPr>
          </a:p>
          <a:p>
            <a:pPr marL="30480" marR="5080">
              <a:lnSpc>
                <a:spcPct val="114999"/>
              </a:lnSpc>
              <a:spcBef>
                <a:spcPts val="5"/>
              </a:spcBef>
            </a:pPr>
            <a:r>
              <a:rPr dirty="0" sz="2000">
                <a:latin typeface="Arial Black"/>
                <a:cs typeface="Arial Black"/>
              </a:rPr>
              <a:t>Neurons</a:t>
            </a:r>
            <a:r>
              <a:rPr dirty="0" sz="2000" spc="-12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responsible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for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transmitting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information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different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parts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 spc="-10">
                <a:latin typeface="Arial"/>
                <a:cs typeface="Arial"/>
              </a:rPr>
              <a:t>body.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3384000" y="3340794"/>
            <a:ext cx="5112385" cy="2592070"/>
            <a:chOff x="3384000" y="3340794"/>
            <a:chExt cx="5112385" cy="259207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19995" y="3574094"/>
              <a:ext cx="4750340" cy="2272938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3401999" y="3358794"/>
              <a:ext cx="5076190" cy="2556510"/>
            </a:xfrm>
            <a:custGeom>
              <a:avLst/>
              <a:gdLst/>
              <a:ahLst/>
              <a:cxnLst/>
              <a:rect l="l" t="t" r="r" b="b"/>
              <a:pathLst>
                <a:path w="5076190" h="2556510">
                  <a:moveTo>
                    <a:pt x="0" y="0"/>
                  </a:moveTo>
                  <a:lnTo>
                    <a:pt x="5075999" y="0"/>
                  </a:lnTo>
                  <a:lnTo>
                    <a:pt x="5075999" y="2556002"/>
                  </a:lnTo>
                  <a:lnTo>
                    <a:pt x="0" y="2556002"/>
                  </a:lnTo>
                  <a:lnTo>
                    <a:pt x="0" y="0"/>
                  </a:lnTo>
                  <a:close/>
                </a:path>
              </a:pathLst>
            </a:custGeom>
            <a:ln w="359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97661" y="1961979"/>
            <a:ext cx="10727690" cy="2657475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marL="12700" marR="5080">
              <a:lnSpc>
                <a:spcPct val="112799"/>
              </a:lnSpc>
              <a:spcBef>
                <a:spcPts val="150"/>
              </a:spcBef>
            </a:pPr>
            <a:r>
              <a:rPr dirty="0" sz="2000">
                <a:latin typeface="Arial"/>
                <a:cs typeface="Arial"/>
              </a:rPr>
              <a:t>A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stimulus</a:t>
            </a:r>
            <a:r>
              <a:rPr dirty="0" sz="2000" spc="-12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is anything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trigger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 reaction.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When you react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something,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impulses </a:t>
            </a:r>
            <a:r>
              <a:rPr dirty="0" sz="2000" spc="-25">
                <a:latin typeface="Arial"/>
                <a:cs typeface="Arial"/>
              </a:rPr>
              <a:t>are </a:t>
            </a:r>
            <a:r>
              <a:rPr dirty="0" sz="2000">
                <a:latin typeface="Arial"/>
                <a:cs typeface="Arial"/>
              </a:rPr>
              <a:t>sent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sense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organs to 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brain.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brain will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send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signals for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you to have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appropriate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response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stimulus.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transmission 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these impulses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made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possible </a:t>
            </a:r>
            <a:r>
              <a:rPr dirty="0" sz="2000" spc="-25">
                <a:latin typeface="Arial"/>
                <a:cs typeface="Arial"/>
              </a:rPr>
              <a:t>by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neurons.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700">
              <a:latin typeface="Arial"/>
              <a:cs typeface="Arial"/>
            </a:endParaRPr>
          </a:p>
          <a:p>
            <a:pPr marL="32384">
              <a:lnSpc>
                <a:spcPct val="100000"/>
              </a:lnSpc>
              <a:spcBef>
                <a:spcPts val="1585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nervous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classified into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two major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parts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known as </a:t>
            </a:r>
            <a:r>
              <a:rPr dirty="0" sz="2000" spc="-25">
                <a:latin typeface="Arial"/>
                <a:cs typeface="Arial"/>
              </a:rPr>
              <a:t>the</a:t>
            </a:r>
            <a:endParaRPr sz="2000">
              <a:latin typeface="Arial"/>
              <a:cs typeface="Arial"/>
            </a:endParaRPr>
          </a:p>
          <a:p>
            <a:pPr marL="32384">
              <a:lnSpc>
                <a:spcPct val="100000"/>
              </a:lnSpc>
              <a:spcBef>
                <a:spcPts val="350"/>
              </a:spcBef>
            </a:pPr>
            <a:r>
              <a:rPr dirty="0" sz="2000">
                <a:latin typeface="Arial Black"/>
                <a:cs typeface="Arial Black"/>
              </a:rPr>
              <a:t>Central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nervous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system</a:t>
            </a:r>
            <a:r>
              <a:rPr dirty="0" sz="2000" spc="-12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(CNS)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Peripheral</a:t>
            </a:r>
            <a:r>
              <a:rPr dirty="0" sz="2000" spc="-1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nervous</a:t>
            </a:r>
            <a:r>
              <a:rPr dirty="0" sz="2000" spc="-2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system</a:t>
            </a:r>
            <a:r>
              <a:rPr dirty="0" sz="2000" spc="-114">
                <a:latin typeface="Arial Black"/>
                <a:cs typeface="Arial Black"/>
              </a:rPr>
              <a:t> </a:t>
            </a:r>
            <a:r>
              <a:rPr dirty="0" sz="2000" spc="-10">
                <a:latin typeface="Arial"/>
                <a:cs typeface="Arial"/>
              </a:rPr>
              <a:t>(PNS).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9" name="object 9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97661" y="1307769"/>
            <a:ext cx="671004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CNS</a:t>
            </a:r>
            <a:r>
              <a:rPr dirty="0" sz="2000" spc="-11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composed 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</a:t>
            </a:r>
            <a:r>
              <a:rPr dirty="0" sz="2000">
                <a:latin typeface="Arial Black"/>
                <a:cs typeface="Arial Black"/>
              </a:rPr>
              <a:t>brain</a:t>
            </a:r>
            <a:r>
              <a:rPr dirty="0" sz="2000" spc="-12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spinal </a:t>
            </a:r>
            <a:r>
              <a:rPr dirty="0" sz="2000" spc="-10">
                <a:latin typeface="Arial Black"/>
                <a:cs typeface="Arial Black"/>
              </a:rPr>
              <a:t>cord</a:t>
            </a:r>
            <a:r>
              <a:rPr dirty="0" sz="2000" spc="-1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797661" y="2073859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013294" y="1960900"/>
            <a:ext cx="10102215" cy="17697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62610">
              <a:lnSpc>
                <a:spcPct val="115399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brain</a:t>
            </a:r>
            <a:r>
              <a:rPr dirty="0" sz="2000" spc="-125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performs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different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functions.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These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involve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cognition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learning,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speech </a:t>
            </a:r>
            <a:r>
              <a:rPr dirty="0" sz="2000">
                <a:latin typeface="Arial"/>
                <a:cs typeface="Arial"/>
              </a:rPr>
              <a:t>generation,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emotions,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memory,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reasoning,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</a:t>
            </a:r>
            <a:r>
              <a:rPr dirty="0" sz="2000" spc="-10">
                <a:latin typeface="Arial"/>
                <a:cs typeface="Arial"/>
              </a:rPr>
              <a:t>logic.</a:t>
            </a:r>
            <a:endParaRPr sz="2000">
              <a:latin typeface="Arial"/>
              <a:cs typeface="Arial"/>
            </a:endParaRPr>
          </a:p>
          <a:p>
            <a:pPr marL="82550">
              <a:lnSpc>
                <a:spcPct val="100000"/>
              </a:lnSpc>
              <a:spcBef>
                <a:spcPts val="27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brain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also responsible for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coordination</a:t>
            </a:r>
            <a:r>
              <a:rPr dirty="0" sz="2000" spc="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balance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 the </a:t>
            </a:r>
            <a:r>
              <a:rPr dirty="0" sz="2000" spc="-10">
                <a:latin typeface="Arial"/>
                <a:cs typeface="Arial"/>
              </a:rPr>
              <a:t>cerebellum.</a:t>
            </a:r>
            <a:endParaRPr sz="2000">
              <a:latin typeface="Arial"/>
              <a:cs typeface="Arial"/>
            </a:endParaRPr>
          </a:p>
          <a:p>
            <a:pPr marL="12700" marR="5080" indent="69850">
              <a:lnSpc>
                <a:spcPts val="2770"/>
              </a:lnSpc>
              <a:spcBef>
                <a:spcPts val="80"/>
              </a:spcBef>
            </a:pPr>
            <a:r>
              <a:rPr dirty="0" sz="2000">
                <a:latin typeface="Arial Black"/>
                <a:cs typeface="Arial Black"/>
              </a:rPr>
              <a:t>spinal</a:t>
            </a:r>
            <a:r>
              <a:rPr dirty="0" sz="2000" spc="-1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cord</a:t>
            </a:r>
            <a:r>
              <a:rPr dirty="0" sz="2000" spc="-11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serves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pathway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information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brain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body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the brain.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also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responsible for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reflexes in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our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body.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97661" y="2764701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797661" y="3113900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97661" y="4153275"/>
            <a:ext cx="10058400" cy="13868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365760">
              <a:lnSpc>
                <a:spcPct val="1149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brain</a:t>
            </a:r>
            <a:r>
              <a:rPr dirty="0" sz="2000" spc="-12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performs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diff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erent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functions.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These involve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cognition and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learning,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speech </a:t>
            </a:r>
            <a:r>
              <a:rPr dirty="0" sz="2000">
                <a:latin typeface="Arial"/>
                <a:cs typeface="Arial"/>
              </a:rPr>
              <a:t>generation,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emotions,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memory,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reasoning,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logic.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brain</a:t>
            </a:r>
            <a:r>
              <a:rPr dirty="0" sz="2000" spc="-12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is also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responsible for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coordination</a:t>
            </a:r>
            <a:r>
              <a:rPr dirty="0" sz="2000" spc="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balance through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</a:t>
            </a:r>
            <a:r>
              <a:rPr dirty="0" sz="2000" spc="-10">
                <a:latin typeface="Arial"/>
                <a:cs typeface="Arial"/>
              </a:rPr>
              <a:t>cerebellum.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95134" y="1423410"/>
            <a:ext cx="10563225" cy="35274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41275">
              <a:lnSpc>
                <a:spcPct val="111500"/>
              </a:lnSpc>
              <a:spcBef>
                <a:spcPts val="105"/>
              </a:spcBef>
            </a:pPr>
            <a:r>
              <a:rPr dirty="0" sz="2000">
                <a:latin typeface="Arial"/>
                <a:cs typeface="Arial"/>
              </a:rPr>
              <a:t>The other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component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CNS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the spinal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cord.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spinal cord serves as a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pathway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of </a:t>
            </a:r>
            <a:r>
              <a:rPr dirty="0" sz="2000">
                <a:latin typeface="Arial"/>
                <a:cs typeface="Arial"/>
              </a:rPr>
              <a:t>information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brain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body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brain.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also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responsible </a:t>
            </a:r>
            <a:r>
              <a:rPr dirty="0" sz="2000" spc="-25">
                <a:latin typeface="Arial"/>
                <a:cs typeface="Arial"/>
              </a:rPr>
              <a:t>for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reflexes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our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body.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050">
              <a:latin typeface="Arial"/>
              <a:cs typeface="Arial"/>
            </a:endParaRPr>
          </a:p>
          <a:p>
            <a:pPr marL="14604">
              <a:lnSpc>
                <a:spcPct val="100000"/>
              </a:lnSpc>
            </a:pPr>
            <a:r>
              <a:rPr dirty="0" sz="2000">
                <a:latin typeface="Arial"/>
                <a:cs typeface="Arial"/>
              </a:rPr>
              <a:t>A</a:t>
            </a:r>
            <a:r>
              <a:rPr dirty="0" sz="2000" spc="-3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reflex</a:t>
            </a:r>
            <a:r>
              <a:rPr dirty="0" sz="2000" spc="-12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 involuntary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nearly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instantaneous movement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 response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a </a:t>
            </a:r>
            <a:r>
              <a:rPr dirty="0" sz="2000" spc="-10">
                <a:latin typeface="Arial"/>
                <a:cs typeface="Arial"/>
              </a:rPr>
              <a:t>stimulus.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400">
              <a:latin typeface="Arial"/>
              <a:cs typeface="Arial"/>
            </a:endParaRPr>
          </a:p>
          <a:p>
            <a:pPr marL="14604" marR="5080">
              <a:lnSpc>
                <a:spcPct val="112799"/>
              </a:lnSpc>
              <a:spcBef>
                <a:spcPts val="5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PNS</a:t>
            </a:r>
            <a:r>
              <a:rPr dirty="0" sz="2000" spc="-11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includes the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autonomic nervous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concerned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with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maintaining </a:t>
            </a:r>
            <a:r>
              <a:rPr dirty="0" sz="2000">
                <a:latin typeface="Arial"/>
                <a:cs typeface="Arial"/>
              </a:rPr>
              <a:t>homeostasis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by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controlling involuntary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functions,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such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digestion,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respiration, </a:t>
            </a:r>
            <a:r>
              <a:rPr dirty="0" sz="2000">
                <a:latin typeface="Arial"/>
                <a:cs typeface="Arial"/>
              </a:rPr>
              <a:t>circulation,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other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related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functions,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so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respond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automatically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unison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with </a:t>
            </a:r>
            <a:r>
              <a:rPr dirty="0" sz="2000" spc="-20">
                <a:latin typeface="Arial"/>
                <a:cs typeface="Arial"/>
              </a:rPr>
              <a:t>each </a:t>
            </a:r>
            <a:r>
              <a:rPr dirty="0" sz="2000" spc="-10">
                <a:latin typeface="Arial"/>
                <a:cs typeface="Arial"/>
              </a:rPr>
              <a:t>other.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476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75"/>
              </a:spcBef>
              <a:tabLst>
                <a:tab pos="601345" algn="l"/>
                <a:tab pos="1926589" algn="l"/>
                <a:tab pos="2985135" algn="l"/>
                <a:tab pos="3943350" algn="l"/>
                <a:tab pos="4277995" algn="l"/>
                <a:tab pos="5163820" algn="l"/>
                <a:tab pos="6122035" algn="l"/>
                <a:tab pos="6682105" algn="l"/>
                <a:tab pos="7190105" algn="l"/>
                <a:tab pos="8699500" algn="l"/>
                <a:tab pos="9700895" algn="l"/>
                <a:tab pos="10276205" algn="l"/>
              </a:tabLst>
            </a:pPr>
            <a:r>
              <a:rPr dirty="0" spc="-25"/>
              <a:t>The</a:t>
            </a:r>
            <a:r>
              <a:rPr dirty="0"/>
              <a:t>	</a:t>
            </a:r>
            <a:r>
              <a:rPr dirty="0" spc="-10"/>
              <a:t>autonomic</a:t>
            </a:r>
            <a:r>
              <a:rPr dirty="0"/>
              <a:t>	</a:t>
            </a:r>
            <a:r>
              <a:rPr dirty="0" spc="-10"/>
              <a:t>nervous</a:t>
            </a:r>
            <a:r>
              <a:rPr dirty="0"/>
              <a:t>	</a:t>
            </a:r>
            <a:r>
              <a:rPr dirty="0" spc="-10"/>
              <a:t>system</a:t>
            </a:r>
            <a:r>
              <a:rPr dirty="0"/>
              <a:t>	</a:t>
            </a:r>
            <a:r>
              <a:rPr dirty="0" spc="-25"/>
              <a:t>is</a:t>
            </a:r>
            <a:r>
              <a:rPr dirty="0"/>
              <a:t>	</a:t>
            </a:r>
            <a:r>
              <a:rPr dirty="0" spc="-10"/>
              <a:t>further</a:t>
            </a:r>
            <a:r>
              <a:rPr dirty="0"/>
              <a:t>	</a:t>
            </a:r>
            <a:r>
              <a:rPr dirty="0" spc="-10"/>
              <a:t>divided</a:t>
            </a:r>
            <a:r>
              <a:rPr dirty="0"/>
              <a:t>	</a:t>
            </a:r>
            <a:r>
              <a:rPr dirty="0" spc="-20"/>
              <a:t>into</a:t>
            </a:r>
            <a:r>
              <a:rPr dirty="0"/>
              <a:t>	</a:t>
            </a:r>
            <a:r>
              <a:rPr dirty="0" spc="-25"/>
              <a:t>the</a:t>
            </a:r>
            <a:r>
              <a:rPr dirty="0"/>
              <a:t>	</a:t>
            </a:r>
            <a:r>
              <a:rPr dirty="0" spc="-10" i="1">
                <a:latin typeface="Arial"/>
                <a:cs typeface="Arial"/>
              </a:rPr>
              <a:t>sympathetic</a:t>
            </a:r>
            <a:r>
              <a:rPr dirty="0" i="1">
                <a:latin typeface="Arial"/>
                <a:cs typeface="Arial"/>
              </a:rPr>
              <a:t>	</a:t>
            </a:r>
            <a:r>
              <a:rPr dirty="0" spc="-10" i="1">
                <a:latin typeface="Arial"/>
                <a:cs typeface="Arial"/>
              </a:rPr>
              <a:t>division</a:t>
            </a:r>
            <a:r>
              <a:rPr dirty="0" i="1">
                <a:latin typeface="Arial"/>
                <a:cs typeface="Arial"/>
              </a:rPr>
              <a:t>	</a:t>
            </a:r>
            <a:r>
              <a:rPr dirty="0" spc="-25"/>
              <a:t>and</a:t>
            </a:r>
            <a:r>
              <a:rPr dirty="0"/>
              <a:t>	</a:t>
            </a:r>
            <a:r>
              <a:rPr dirty="0" spc="-25"/>
              <a:t>the</a:t>
            </a:r>
          </a:p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dirty="0" i="1">
                <a:latin typeface="Arial"/>
                <a:cs typeface="Arial"/>
              </a:rPr>
              <a:t>parasympathetic</a:t>
            </a:r>
            <a:r>
              <a:rPr dirty="0" spc="-5" i="1">
                <a:latin typeface="Arial"/>
                <a:cs typeface="Arial"/>
              </a:rPr>
              <a:t> </a:t>
            </a:r>
            <a:r>
              <a:rPr dirty="0" spc="-10" i="1">
                <a:latin typeface="Arial"/>
                <a:cs typeface="Arial"/>
              </a:rPr>
              <a:t>division</a:t>
            </a:r>
            <a:r>
              <a:rPr dirty="0" spc="-10"/>
              <a:t>.</a:t>
            </a: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600"/>
          </a:p>
          <a:p>
            <a:pPr marL="12700">
              <a:lnSpc>
                <a:spcPct val="100000"/>
              </a:lnSpc>
            </a:pPr>
            <a:r>
              <a:rPr dirty="0"/>
              <a:t>The</a:t>
            </a:r>
            <a:r>
              <a:rPr dirty="0" spc="-20"/>
              <a:t> </a:t>
            </a:r>
            <a:r>
              <a:rPr dirty="0">
                <a:latin typeface="Arial Black"/>
                <a:cs typeface="Arial Black"/>
              </a:rPr>
              <a:t>sympathetic division</a:t>
            </a:r>
            <a:r>
              <a:rPr dirty="0" spc="-120">
                <a:latin typeface="Arial Black"/>
                <a:cs typeface="Arial Black"/>
              </a:rPr>
              <a:t> </a:t>
            </a:r>
            <a:r>
              <a:rPr dirty="0"/>
              <a:t>performs</a:t>
            </a:r>
            <a:r>
              <a:rPr dirty="0" spc="-5"/>
              <a:t> </a:t>
            </a:r>
            <a:r>
              <a:rPr dirty="0"/>
              <a:t>a</a:t>
            </a:r>
            <a:r>
              <a:rPr dirty="0" spc="-5"/>
              <a:t> </a:t>
            </a:r>
            <a:r>
              <a:rPr dirty="0"/>
              <a:t>fight</a:t>
            </a:r>
            <a:r>
              <a:rPr dirty="0" spc="-15"/>
              <a:t> </a:t>
            </a:r>
            <a:r>
              <a:rPr dirty="0"/>
              <a:t>or</a:t>
            </a:r>
            <a:r>
              <a:rPr dirty="0" spc="-10"/>
              <a:t> </a:t>
            </a:r>
            <a:r>
              <a:rPr dirty="0"/>
              <a:t>flight</a:t>
            </a:r>
            <a:r>
              <a:rPr dirty="0" spc="-10"/>
              <a:t> </a:t>
            </a:r>
            <a:r>
              <a:rPr dirty="0"/>
              <a:t>response</a:t>
            </a:r>
            <a:r>
              <a:rPr dirty="0" spc="-5"/>
              <a:t> </a:t>
            </a:r>
            <a:r>
              <a:rPr dirty="0"/>
              <a:t>in</a:t>
            </a:r>
            <a:r>
              <a:rPr dirty="0" spc="-5"/>
              <a:t> </a:t>
            </a:r>
            <a:r>
              <a:rPr dirty="0"/>
              <a:t>stressful</a:t>
            </a:r>
            <a:r>
              <a:rPr dirty="0" spc="-5"/>
              <a:t> </a:t>
            </a:r>
            <a:r>
              <a:rPr dirty="0" spc="-10"/>
              <a:t>situations.</a:t>
            </a: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400"/>
          </a:p>
          <a:p>
            <a:pPr algn="just" marL="12700" marR="7620">
              <a:lnSpc>
                <a:spcPct val="113300"/>
              </a:lnSpc>
            </a:pPr>
            <a:r>
              <a:rPr dirty="0"/>
              <a:t>The</a:t>
            </a:r>
            <a:r>
              <a:rPr dirty="0" spc="155"/>
              <a:t>  </a:t>
            </a:r>
            <a:r>
              <a:rPr dirty="0">
                <a:latin typeface="Arial Black"/>
                <a:cs typeface="Arial Black"/>
              </a:rPr>
              <a:t>parasympathetic</a:t>
            </a:r>
            <a:r>
              <a:rPr dirty="0" spc="105">
                <a:latin typeface="Arial Black"/>
                <a:cs typeface="Arial Black"/>
              </a:rPr>
              <a:t>  </a:t>
            </a:r>
            <a:r>
              <a:rPr dirty="0">
                <a:latin typeface="Arial Black"/>
                <a:cs typeface="Arial Black"/>
              </a:rPr>
              <a:t>division</a:t>
            </a:r>
            <a:r>
              <a:rPr dirty="0" spc="45">
                <a:latin typeface="Arial Black"/>
                <a:cs typeface="Arial Black"/>
              </a:rPr>
              <a:t>  </a:t>
            </a:r>
            <a:r>
              <a:rPr dirty="0"/>
              <a:t>activates</a:t>
            </a:r>
            <a:r>
              <a:rPr dirty="0" spc="160"/>
              <a:t>  </a:t>
            </a:r>
            <a:r>
              <a:rPr dirty="0"/>
              <a:t>in</a:t>
            </a:r>
            <a:r>
              <a:rPr dirty="0" spc="160"/>
              <a:t>  </a:t>
            </a:r>
            <a:r>
              <a:rPr dirty="0"/>
              <a:t>a</a:t>
            </a:r>
            <a:r>
              <a:rPr dirty="0" spc="155"/>
              <a:t>  </a:t>
            </a:r>
            <a:r>
              <a:rPr dirty="0"/>
              <a:t>rest</a:t>
            </a:r>
            <a:r>
              <a:rPr dirty="0" spc="160"/>
              <a:t>  </a:t>
            </a:r>
            <a:r>
              <a:rPr dirty="0"/>
              <a:t>and</a:t>
            </a:r>
            <a:r>
              <a:rPr dirty="0" spc="155"/>
              <a:t>  </a:t>
            </a:r>
            <a:r>
              <a:rPr dirty="0"/>
              <a:t>digest</a:t>
            </a:r>
            <a:r>
              <a:rPr dirty="0" spc="155"/>
              <a:t>  </a:t>
            </a:r>
            <a:r>
              <a:rPr dirty="0"/>
              <a:t>phase.</a:t>
            </a:r>
            <a:r>
              <a:rPr dirty="0" spc="150"/>
              <a:t>  </a:t>
            </a:r>
            <a:r>
              <a:rPr dirty="0"/>
              <a:t>During</a:t>
            </a:r>
            <a:r>
              <a:rPr dirty="0" spc="160"/>
              <a:t>  </a:t>
            </a:r>
            <a:r>
              <a:rPr dirty="0" spc="-25"/>
              <a:t>the </a:t>
            </a:r>
            <a:r>
              <a:rPr dirty="0"/>
              <a:t>parasympathetic</a:t>
            </a:r>
            <a:r>
              <a:rPr dirty="0" spc="80"/>
              <a:t> </a:t>
            </a:r>
            <a:r>
              <a:rPr dirty="0"/>
              <a:t>phase,</a:t>
            </a:r>
            <a:r>
              <a:rPr dirty="0" spc="80"/>
              <a:t> </a:t>
            </a:r>
            <a:r>
              <a:rPr dirty="0"/>
              <a:t>energy</a:t>
            </a:r>
            <a:r>
              <a:rPr dirty="0" spc="80"/>
              <a:t> </a:t>
            </a:r>
            <a:r>
              <a:rPr dirty="0"/>
              <a:t>is</a:t>
            </a:r>
            <a:r>
              <a:rPr dirty="0" spc="85"/>
              <a:t> </a:t>
            </a:r>
            <a:r>
              <a:rPr dirty="0"/>
              <a:t>usually</a:t>
            </a:r>
            <a:r>
              <a:rPr dirty="0" spc="85"/>
              <a:t> </a:t>
            </a:r>
            <a:r>
              <a:rPr dirty="0"/>
              <a:t>conserved,</a:t>
            </a:r>
            <a:r>
              <a:rPr dirty="0" spc="75"/>
              <a:t> </a:t>
            </a:r>
            <a:r>
              <a:rPr dirty="0"/>
              <a:t>whereas</a:t>
            </a:r>
            <a:r>
              <a:rPr dirty="0" spc="95"/>
              <a:t> </a:t>
            </a:r>
            <a:r>
              <a:rPr dirty="0"/>
              <a:t>the</a:t>
            </a:r>
            <a:r>
              <a:rPr dirty="0" spc="80"/>
              <a:t> </a:t>
            </a:r>
            <a:r>
              <a:rPr dirty="0"/>
              <a:t>sympathetic</a:t>
            </a:r>
            <a:r>
              <a:rPr dirty="0" spc="85"/>
              <a:t> </a:t>
            </a:r>
            <a:r>
              <a:rPr dirty="0"/>
              <a:t>phase</a:t>
            </a:r>
            <a:r>
              <a:rPr dirty="0" spc="85"/>
              <a:t> </a:t>
            </a:r>
            <a:r>
              <a:rPr dirty="0" spc="-10"/>
              <a:t>usually </a:t>
            </a:r>
            <a:r>
              <a:rPr dirty="0"/>
              <a:t>consumes energy in</a:t>
            </a:r>
            <a:r>
              <a:rPr dirty="0" spc="-10"/>
              <a:t> </a:t>
            </a:r>
            <a:r>
              <a:rPr dirty="0"/>
              <a:t>response to</a:t>
            </a:r>
            <a:r>
              <a:rPr dirty="0" spc="-10"/>
              <a:t> </a:t>
            </a:r>
            <a:r>
              <a:rPr dirty="0"/>
              <a:t>stressful </a:t>
            </a:r>
            <a:r>
              <a:rPr dirty="0" spc="-10"/>
              <a:t>situations.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97661" y="1026274"/>
            <a:ext cx="10506710" cy="6527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418590" marR="5080" indent="-1406525">
              <a:lnSpc>
                <a:spcPct val="114300"/>
              </a:lnSpc>
              <a:spcBef>
                <a:spcPts val="100"/>
              </a:spcBef>
            </a:pPr>
            <a:r>
              <a:rPr dirty="0" sz="1800">
                <a:latin typeface="Arial Black"/>
                <a:cs typeface="Arial Black"/>
              </a:rPr>
              <a:t>Directions.</a:t>
            </a:r>
            <a:r>
              <a:rPr dirty="0" sz="1800" spc="-110">
                <a:latin typeface="Arial Black"/>
                <a:cs typeface="Arial Black"/>
              </a:rPr>
              <a:t> </a:t>
            </a:r>
            <a:r>
              <a:rPr dirty="0" sz="1800">
                <a:latin typeface="Arial"/>
                <a:cs typeface="Arial"/>
              </a:rPr>
              <a:t>Match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column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with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column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link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parts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respective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functions.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Write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letter </a:t>
            </a:r>
            <a:r>
              <a:rPr dirty="0" sz="1800">
                <a:latin typeface="Arial"/>
                <a:cs typeface="Arial"/>
              </a:rPr>
              <a:t>on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0">
                <a:latin typeface="Arial"/>
                <a:cs typeface="Arial"/>
              </a:rPr>
              <a:t> blank.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1517662" y="1855342"/>
            <a:ext cx="12185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Black"/>
                <a:cs typeface="Arial Black"/>
              </a:rPr>
              <a:t>Column</a:t>
            </a:r>
            <a:r>
              <a:rPr dirty="0" sz="1800" spc="-30">
                <a:latin typeface="Arial Black"/>
                <a:cs typeface="Arial Black"/>
              </a:rPr>
              <a:t> </a:t>
            </a:r>
            <a:r>
              <a:rPr dirty="0" sz="1800" spc="-50">
                <a:latin typeface="Arial Black"/>
                <a:cs typeface="Arial Black"/>
              </a:rPr>
              <a:t>A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015863" y="1855342"/>
            <a:ext cx="5207000" cy="10712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0683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Black"/>
                <a:cs typeface="Arial Black"/>
              </a:rPr>
              <a:t>Column</a:t>
            </a:r>
            <a:r>
              <a:rPr dirty="0" sz="1800" spc="-30">
                <a:latin typeface="Arial Black"/>
                <a:cs typeface="Arial Black"/>
              </a:rPr>
              <a:t> </a:t>
            </a:r>
            <a:r>
              <a:rPr dirty="0" sz="1800" spc="-50">
                <a:latin typeface="Arial Black"/>
                <a:cs typeface="Arial Black"/>
              </a:rPr>
              <a:t>B</a:t>
            </a:r>
            <a:endParaRPr sz="1800">
              <a:latin typeface="Arial Black"/>
              <a:cs typeface="Arial Black"/>
            </a:endParaRPr>
          </a:p>
          <a:p>
            <a:pPr marL="12700" marR="5080">
              <a:lnSpc>
                <a:spcPct val="108300"/>
              </a:lnSpc>
              <a:spcBef>
                <a:spcPts val="1630"/>
              </a:spcBef>
            </a:pPr>
            <a:r>
              <a:rPr dirty="0" sz="1800" b="1">
                <a:latin typeface="Arial"/>
                <a:cs typeface="Arial"/>
              </a:rPr>
              <a:t>A</a:t>
            </a:r>
            <a:r>
              <a:rPr dirty="0" sz="1800">
                <a:latin typeface="Arial"/>
                <a:cs typeface="Arial"/>
              </a:rPr>
              <a:t>.</a:t>
            </a:r>
            <a:r>
              <a:rPr dirty="0" sz="1800" spc="-10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is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muscular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organ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composed</a:t>
            </a:r>
            <a:r>
              <a:rPr dirty="0" sz="1600" spc="-5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of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cardiac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muscles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that </a:t>
            </a:r>
            <a:r>
              <a:rPr dirty="0" sz="1600">
                <a:latin typeface="Arial"/>
                <a:cs typeface="Arial"/>
              </a:rPr>
              <a:t>function</a:t>
            </a:r>
            <a:r>
              <a:rPr dirty="0" sz="1600" spc="-6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as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6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pump</a:t>
            </a:r>
            <a:r>
              <a:rPr dirty="0" sz="1600" spc="-5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of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6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circulatory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system.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017298" y="3257834"/>
            <a:ext cx="4993640" cy="12890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4604">
              <a:lnSpc>
                <a:spcPct val="113999"/>
              </a:lnSpc>
              <a:spcBef>
                <a:spcPts val="100"/>
              </a:spcBef>
            </a:pPr>
            <a:r>
              <a:rPr dirty="0" sz="1600">
                <a:latin typeface="Arial Black"/>
                <a:cs typeface="Arial Black"/>
              </a:rPr>
              <a:t>B</a:t>
            </a:r>
            <a:r>
              <a:rPr dirty="0" sz="1600">
                <a:latin typeface="Arial"/>
                <a:cs typeface="Arial"/>
              </a:rPr>
              <a:t>.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is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process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by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which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food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is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broken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down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into </a:t>
            </a:r>
            <a:r>
              <a:rPr dirty="0" sz="1600">
                <a:latin typeface="Arial"/>
                <a:cs typeface="Arial"/>
              </a:rPr>
              <a:t>simpler</a:t>
            </a:r>
            <a:r>
              <a:rPr dirty="0" sz="1600" spc="-7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forms.</a:t>
            </a:r>
            <a:endParaRPr sz="1600">
              <a:latin typeface="Arial"/>
              <a:cs typeface="Arial"/>
            </a:endParaRPr>
          </a:p>
          <a:p>
            <a:pPr marL="12700" marR="5080">
              <a:lnSpc>
                <a:spcPct val="108300"/>
              </a:lnSpc>
              <a:spcBef>
                <a:spcPts val="1130"/>
              </a:spcBef>
            </a:pPr>
            <a:r>
              <a:rPr dirty="0" sz="1800" b="1">
                <a:latin typeface="Arial"/>
                <a:cs typeface="Arial"/>
              </a:rPr>
              <a:t>C</a:t>
            </a:r>
            <a:r>
              <a:rPr dirty="0" sz="1800">
                <a:latin typeface="Arial"/>
                <a:cs typeface="Arial"/>
              </a:rPr>
              <a:t>.</a:t>
            </a:r>
            <a:r>
              <a:rPr dirty="0" sz="1800" spc="-55">
                <a:latin typeface="Arial"/>
                <a:cs typeface="Arial"/>
              </a:rPr>
              <a:t> </a:t>
            </a:r>
            <a:r>
              <a:rPr dirty="0" sz="1600" spc="-55">
                <a:latin typeface="Arial"/>
                <a:cs typeface="Arial"/>
              </a:rPr>
              <a:t>are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blood</a:t>
            </a:r>
            <a:r>
              <a:rPr dirty="0" sz="1600" spc="-5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vessels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that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carry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blood</a:t>
            </a:r>
            <a:r>
              <a:rPr dirty="0" sz="1600" spc="-5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away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from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 spc="-25">
                <a:latin typeface="Arial"/>
                <a:cs typeface="Arial"/>
              </a:rPr>
              <a:t>the </a:t>
            </a:r>
            <a:r>
              <a:rPr dirty="0" sz="1600" spc="-10">
                <a:latin typeface="Arial"/>
                <a:cs typeface="Arial"/>
              </a:rPr>
              <a:t>heart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017298" y="4818507"/>
            <a:ext cx="509397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Arial Black"/>
                <a:cs typeface="Arial Black"/>
              </a:rPr>
              <a:t>D</a:t>
            </a:r>
            <a:r>
              <a:rPr dirty="0" sz="1600">
                <a:latin typeface="Arial"/>
                <a:cs typeface="Arial"/>
              </a:rPr>
              <a:t>.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It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is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process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of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drawing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air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in</a:t>
            </a:r>
            <a:r>
              <a:rPr dirty="0" sz="1600" spc="-4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and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out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of</a:t>
            </a:r>
            <a:r>
              <a:rPr dirty="0" sz="1600" spc="-3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4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lungs.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6017298" y="5417482"/>
            <a:ext cx="5544820" cy="582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4100"/>
              </a:lnSpc>
              <a:spcBef>
                <a:spcPts val="100"/>
              </a:spcBef>
            </a:pPr>
            <a:r>
              <a:rPr dirty="0" sz="1600">
                <a:latin typeface="Arial Black"/>
                <a:cs typeface="Arial Black"/>
              </a:rPr>
              <a:t>E</a:t>
            </a:r>
            <a:r>
              <a:rPr dirty="0" sz="1600">
                <a:latin typeface="Arial"/>
                <a:cs typeface="Arial"/>
              </a:rPr>
              <a:t>.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are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responsible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for</a:t>
            </a:r>
            <a:r>
              <a:rPr dirty="0" sz="1600" spc="-25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transmitting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information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to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and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from</a:t>
            </a:r>
            <a:r>
              <a:rPr dirty="0" sz="1600" spc="-30">
                <a:latin typeface="Arial"/>
                <a:cs typeface="Arial"/>
              </a:rPr>
              <a:t> </a:t>
            </a:r>
            <a:r>
              <a:rPr dirty="0" sz="1600" spc="-25">
                <a:latin typeface="Arial"/>
                <a:cs typeface="Arial"/>
              </a:rPr>
              <a:t>the </a:t>
            </a:r>
            <a:r>
              <a:rPr dirty="0" sz="1600">
                <a:latin typeface="Arial"/>
                <a:cs typeface="Arial"/>
              </a:rPr>
              <a:t>different</a:t>
            </a:r>
            <a:r>
              <a:rPr dirty="0" sz="1600" spc="-5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parts</a:t>
            </a:r>
            <a:r>
              <a:rPr dirty="0" sz="1600" spc="-55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of</a:t>
            </a:r>
            <a:r>
              <a:rPr dirty="0" sz="1600" spc="-50">
                <a:latin typeface="Arial"/>
                <a:cs typeface="Arial"/>
              </a:rPr>
              <a:t> </a:t>
            </a:r>
            <a:r>
              <a:rPr dirty="0" sz="1600">
                <a:latin typeface="Arial"/>
                <a:cs typeface="Arial"/>
              </a:rPr>
              <a:t>the</a:t>
            </a:r>
            <a:r>
              <a:rPr dirty="0" sz="1600" spc="-60">
                <a:latin typeface="Arial"/>
                <a:cs typeface="Arial"/>
              </a:rPr>
              <a:t> </a:t>
            </a:r>
            <a:r>
              <a:rPr dirty="0" sz="1600" spc="-10">
                <a:latin typeface="Arial"/>
                <a:cs typeface="Arial"/>
              </a:rPr>
              <a:t>body.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337297" y="2513419"/>
            <a:ext cx="17132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</a:tabLst>
            </a:pPr>
            <a:r>
              <a:rPr dirty="0" u="sng" sz="18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dirty="0" sz="1800">
                <a:latin typeface="Arial Black"/>
                <a:cs typeface="Arial Black"/>
              </a:rPr>
              <a:t>1.</a:t>
            </a:r>
            <a:r>
              <a:rPr dirty="0" sz="1800" spc="-15">
                <a:latin typeface="Arial Black"/>
                <a:cs typeface="Arial Black"/>
              </a:rPr>
              <a:t> </a:t>
            </a:r>
            <a:r>
              <a:rPr dirty="0" sz="1800" spc="-10">
                <a:latin typeface="Arial Black"/>
                <a:cs typeface="Arial Black"/>
              </a:rPr>
              <a:t>Neurons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337297" y="3295700"/>
            <a:ext cx="16776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</a:tabLst>
            </a:pPr>
            <a:r>
              <a:rPr dirty="0" u="sng" sz="18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dirty="0" sz="1800">
                <a:latin typeface="Arial Black"/>
                <a:cs typeface="Arial Black"/>
              </a:rPr>
              <a:t>2.</a:t>
            </a:r>
            <a:r>
              <a:rPr dirty="0" sz="1800" spc="-5">
                <a:latin typeface="Arial Black"/>
                <a:cs typeface="Arial Black"/>
              </a:rPr>
              <a:t> </a:t>
            </a:r>
            <a:r>
              <a:rPr dirty="0" sz="1800" spc="-10">
                <a:latin typeface="Arial Black"/>
                <a:cs typeface="Arial Black"/>
              </a:rPr>
              <a:t>Arteries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1337297" y="3953421"/>
            <a:ext cx="13328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</a:tabLst>
            </a:pPr>
            <a:r>
              <a:rPr dirty="0" u="sng" sz="18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dirty="0" sz="1800">
                <a:latin typeface="Arial Black"/>
                <a:cs typeface="Arial Black"/>
              </a:rPr>
              <a:t>3.</a:t>
            </a:r>
            <a:r>
              <a:rPr dirty="0" sz="1800" spc="-5">
                <a:latin typeface="Arial Black"/>
                <a:cs typeface="Arial Black"/>
              </a:rPr>
              <a:t> </a:t>
            </a:r>
            <a:r>
              <a:rPr dirty="0" sz="1800" spc="-10">
                <a:latin typeface="Arial Black"/>
                <a:cs typeface="Arial Black"/>
              </a:rPr>
              <a:t>heart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337297" y="4673777"/>
            <a:ext cx="18669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</a:tabLst>
            </a:pPr>
            <a:r>
              <a:rPr dirty="0" u="sng" sz="18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dirty="0" sz="1800">
                <a:latin typeface="Arial Black"/>
                <a:cs typeface="Arial Black"/>
              </a:rPr>
              <a:t>4.</a:t>
            </a:r>
            <a:r>
              <a:rPr dirty="0" sz="1800" spc="-5">
                <a:latin typeface="Arial Black"/>
                <a:cs typeface="Arial Black"/>
              </a:rPr>
              <a:t> </a:t>
            </a:r>
            <a:r>
              <a:rPr dirty="0" sz="1800" spc="-10">
                <a:latin typeface="Arial Black"/>
                <a:cs typeface="Arial Black"/>
              </a:rPr>
              <a:t>breathing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337297" y="5456059"/>
            <a:ext cx="18288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4965" algn="l"/>
              </a:tabLst>
            </a:pPr>
            <a:r>
              <a:rPr dirty="0" u="sng" sz="18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dirty="0" sz="1800">
                <a:latin typeface="Arial Black"/>
                <a:cs typeface="Arial Black"/>
              </a:rPr>
              <a:t>5.</a:t>
            </a:r>
            <a:r>
              <a:rPr dirty="0" sz="1800" spc="-5">
                <a:latin typeface="Arial Black"/>
                <a:cs typeface="Arial Black"/>
              </a:rPr>
              <a:t> </a:t>
            </a:r>
            <a:r>
              <a:rPr dirty="0" sz="1800" spc="-10">
                <a:latin typeface="Arial Black"/>
                <a:cs typeface="Arial Black"/>
              </a:rPr>
              <a:t>digestion</a:t>
            </a:r>
            <a:endParaRPr sz="18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97661" y="1471929"/>
            <a:ext cx="1567815" cy="34232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latin typeface="Arial"/>
                <a:cs typeface="Arial"/>
              </a:rPr>
              <a:t>Answer</a:t>
            </a:r>
            <a:r>
              <a:rPr dirty="0" sz="2000" spc="-15" b="1">
                <a:latin typeface="Arial"/>
                <a:cs typeface="Arial"/>
              </a:rPr>
              <a:t> </a:t>
            </a:r>
            <a:r>
              <a:rPr dirty="0" sz="2000" spc="-20" b="1">
                <a:latin typeface="Arial"/>
                <a:cs typeface="Arial"/>
              </a:rPr>
              <a:t>Key: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900">
              <a:latin typeface="Arial"/>
              <a:cs typeface="Arial"/>
            </a:endParaRPr>
          </a:p>
          <a:p>
            <a:pPr marL="371475">
              <a:lnSpc>
                <a:spcPct val="100000"/>
              </a:lnSpc>
            </a:pPr>
            <a:r>
              <a:rPr dirty="0" sz="2000">
                <a:latin typeface="Arial"/>
                <a:cs typeface="Arial"/>
              </a:rPr>
              <a:t>1</a:t>
            </a:r>
            <a:r>
              <a:rPr dirty="0" sz="2200">
                <a:latin typeface="Arial"/>
                <a:cs typeface="Arial"/>
              </a:rPr>
              <a:t>. </a:t>
            </a:r>
            <a:r>
              <a:rPr dirty="0" sz="2200" spc="-50">
                <a:latin typeface="Arial"/>
                <a:cs typeface="Arial"/>
              </a:rPr>
              <a:t>E</a:t>
            </a:r>
            <a:endParaRPr sz="2200">
              <a:latin typeface="Arial"/>
              <a:cs typeface="Arial"/>
            </a:endParaRPr>
          </a:p>
          <a:p>
            <a:pPr marL="371475">
              <a:lnSpc>
                <a:spcPct val="100000"/>
              </a:lnSpc>
              <a:spcBef>
                <a:spcPts val="1320"/>
              </a:spcBef>
            </a:pPr>
            <a:r>
              <a:rPr dirty="0" sz="2200">
                <a:latin typeface="Arial"/>
                <a:cs typeface="Arial"/>
              </a:rPr>
              <a:t>2.</a:t>
            </a:r>
            <a:r>
              <a:rPr dirty="0" sz="2200" spc="-5">
                <a:latin typeface="Arial"/>
                <a:cs typeface="Arial"/>
              </a:rPr>
              <a:t> </a:t>
            </a:r>
            <a:r>
              <a:rPr dirty="0" sz="2200" spc="-50">
                <a:latin typeface="Arial"/>
                <a:cs typeface="Arial"/>
              </a:rPr>
              <a:t>C</a:t>
            </a:r>
            <a:endParaRPr sz="2200">
              <a:latin typeface="Arial"/>
              <a:cs typeface="Arial"/>
            </a:endParaRPr>
          </a:p>
          <a:p>
            <a:pPr marL="371475">
              <a:lnSpc>
                <a:spcPct val="100000"/>
              </a:lnSpc>
              <a:spcBef>
                <a:spcPts val="1310"/>
              </a:spcBef>
            </a:pPr>
            <a:r>
              <a:rPr dirty="0" sz="2200">
                <a:latin typeface="Arial"/>
                <a:cs typeface="Arial"/>
              </a:rPr>
              <a:t>3.</a:t>
            </a:r>
            <a:r>
              <a:rPr dirty="0" sz="2200" spc="-5">
                <a:latin typeface="Arial"/>
                <a:cs typeface="Arial"/>
              </a:rPr>
              <a:t> </a:t>
            </a:r>
            <a:r>
              <a:rPr dirty="0" sz="2200" spc="-50">
                <a:latin typeface="Arial"/>
                <a:cs typeface="Arial"/>
              </a:rPr>
              <a:t>A</a:t>
            </a:r>
            <a:endParaRPr sz="2200">
              <a:latin typeface="Arial"/>
              <a:cs typeface="Arial"/>
            </a:endParaRPr>
          </a:p>
          <a:p>
            <a:pPr marL="371475">
              <a:lnSpc>
                <a:spcPct val="100000"/>
              </a:lnSpc>
              <a:spcBef>
                <a:spcPts val="1320"/>
              </a:spcBef>
            </a:pPr>
            <a:r>
              <a:rPr dirty="0" sz="2200">
                <a:latin typeface="Arial"/>
                <a:cs typeface="Arial"/>
              </a:rPr>
              <a:t>4.</a:t>
            </a:r>
            <a:r>
              <a:rPr dirty="0" sz="2200" spc="-5">
                <a:latin typeface="Arial"/>
                <a:cs typeface="Arial"/>
              </a:rPr>
              <a:t> </a:t>
            </a:r>
            <a:r>
              <a:rPr dirty="0" sz="2200" spc="-50">
                <a:latin typeface="Arial"/>
                <a:cs typeface="Arial"/>
              </a:rPr>
              <a:t>D</a:t>
            </a:r>
            <a:endParaRPr sz="2200">
              <a:latin typeface="Arial"/>
              <a:cs typeface="Arial"/>
            </a:endParaRPr>
          </a:p>
          <a:p>
            <a:pPr marL="371475">
              <a:lnSpc>
                <a:spcPct val="100000"/>
              </a:lnSpc>
              <a:spcBef>
                <a:spcPts val="1320"/>
              </a:spcBef>
            </a:pPr>
            <a:r>
              <a:rPr dirty="0" sz="2200">
                <a:latin typeface="Arial"/>
                <a:cs typeface="Arial"/>
              </a:rPr>
              <a:t>5.</a:t>
            </a:r>
            <a:r>
              <a:rPr dirty="0" sz="2200" spc="-5">
                <a:latin typeface="Arial"/>
                <a:cs typeface="Arial"/>
              </a:rPr>
              <a:t> </a:t>
            </a:r>
            <a:r>
              <a:rPr dirty="0" sz="2200" spc="-50">
                <a:latin typeface="Arial"/>
                <a:cs typeface="Arial"/>
              </a:rPr>
              <a:t>B</a:t>
            </a:r>
            <a:endParaRPr sz="22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40"/>
              <a:t> </a:t>
            </a:r>
            <a:r>
              <a:rPr dirty="0"/>
              <a:t>Digestive,</a:t>
            </a:r>
            <a:r>
              <a:rPr dirty="0" spc="-35"/>
              <a:t> </a:t>
            </a:r>
            <a:r>
              <a:rPr dirty="0"/>
              <a:t>Circulatory,</a:t>
            </a:r>
            <a:r>
              <a:rPr dirty="0" spc="-25"/>
              <a:t> </a:t>
            </a:r>
            <a:r>
              <a:rPr dirty="0"/>
              <a:t>Respiratory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Nervous</a:t>
            </a:r>
            <a:r>
              <a:rPr dirty="0" spc="-40"/>
              <a:t> </a:t>
            </a:r>
            <a:r>
              <a:rPr dirty="0" spc="-10"/>
              <a:t>Systems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55798" y="1508404"/>
            <a:ext cx="6611035" cy="337931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Microsoft Office User</dc:creator>
  <dc:title>PowerPoint Presentation</dc:title>
  <dcterms:created xsi:type="dcterms:W3CDTF">2023-07-11T07:55:00Z</dcterms:created>
  <dcterms:modified xsi:type="dcterms:W3CDTF">2023-07-11T07:55:00Z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2023-03-13T00:00:00Z</vt:filetime>
  </property>
  <property fmtid="{D5CDD505-2E9C-101B-9397-08002B2CF9AE}" pid="3" name="Creator">
    <vt:lpwstr>Impress</vt:lpwstr>
  </property>
  <property fmtid="{D5CDD505-2E9C-101B-9397-08002B2CF9AE}" pid="4" name="Producer">
    <vt:lpwstr>LibreOffice 7.2</vt:lpwstr>
  </property>
  <property fmtid="{D5CDD505-2E9C-101B-9397-08002B2CF9AE}" pid="5" name="LastSaved">
    <vt:filetime>2023-03-13T00:00:00Z</vt:filetime>
  </property>
</Properties>
</file>