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80240" cy="684612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7120" cy="2787120"/>
          </a:xfrm>
          <a:prstGeom prst="rect">
            <a:avLst/>
          </a:prstGeom>
          <a:ln w="0">
            <a:noFill/>
          </a:ln>
        </p:spPr>
      </p:pic>
      <p:sp>
        <p:nvSpPr>
          <p:cNvPr id="2" name="Rectangle 5"/>
          <p:cNvSpPr/>
          <p:nvPr/>
        </p:nvSpPr>
        <p:spPr>
          <a:xfrm>
            <a:off x="3487320" y="1475280"/>
            <a:ext cx="8692560" cy="385056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2560" cy="37224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80240" cy="623160"/>
          </a:xfrm>
          <a:prstGeom prst="rect">
            <a:avLst/>
          </a:prstGeom>
          <a:ln w="0">
            <a:noFill/>
          </a:ln>
        </p:spPr>
      </p:pic>
      <p:sp>
        <p:nvSpPr>
          <p:cNvPr id="43" name="Rectangle 7"/>
          <p:cNvSpPr/>
          <p:nvPr/>
        </p:nvSpPr>
        <p:spPr>
          <a:xfrm>
            <a:off x="10868760" y="0"/>
            <a:ext cx="958680" cy="95868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2760" cy="1022760"/>
          </a:xfrm>
          <a:prstGeom prst="rect">
            <a:avLst/>
          </a:prstGeom>
          <a:ln w="0">
            <a:noFill/>
          </a:ln>
        </p:spPr>
      </p:pic>
      <p:sp>
        <p:nvSpPr>
          <p:cNvPr id="45" name="TextBox 9"/>
          <p:cNvSpPr/>
          <p:nvPr/>
        </p:nvSpPr>
        <p:spPr>
          <a:xfrm>
            <a:off x="185400" y="6362280"/>
            <a:ext cx="468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14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4560" cy="337284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4059360" y="2686320"/>
            <a:ext cx="7483320" cy="1369080"/>
          </a:xfrm>
          <a:prstGeom prst="rect">
            <a:avLst/>
          </a:prstGeom>
          <a:noFill/>
          <a:ln w="0">
            <a:noFill/>
          </a:ln>
        </p:spPr>
        <p:style>
          <a:lnRef idx="0"/>
          <a:fillRef idx="0"/>
          <a:effectRef idx="0"/>
          <a:fontRef idx="minor"/>
        </p:style>
        <p:txBody>
          <a:bodyPr lIns="90000" rIns="90000" tIns="45000" bIns="45000" anchor="ctr">
            <a:spAutoFit/>
          </a:bodyPr>
          <a:p>
            <a:pPr algn="ctr">
              <a:lnSpc>
                <a:spcPct val="100000"/>
              </a:lnSpc>
              <a:buNone/>
            </a:pPr>
            <a:r>
              <a:rPr b="1" lang="en-US" sz="2800" spc="-1" strike="noStrike">
                <a:solidFill>
                  <a:srgbClr val="ffffff"/>
                </a:solidFill>
                <a:latin typeface="Montserrat Medium"/>
                <a:ea typeface="DejaVu Sans"/>
              </a:rPr>
              <a:t>Purpose, Structure, and Features of Informational Texts That Show Problem-Solution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PlaceHolder 1"/>
          <p:cNvSpPr/>
          <p:nvPr/>
        </p:nvSpPr>
        <p:spPr>
          <a:xfrm>
            <a:off x="468000" y="47160"/>
            <a:ext cx="11122920" cy="182376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Problem-Solution</a:t>
            </a:r>
            <a:endParaRPr b="0" lang="en-PH" sz="3600" spc="-1" strike="noStrike">
              <a:latin typeface="Arial"/>
            </a:endParaRPr>
          </a:p>
        </p:txBody>
      </p:sp>
      <p:sp>
        <p:nvSpPr>
          <p:cNvPr id="126" name=""/>
          <p:cNvSpPr/>
          <p:nvPr/>
        </p:nvSpPr>
        <p:spPr>
          <a:xfrm>
            <a:off x="900000" y="2340000"/>
            <a:ext cx="10439640" cy="341568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p</a:t>
            </a:r>
            <a:r>
              <a:rPr b="0" i="1" lang="en-PH" sz="1800" spc="-1" strike="noStrike">
                <a:solidFill>
                  <a:srgbClr val="000000"/>
                </a:solidFill>
                <a:latin typeface="Lato"/>
                <a:ea typeface="DejaVu Sans"/>
              </a:rPr>
              <a:t>roblem-solution informational text</a:t>
            </a:r>
            <a:r>
              <a:rPr b="0" lang="en-PH" sz="1800" spc="-1" strike="noStrike">
                <a:solidFill>
                  <a:srgbClr val="000000"/>
                </a:solidFill>
                <a:latin typeface="Lato"/>
                <a:ea typeface="DejaVu Sans"/>
              </a:rPr>
              <a:t> is distinct in such a way that possible solutions to a problem in focus are discussed as compared to having a mere discussion of the phenomena. Some </a:t>
            </a:r>
            <a:r>
              <a:rPr b="0" i="1" lang="en-PH" sz="1800" spc="-1" strike="noStrike">
                <a:solidFill>
                  <a:srgbClr val="000000"/>
                </a:solidFill>
                <a:latin typeface="Lato"/>
                <a:ea typeface="DejaVu Sans"/>
              </a:rPr>
              <a:t>key words</a:t>
            </a:r>
            <a:r>
              <a:rPr b="0" lang="en-PH" sz="1800" spc="-1" strike="noStrike">
                <a:solidFill>
                  <a:srgbClr val="000000"/>
                </a:solidFill>
                <a:latin typeface="Lato"/>
                <a:ea typeface="DejaVu Sans"/>
              </a:rPr>
              <a:t> to signal this type of informational text are the problem is, a possible solution is, and an alternative is.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
          <p:cNvSpPr/>
          <p:nvPr/>
        </p:nvSpPr>
        <p:spPr>
          <a:xfrm>
            <a:off x="936000" y="2164320"/>
            <a:ext cx="10439640" cy="341568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What is a problem-solution informational text?</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a:t>
            </a:r>
            <a:r>
              <a:rPr b="0" i="1" lang="en-PH" sz="1800" spc="-1" strike="noStrike">
                <a:solidFill>
                  <a:srgbClr val="000000"/>
                </a:solidFill>
                <a:latin typeface="Lato"/>
                <a:ea typeface="DejaVu Sans"/>
              </a:rPr>
              <a:t>problem-solution informational text</a:t>
            </a:r>
            <a:r>
              <a:rPr b="0" lang="en-PH" sz="1800" spc="-1" strike="noStrike">
                <a:solidFill>
                  <a:srgbClr val="000000"/>
                </a:solidFill>
                <a:latin typeface="Lato"/>
                <a:ea typeface="DejaVu Sans"/>
              </a:rPr>
              <a:t> states a problem and gives possible solutions.</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Signal words</a:t>
            </a:r>
            <a:r>
              <a:rPr b="0" lang="en-PH" sz="1800" spc="-1" strike="noStrike">
                <a:solidFill>
                  <a:srgbClr val="000000"/>
                </a:solidFill>
                <a:latin typeface="Lato"/>
                <a:ea typeface="DejaVu Sans"/>
              </a:rPr>
              <a:t>: a problem is, possible answer, possible solution, an alternative is, therefore, in conclusion</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Sample topics:</a:t>
            </a:r>
            <a:r>
              <a:rPr b="0" lang="en-PH" sz="1800" spc="-1" strike="noStrike">
                <a:solidFill>
                  <a:srgbClr val="000000"/>
                </a:solidFill>
                <a:latin typeface="Lato"/>
                <a:ea typeface="DejaVu Sans"/>
              </a:rPr>
              <a:t> poor waste management, absenteeism, flooding of school ground</a:t>
            </a:r>
            <a:endParaRPr b="0" lang="en-PH" sz="1800" spc="-1" strike="noStrike">
              <a:latin typeface="Arial"/>
            </a:endParaRPr>
          </a:p>
          <a:p>
            <a:pPr>
              <a:lnSpc>
                <a:spcPct val="150000"/>
              </a:lnSpc>
              <a:buNone/>
            </a:pPr>
            <a:endParaRPr b="0" lang="en-PH" sz="1800" spc="-1" strike="noStrike">
              <a:latin typeface="Arial"/>
            </a:endParaRPr>
          </a:p>
          <a:p>
            <a:pPr>
              <a:lnSpc>
                <a:spcPct val="150000"/>
              </a:lnSpc>
              <a:buNone/>
            </a:pPr>
            <a:r>
              <a:rPr b="0" lang="en-PH" sz="1800" spc="-1" strike="noStrike" u="sng">
                <a:solidFill>
                  <a:srgbClr val="000000"/>
                </a:solidFill>
                <a:uFillTx/>
                <a:latin typeface="Lato"/>
                <a:ea typeface="DejaVu Sans"/>
              </a:rPr>
              <a:t>Note</a:t>
            </a:r>
            <a:r>
              <a:rPr b="0" lang="en-PH" sz="1800" spc="-1" strike="noStrike">
                <a:solidFill>
                  <a:srgbClr val="000000"/>
                </a:solidFill>
                <a:latin typeface="Lato"/>
                <a:ea typeface="DejaVu Sans"/>
              </a:rPr>
              <a:t>: Be careful not to confuse a problem-solution text with a cause-and-effect informational text. A cause-and-effect relationship may also be present in a problem-solution text but, ultimately, the solution/s will be the primary focus of the text.</a:t>
            </a:r>
            <a:endParaRPr b="0" lang="en-PH" sz="1800" spc="-1" strike="noStrike">
              <a:latin typeface="Arial"/>
            </a:endParaRPr>
          </a:p>
          <a:p>
            <a:pPr>
              <a:lnSpc>
                <a:spcPct val="150000"/>
              </a:lnSpc>
              <a:buNone/>
            </a:pPr>
            <a:endParaRPr b="0" lang="en-PH" sz="1800" spc="-1" strike="noStrike">
              <a:latin typeface="Arial"/>
            </a:endParaRPr>
          </a:p>
        </p:txBody>
      </p:sp>
      <p:sp>
        <p:nvSpPr>
          <p:cNvPr id="128" name=""/>
          <p:cNvSpPr/>
          <p:nvPr/>
        </p:nvSpPr>
        <p:spPr>
          <a:xfrm>
            <a:off x="3420000" y="1762920"/>
            <a:ext cx="4956480" cy="4122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Problem-Solution Informational Text </a:t>
            </a:r>
            <a:endParaRPr b="0" lang="en-PH" sz="1800" spc="-1" strike="noStrike">
              <a:latin typeface="Arial"/>
            </a:endParaRPr>
          </a:p>
        </p:txBody>
      </p:sp>
      <p:sp>
        <p:nvSpPr>
          <p:cNvPr id="129" name="PlaceHolder 3"/>
          <p:cNvSpPr/>
          <p:nvPr/>
        </p:nvSpPr>
        <p:spPr>
          <a:xfrm>
            <a:off x="468000" y="47160"/>
            <a:ext cx="11122920" cy="182376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Problem-Solution</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a:off x="360000" y="2016000"/>
            <a:ext cx="7344000" cy="4248000"/>
          </a:xfrm>
          <a:prstGeom prst="rect">
            <a:avLst/>
          </a:prstGeom>
          <a:noFill/>
          <a:ln w="0">
            <a:solidFill>
              <a:srgbClr val="000000"/>
            </a:solid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global pandemic has not only influenced millions of members of the workforce to work from home but has also forced students to study at home. Because of this and the lack of differentiation between one’s schoolwork/career and one’s personal life and hobbies, the global burnout phenomenon emerged. </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possible solution to this problem is to create a schedule that would promote a work-life balance. Regularly allotting time for one’s hobbies and interests after work can help ease one’s mind from the stress brought about by work or school. At the same time, devoting enough time for sleep can improve one’s well-being and make sure that one can always perform at their best mentally the next day. Lastly, keeping in touch with friends by giving them a call could also recharge one’s social battery in order to face the next day feeling motivated to take on the new day’s challenges.</a:t>
            </a:r>
            <a:endParaRPr b="0" lang="en-PH" sz="1800" spc="-1" strike="noStrike">
              <a:latin typeface="Arial"/>
            </a:endParaRPr>
          </a:p>
        </p:txBody>
      </p:sp>
      <p:sp>
        <p:nvSpPr>
          <p:cNvPr id="131" name="PlaceHolder 6"/>
          <p:cNvSpPr/>
          <p:nvPr/>
        </p:nvSpPr>
        <p:spPr>
          <a:xfrm>
            <a:off x="468000" y="47160"/>
            <a:ext cx="11122920" cy="182376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Problem-Solution</a:t>
            </a:r>
            <a:endParaRPr b="0" lang="en-PH" sz="3600" spc="-1" strike="noStrike">
              <a:latin typeface="Arial"/>
            </a:endParaRPr>
          </a:p>
        </p:txBody>
      </p:sp>
      <p:sp>
        <p:nvSpPr>
          <p:cNvPr id="132" name=""/>
          <p:cNvSpPr txBox="1"/>
          <p:nvPr/>
        </p:nvSpPr>
        <p:spPr>
          <a:xfrm>
            <a:off x="540000" y="1654920"/>
            <a:ext cx="6864840" cy="397080"/>
          </a:xfrm>
          <a:prstGeom prst="rect">
            <a:avLst/>
          </a:prstGeom>
          <a:noFill/>
          <a:ln w="0">
            <a:noFill/>
          </a:ln>
        </p:spPr>
        <p:txBody>
          <a:bodyPr lIns="90000" rIns="90000" tIns="45000" bIns="45000" anchor="t">
            <a:noAutofit/>
          </a:bodyPr>
          <a:p>
            <a:r>
              <a:rPr b="0" lang="en-PH" sz="1800" spc="-1" strike="noStrike">
                <a:solidFill>
                  <a:srgbClr val="000000"/>
                </a:solidFill>
                <a:latin typeface="Lato"/>
                <a:ea typeface="DejaVu Sans"/>
              </a:rPr>
              <a:t>Here is an example of  problem-solution informational text</a:t>
            </a:r>
            <a:endParaRPr b="0" lang="en-PH" sz="1800" spc="-1" strike="noStrike">
              <a:latin typeface="Arial"/>
            </a:endParaRPr>
          </a:p>
        </p:txBody>
      </p:sp>
      <p:sp>
        <p:nvSpPr>
          <p:cNvPr id="133" name=""/>
          <p:cNvSpPr txBox="1"/>
          <p:nvPr/>
        </p:nvSpPr>
        <p:spPr>
          <a:xfrm>
            <a:off x="7776000" y="1980000"/>
            <a:ext cx="4140000" cy="4253040"/>
          </a:xfrm>
          <a:prstGeom prst="rect">
            <a:avLst/>
          </a:prstGeom>
          <a:noFill/>
          <a:ln w="0">
            <a:noFill/>
          </a:ln>
        </p:spPr>
        <p:txBody>
          <a:bodyPr lIns="90000" rIns="90000" tIns="45000" bIns="45000" anchor="t">
            <a:noAutofit/>
          </a:bodyPr>
          <a:p>
            <a:r>
              <a:rPr b="0" lang="en-PH" sz="1800" spc="-1" strike="noStrike">
                <a:latin typeface="Lato"/>
              </a:rPr>
              <a:t>Guide Question:</a:t>
            </a:r>
            <a:endParaRPr b="0" lang="en-PH" sz="1800" spc="-1" strike="noStrike">
              <a:latin typeface="Lato"/>
              <a:ea typeface=""/>
            </a:endParaRPr>
          </a:p>
          <a:p>
            <a:r>
              <a:rPr b="0" lang="en-PH" sz="1800" spc="-1" strike="noStrike">
                <a:latin typeface="Lato"/>
              </a:rPr>
              <a:t>1. What solution for burnout is suggested in the essay?</a:t>
            </a:r>
            <a:endParaRPr b="0" lang="en-PH" sz="1800" spc="-1" strike="noStrike">
              <a:latin typeface="Lato"/>
              <a:ea typeface=""/>
            </a:endParaRPr>
          </a:p>
          <a:p>
            <a:r>
              <a:rPr b="0" i="1" lang="en-PH" sz="1800" spc="-1" strike="noStrike">
                <a:latin typeface="Lato"/>
              </a:rPr>
              <a:t>Answer: </a:t>
            </a:r>
            <a:r>
              <a:rPr b="0" lang="en-PH" sz="1800" spc="-1" strike="noStrike">
                <a:latin typeface="Lato"/>
              </a:rPr>
              <a:t>Create a schedule that promotes work-life balance, allot time for hobbies, get enough sleep, keep in touch with friends.</a:t>
            </a:r>
            <a:endParaRPr b="0" lang="en-PH" sz="1800" spc="-1" strike="noStrike">
              <a:latin typeface="Lato"/>
              <a:ea typeface=""/>
            </a:endParaRPr>
          </a:p>
          <a:p>
            <a:endParaRPr b="0" lang="en-PH" sz="1800" spc="-1" strike="noStrike">
              <a:latin typeface="Lato"/>
              <a:ea typeface=""/>
            </a:endParaRPr>
          </a:p>
          <a:p>
            <a:r>
              <a:rPr b="0" lang="en-PH" sz="1800" spc="-1" strike="noStrike">
                <a:latin typeface="Lato"/>
              </a:rPr>
              <a:t>2. Why is sleep important according to the text?</a:t>
            </a:r>
            <a:endParaRPr b="0" lang="en-PH" sz="1800" spc="-1" strike="noStrike">
              <a:latin typeface="Lato"/>
              <a:ea typeface=""/>
            </a:endParaRPr>
          </a:p>
          <a:p>
            <a:pPr>
              <a:lnSpc>
                <a:spcPct val="100000"/>
              </a:lnSpc>
              <a:buNone/>
            </a:pPr>
            <a:r>
              <a:rPr b="0" i="1" lang="en-PH" sz="1800" spc="-1" strike="noStrike">
                <a:latin typeface="Lato"/>
                <a:ea typeface=""/>
              </a:rPr>
              <a:t>Answer: </a:t>
            </a:r>
            <a:r>
              <a:rPr b="0" lang="en-PH" sz="1800" spc="-1" strike="noStrike">
                <a:latin typeface="Lato"/>
                <a:ea typeface=""/>
              </a:rPr>
              <a:t>It can help improve one’s well-being and assures performance the next day.</a:t>
            </a:r>
            <a:endParaRPr b="0" lang="en-PH" sz="1800" spc="-1" strike="noStrike">
              <a:latin typeface="Lato"/>
              <a:ea typeface=""/>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PlaceHolder 2"/>
          <p:cNvSpPr/>
          <p:nvPr/>
        </p:nvSpPr>
        <p:spPr>
          <a:xfrm>
            <a:off x="468000" y="47160"/>
            <a:ext cx="11122920" cy="182376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Problem-Solution</a:t>
            </a:r>
            <a:endParaRPr b="0" lang="en-PH" sz="3600" spc="-1" strike="noStrike">
              <a:latin typeface="Arial"/>
            </a:endParaRPr>
          </a:p>
        </p:txBody>
      </p:sp>
      <p:sp>
        <p:nvSpPr>
          <p:cNvPr id="135" name=""/>
          <p:cNvSpPr txBox="1"/>
          <p:nvPr/>
        </p:nvSpPr>
        <p:spPr>
          <a:xfrm>
            <a:off x="720000" y="2160000"/>
            <a:ext cx="10770840" cy="3305880"/>
          </a:xfrm>
          <a:prstGeom prst="rect">
            <a:avLst/>
          </a:prstGeom>
          <a:noFill/>
          <a:ln w="0">
            <a:noFill/>
          </a:ln>
        </p:spPr>
        <p:txBody>
          <a:bodyPr lIns="90000" rIns="90000" tIns="45000" bIns="45000" anchor="t">
            <a:noAutofit/>
          </a:bodyPr>
          <a:p>
            <a:pPr>
              <a:lnSpc>
                <a:spcPct val="150000"/>
              </a:lnSpc>
              <a:buNone/>
            </a:pPr>
            <a:r>
              <a:rPr b="0" lang="en-PH" sz="1800" spc="-1" strike="noStrike">
                <a:latin typeface="Lato"/>
              </a:rPr>
              <a:t>	</a:t>
            </a:r>
            <a:r>
              <a:rPr b="0" lang="en-PH" sz="1800" spc="-1" strike="noStrike">
                <a:latin typeface="Lato"/>
              </a:rPr>
              <a:t>	</a:t>
            </a:r>
            <a:r>
              <a:rPr b="0" lang="en-PH" sz="1800" spc="-1" strike="noStrike">
                <a:latin typeface="Lato"/>
              </a:rPr>
              <a:t>The text above discusses a possible solution to burnout. Take note that the problem was introduced first so that the readers would know what exactly is going to be resolved in the text. The author’s solution to the problem is to make some adjustments in terms of how one’s time is spent for both work and leisure. Also, notice how cause and-effect relationships are present in the text, but as previously stated, the main focus of a problem-solution informational text is to offer actual ways on how to resolve the problem and not simply discuss it in detail. This is signaled by the phrase “a solution to this problem,” which can be found in the second paragraph of the sample text.</a:t>
            </a:r>
            <a:endParaRPr b="0" lang="en-PH" sz="1800" spc="-1" strike="noStrike">
              <a:latin typeface="Lato"/>
              <a:ea typeface=""/>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PlaceHolder 4"/>
          <p:cNvSpPr/>
          <p:nvPr/>
        </p:nvSpPr>
        <p:spPr>
          <a:xfrm>
            <a:off x="468000" y="47160"/>
            <a:ext cx="11122920" cy="182376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Problem-Solution</a:t>
            </a:r>
            <a:endParaRPr b="0" lang="en-PH" sz="3600" spc="-1" strike="noStrike">
              <a:latin typeface="Arial"/>
            </a:endParaRPr>
          </a:p>
        </p:txBody>
      </p:sp>
      <p:sp>
        <p:nvSpPr>
          <p:cNvPr id="137" name=""/>
          <p:cNvSpPr txBox="1"/>
          <p:nvPr/>
        </p:nvSpPr>
        <p:spPr>
          <a:xfrm>
            <a:off x="715320" y="2160000"/>
            <a:ext cx="10264680" cy="3420000"/>
          </a:xfrm>
          <a:prstGeom prst="rect">
            <a:avLst/>
          </a:prstGeom>
          <a:noFill/>
          <a:ln w="0">
            <a:noFill/>
          </a:ln>
        </p:spPr>
        <p:txBody>
          <a:bodyPr lIns="90000" rIns="90000" tIns="45000" bIns="45000" anchor="t">
            <a:noAutofit/>
          </a:bodyPr>
          <a:p>
            <a:r>
              <a:rPr b="0" lang="en-PH" sz="1800" spc="-1" strike="noStrike">
                <a:latin typeface="Lato"/>
                <a:ea typeface=""/>
              </a:rPr>
              <a:t>Compose a sentence or paragraph that features the characteristics of the problem-solution informational text to answer the given question.</a:t>
            </a:r>
            <a:endParaRPr b="0" lang="en-PH" sz="1800" spc="-1" strike="noStrike">
              <a:latin typeface="Arial"/>
            </a:endParaRPr>
          </a:p>
          <a:p>
            <a:endParaRPr b="0" lang="en-PH" sz="1800" spc="-1" strike="noStrike">
              <a:latin typeface="Arial"/>
            </a:endParaRPr>
          </a:p>
          <a:p>
            <a:r>
              <a:rPr b="0" lang="en-PH" sz="1800" spc="-1" strike="noStrike">
                <a:latin typeface="Lato"/>
                <a:ea typeface=""/>
              </a:rPr>
              <a:t>1. Do you think that the solutions the national government has been implementing </a:t>
            </a:r>
            <a:r>
              <a:rPr b="0" lang="en-PH" sz="1800" spc="-1" strike="noStrike">
                <a:latin typeface="Arial"/>
              </a:rPr>
              <a:t>to address the pandemic (e.g., lockdowns, curfews, and acquisition of vaccines) have been successful? Why or why not?</a:t>
            </a:r>
            <a:endParaRPr b="0" lang="en-PH" sz="1800" spc="-1" strike="noStrike">
              <a:latin typeface="Arial"/>
            </a:endParaRPr>
          </a:p>
          <a:p>
            <a:endParaRPr b="0" lang="en-PH" sz="1800" spc="-1" strike="noStrike">
              <a:latin typeface="Lato"/>
              <a:ea typeface=""/>
            </a:endParaRPr>
          </a:p>
          <a:p>
            <a:r>
              <a:rPr b="0" lang="en-PH" sz="1800" spc="-1" strike="noStrike">
                <a:latin typeface="Lato"/>
              </a:rPr>
              <a:t>2. If you were to suggest a possible solution to finally put an end to this pandemic, what would it be and why? Explain your answer in two to three sentences.</a:t>
            </a:r>
            <a:endParaRPr b="0" lang="en-PH" sz="1800" spc="-1" strike="noStrike">
              <a:latin typeface="Lato"/>
              <a:ea typeface="þQêþ"/>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PlaceHolder 5"/>
          <p:cNvSpPr/>
          <p:nvPr/>
        </p:nvSpPr>
        <p:spPr>
          <a:xfrm>
            <a:off x="468000" y="47160"/>
            <a:ext cx="11122920" cy="182376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Problem-Solution</a:t>
            </a:r>
            <a:endParaRPr b="0" lang="en-PH" sz="3600" spc="-1" strike="noStrike">
              <a:latin typeface="Arial"/>
            </a:endParaRPr>
          </a:p>
        </p:txBody>
      </p:sp>
      <p:sp>
        <p:nvSpPr>
          <p:cNvPr id="139" name=""/>
          <p:cNvSpPr txBox="1"/>
          <p:nvPr/>
        </p:nvSpPr>
        <p:spPr>
          <a:xfrm>
            <a:off x="715320" y="2160000"/>
            <a:ext cx="10264680" cy="3420000"/>
          </a:xfrm>
          <a:prstGeom prst="rect">
            <a:avLst/>
          </a:prstGeom>
          <a:noFill/>
          <a:ln w="0">
            <a:noFill/>
          </a:ln>
        </p:spPr>
        <p:txBody>
          <a:bodyPr lIns="90000" rIns="90000" tIns="45000" bIns="45000" anchor="t">
            <a:noAutofit/>
          </a:bodyPr>
          <a:p>
            <a:r>
              <a:rPr b="0" lang="en-PH" sz="1800" spc="-1" strike="noStrike">
                <a:latin typeface="Lato"/>
                <a:ea typeface=""/>
              </a:rPr>
              <a:t>Answers may vary.</a:t>
            </a:r>
            <a:endParaRPr b="0" lang="en-PH" sz="1800" spc="-1" strike="noStrike">
              <a:latin typeface="Arial"/>
            </a:endParaRPr>
          </a:p>
          <a:p>
            <a:r>
              <a:rPr b="0" lang="en-PH" sz="1800" spc="-1" strike="noStrike">
                <a:latin typeface="Lato"/>
                <a:ea typeface=""/>
              </a:rPr>
              <a:t>Examples:</a:t>
            </a:r>
            <a:endParaRPr b="0" lang="en-PH" sz="1800" spc="-1" strike="noStrike">
              <a:latin typeface="Arial"/>
            </a:endParaRPr>
          </a:p>
          <a:p>
            <a:r>
              <a:rPr b="0" lang="en-PH" sz="1800" spc="-1" strike="noStrike">
                <a:latin typeface="Lato"/>
                <a:ea typeface=""/>
              </a:rPr>
              <a:t>1. I think the government is doing its best to prevent the spread of the virus by means of lockdowns, curfews, and vaccinations.</a:t>
            </a:r>
            <a:endParaRPr b="0" lang="en-PH" sz="1800" spc="-1" strike="noStrike">
              <a:latin typeface="Arial"/>
            </a:endParaRPr>
          </a:p>
          <a:p>
            <a:endParaRPr b="0" lang="en-PH" sz="1800" spc="-1" strike="noStrike">
              <a:latin typeface="Arial"/>
            </a:endParaRPr>
          </a:p>
          <a:p>
            <a:r>
              <a:rPr b="0" lang="en-PH" sz="1800" spc="-1" strike="noStrike">
                <a:latin typeface="Lato"/>
                <a:ea typeface=""/>
              </a:rPr>
              <a:t>2. I suggest that everyone should follow strictly the health and safety protocols and get vaccinated.</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1002</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2023-03-14T15:00:13Z</dcterms:modified>
  <cp:revision>112</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