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_rels/.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3.xml.rels" ContentType="application/vnd.openxmlformats-package.relationships+xml"/>
  <Override PartName="/ppt/slideMasters/_rels/slideMaster1.xml.rels" ContentType="application/vnd.openxmlformats-package.relationships+xml"/>
  <Override PartName="/ppt/slideMasters/_rels/slideMaster2.xml.rels" ContentType="application/vnd.openxmlformats-package.relationships+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_rels/presentation.xml.rels" ContentType="application/vnd.openxmlformats-package.relationships+xml"/>
  <Override PartName="/ppt/media/image1.png" ContentType="image/png"/>
  <Override PartName="/ppt/media/image2.png" ContentType="image/png"/>
  <Override PartName="/ppt/media/image3.png" ContentType="image/png"/>
  <Override PartName="/ppt/media/image4.png" ContentType="image/png"/>
  <Override PartName="/ppt/media/image5.png" ContentType="image/png"/>
  <Override PartName="/ppt/presProps.xml" ContentType="application/vnd.openxmlformats-officedocument.presentationml.presProps+xml"/>
  <Override PartName="/ppt/slideLayouts/slideLayout19.xml" ContentType="application/vnd.openxmlformats-officedocument.presentationml.slideLayout+xml"/>
  <Override PartName="/ppt/slideLayouts/slideLayout8.xml" ContentType="application/vnd.openxmlformats-officedocument.presentationml.slideLayout+xml"/>
  <Override PartName="/ppt/slideLayouts/slideLayout17.xml" ContentType="application/vnd.openxmlformats-officedocument.presentationml.slideLayout+xml"/>
  <Override PartName="/ppt/slideLayouts/slideLayout20.xml" ContentType="application/vnd.openxmlformats-officedocument.presentationml.slideLayout+xml"/>
  <Override PartName="/ppt/slideLayouts/slideLayout9.xml" ContentType="application/vnd.openxmlformats-officedocument.presentationml.slideLayout+xml"/>
  <Override PartName="/ppt/slideLayouts/slideLayout18.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1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13.xml" ContentType="application/vnd.openxmlformats-officedocument.presentationml.slideLayout+xml"/>
  <Override PartName="/ppt/slideLayouts/_rels/slideLayout34.xml.rels" ContentType="application/vnd.openxmlformats-package.relationships+xml"/>
  <Override PartName="/ppt/slideLayouts/_rels/slideLayout33.xml.rels" ContentType="application/vnd.openxmlformats-package.relationships+xml"/>
  <Override PartName="/ppt/slideLayouts/_rels/slideLayout9.xml.rels" ContentType="application/vnd.openxmlformats-package.relationships+xml"/>
  <Override PartName="/ppt/slideLayouts/_rels/slideLayout32.xml.rels" ContentType="application/vnd.openxmlformats-package.relationships+xml"/>
  <Override PartName="/ppt/slideLayouts/_rels/slideLayout21.xml.rels" ContentType="application/vnd.openxmlformats-package.relationships+xml"/>
  <Override PartName="/ppt/slideLayouts/_rels/slideLayout24.xml.rels" ContentType="application/vnd.openxmlformats-package.relationships+xml"/>
  <Override PartName="/ppt/slideLayouts/_rels/slideLayout16.xml.rels" ContentType="application/vnd.openxmlformats-package.relationships+xml"/>
  <Override PartName="/ppt/slideLayouts/_rels/slideLayout31.xml.rels" ContentType="application/vnd.openxmlformats-package.relationships+xml"/>
  <Override PartName="/ppt/slideLayouts/_rels/slideLayout20.xml.rels" ContentType="application/vnd.openxmlformats-package.relationships+xml"/>
  <Override PartName="/ppt/slideLayouts/_rels/slideLayout23.xml.rels" ContentType="application/vnd.openxmlformats-package.relationships+xml"/>
  <Override PartName="/ppt/slideLayouts/_rels/slideLayout15.xml.rels" ContentType="application/vnd.openxmlformats-package.relationships+xml"/>
  <Override PartName="/ppt/slideLayouts/_rels/slideLayout30.xml.rels" ContentType="application/vnd.openxmlformats-package.relationships+xml"/>
  <Override PartName="/ppt/slideLayouts/_rels/slideLayout29.xml.rels" ContentType="application/vnd.openxmlformats-package.relationships+xml"/>
  <Override PartName="/ppt/slideLayouts/_rels/slideLayout22.xml.rels" ContentType="application/vnd.openxmlformats-package.relationships+xml"/>
  <Override PartName="/ppt/slideLayouts/_rels/slideLayout14.xml.rels" ContentType="application/vnd.openxmlformats-package.relationships+xml"/>
  <Override PartName="/ppt/slideLayouts/_rels/slideLayout28.xml.rels" ContentType="application/vnd.openxmlformats-package.relationships+xml"/>
  <Override PartName="/ppt/slideLayouts/_rels/slideLayout36.xml.rels" ContentType="application/vnd.openxmlformats-package.relationships+xml"/>
  <Override PartName="/ppt/slideLayouts/_rels/slideLayout7.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4.xml.rels" ContentType="application/vnd.openxmlformats-package.relationships+xml"/>
  <Override PartName="/ppt/slideLayouts/_rels/slideLayout27.xml.rels" ContentType="application/vnd.openxmlformats-package.relationships+xml"/>
  <Override PartName="/ppt/slideLayouts/_rels/slideLayout13.xml.rels" ContentType="application/vnd.openxmlformats-package.relationships+xml"/>
  <Override PartName="/ppt/slideLayouts/_rels/slideLayout35.xml.rels" ContentType="application/vnd.openxmlformats-package.relationships+xml"/>
  <Override PartName="/ppt/slideLayouts/_rels/slideLayout3.xml.rels" ContentType="application/vnd.openxmlformats-package.relationships+xml"/>
  <Override PartName="/ppt/slideLayouts/_rels/slideLayout2.xml.rels" ContentType="application/vnd.openxmlformats-package.relationships+xml"/>
  <Override PartName="/ppt/slideLayouts/_rels/slideLayout8.xml.rels" ContentType="application/vnd.openxmlformats-package.relationships+xml"/>
  <Override PartName="/ppt/slideLayouts/_rels/slideLayout1.xml.rels" ContentType="application/vnd.openxmlformats-package.relationships+xml"/>
  <Override PartName="/ppt/slideLayouts/_rels/slideLayout12.xml.rels" ContentType="application/vnd.openxmlformats-package.relationships+xml"/>
  <Override PartName="/ppt/slideLayouts/_rels/slideLayout19.xml.rels" ContentType="application/vnd.openxmlformats-package.relationships+xml"/>
  <Override PartName="/ppt/slideLayouts/_rels/slideLayout25.xml.rels" ContentType="application/vnd.openxmlformats-package.relationships+xml"/>
  <Override PartName="/ppt/slideLayouts/_rels/slideLayout10.xml.rels" ContentType="application/vnd.openxmlformats-package.relationships+xml"/>
  <Override PartName="/ppt/slideLayouts/_rels/slideLayout17.xml.rels" ContentType="application/vnd.openxmlformats-package.relationships+xml"/>
  <Override PartName="/ppt/slideLayouts/_rels/slideLayout26.xml.rels" ContentType="application/vnd.openxmlformats-package.relationships+xml"/>
  <Override PartName="/ppt/slideLayouts/_rels/slideLayout18.xml.rels" ContentType="application/vnd.openxmlformats-package.relationships+xml"/>
  <Override PartName="/ppt/slideLayouts/_rels/slideLayout11.xml.rels" ContentType="application/vnd.openxmlformats-package.relationships+xml"/>
  <Override PartName="/ppt/slideLayouts/slideLayout5.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16.xml" ContentType="application/vnd.openxmlformats-officedocument.presentationml.slideLayout+xml"/>
  <Override PartName="/ppt/slideLayouts/slideLayout7.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26.xml" ContentType="application/vnd.openxmlformats-officedocument.presentationml.slideLayout+xml"/>
  <Override PartName="/ppt/slideLayouts/slideLayout32.xml" ContentType="application/vnd.openxmlformats-officedocument.presentationml.slideLayout+xml"/>
  <Override PartName="/ppt/slideLayouts/slideLayout27.xml" ContentType="application/vnd.openxmlformats-officedocument.presentationml.slideLayout+xml"/>
  <Override PartName="/ppt/slideLayouts/slideLayout33.xml" ContentType="application/vnd.openxmlformats-officedocument.presentationml.slideLayout+xml"/>
  <Override PartName="/ppt/slideLayouts/slideLayout28.xml" ContentType="application/vnd.openxmlformats-officedocument.presentationml.slideLayout+xml"/>
  <Override PartName="/ppt/slideLayouts/slideLayout34.xml" ContentType="application/vnd.openxmlformats-officedocument.presentationml.slideLayout+xml"/>
  <Override PartName="/ppt/slideLayouts/slideLayout29.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7.xml" ContentType="application/vnd.openxmlformats-officedocument.presentationml.slide+xml"/>
  <Override PartName="/ppt/slides/slide8.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Lst>
  <p:sldSz cx="12192000" cy="6858000"/>
  <p:notesSz cx="7772400" cy="1005840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2"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7"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8"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0"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2"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6"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28"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29"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1"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2"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3"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4"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36"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7"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8"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39"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0"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41"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0"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2"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55"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7"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59"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0"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1"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6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5"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6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69"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7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1"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2"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4"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6"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77"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79"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0"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1"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2"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3"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84"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89"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1"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3"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94"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buNone/>
            </a:pPr>
            <a:endParaRPr b="0" lang="en-PH"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9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99"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0"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2"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endParaRPr b="0" lang="en-PH" sz="3200" spc="-1" strike="noStrike">
              <a:latin typeface="Arial"/>
            </a:endParaRPr>
          </a:p>
        </p:txBody>
      </p:sp>
      <p:sp>
        <p:nvSpPr>
          <p:cNvPr id="103"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4"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06"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08"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0"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1"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3"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4"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5"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6"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endParaRPr b="0" lang="en-PH" sz="4400" spc="-1" strike="noStrike">
              <a:latin typeface="Arial"/>
            </a:endParaRPr>
          </a:p>
        </p:txBody>
      </p:sp>
      <p:sp>
        <p:nvSpPr>
          <p:cNvPr id="118"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19"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0"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1"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2"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
        <p:nvSpPr>
          <p:cNvPr id="123"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endParaRPr b="0" lang="en-PH" sz="3200" spc="-1" strike="noStrike">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image" Target="../media/image1.png"/><Relationship Id="rId3" Type="http://schemas.openxmlformats.org/officeDocument/2006/relationships/image" Target="../media/image2.png"/><Relationship Id="rId4" Type="http://schemas.openxmlformats.org/officeDocument/2006/relationships/slideLayout" Target="../slideLayouts/slideLayout1.xml"/><Relationship Id="rId5" Type="http://schemas.openxmlformats.org/officeDocument/2006/relationships/slideLayout" Target="../slideLayouts/slideLayout2.xml"/><Relationship Id="rId6" Type="http://schemas.openxmlformats.org/officeDocument/2006/relationships/slideLayout" Target="../slideLayouts/slideLayout3.xml"/><Relationship Id="rId7" Type="http://schemas.openxmlformats.org/officeDocument/2006/relationships/slideLayout" Target="../slideLayouts/slideLayout4.xml"/><Relationship Id="rId8" Type="http://schemas.openxmlformats.org/officeDocument/2006/relationships/slideLayout" Target="../slideLayouts/slideLayout5.xml"/><Relationship Id="rId9" Type="http://schemas.openxmlformats.org/officeDocument/2006/relationships/slideLayout" Target="../slideLayouts/slideLayout6.xml"/><Relationship Id="rId10" Type="http://schemas.openxmlformats.org/officeDocument/2006/relationships/slideLayout" Target="../slideLayouts/slideLayout7.xml"/><Relationship Id="rId11" Type="http://schemas.openxmlformats.org/officeDocument/2006/relationships/slideLayout" Target="../slideLayouts/slideLayout8.xml"/><Relationship Id="rId12" Type="http://schemas.openxmlformats.org/officeDocument/2006/relationships/slideLayout" Target="../slideLayouts/slideLayout9.xml"/><Relationship Id="rId13" Type="http://schemas.openxmlformats.org/officeDocument/2006/relationships/slideLayout" Target="../slideLayouts/slideLayout10.xml"/><Relationship Id="rId14" Type="http://schemas.openxmlformats.org/officeDocument/2006/relationships/slideLayout" Target="../slideLayouts/slideLayout11.xml"/><Relationship Id="rId15"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image" Target="../media/image3.png"/><Relationship Id="rId3" Type="http://schemas.openxmlformats.org/officeDocument/2006/relationships/image" Target="../media/image4.png"/><Relationship Id="rId4" Type="http://schemas.openxmlformats.org/officeDocument/2006/relationships/slideLayout" Target="../slideLayouts/slideLayout13.xml"/><Relationship Id="rId5" Type="http://schemas.openxmlformats.org/officeDocument/2006/relationships/slideLayout" Target="../slideLayouts/slideLayout14.xml"/><Relationship Id="rId6" Type="http://schemas.openxmlformats.org/officeDocument/2006/relationships/slideLayout" Target="../slideLayouts/slideLayout15.xml"/><Relationship Id="rId7" Type="http://schemas.openxmlformats.org/officeDocument/2006/relationships/slideLayout" Target="../slideLayouts/slideLayout16.xml"/><Relationship Id="rId8" Type="http://schemas.openxmlformats.org/officeDocument/2006/relationships/slideLayout" Target="../slideLayouts/slideLayout17.xml"/><Relationship Id="rId9" Type="http://schemas.openxmlformats.org/officeDocument/2006/relationships/slideLayout" Target="../slideLayouts/slideLayout18.xml"/><Relationship Id="rId10" Type="http://schemas.openxmlformats.org/officeDocument/2006/relationships/slideLayout" Target="../slideLayouts/slideLayout19.xml"/><Relationship Id="rId11" Type="http://schemas.openxmlformats.org/officeDocument/2006/relationships/slideLayout" Target="../slideLayouts/slideLayout20.xml"/><Relationship Id="rId12" Type="http://schemas.openxmlformats.org/officeDocument/2006/relationships/slideLayout" Target="../slideLayouts/slideLayout21.xml"/><Relationship Id="rId13" Type="http://schemas.openxmlformats.org/officeDocument/2006/relationships/slideLayout" Target="../slideLayouts/slideLayout22.xml"/><Relationship Id="rId14" Type="http://schemas.openxmlformats.org/officeDocument/2006/relationships/slideLayout" Target="../slideLayouts/slideLayout23.xml"/><Relationship Id="rId15"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image" Target="../media/image5.png"/><Relationship Id="rId3" Type="http://schemas.openxmlformats.org/officeDocument/2006/relationships/slideLayout" Target="../slideLayouts/slideLayout25.xml"/><Relationship Id="rId4" Type="http://schemas.openxmlformats.org/officeDocument/2006/relationships/slideLayout" Target="../slideLayouts/slideLayout26.xml"/><Relationship Id="rId5" Type="http://schemas.openxmlformats.org/officeDocument/2006/relationships/slideLayout" Target="../slideLayouts/slideLayout27.xml"/><Relationship Id="rId6" Type="http://schemas.openxmlformats.org/officeDocument/2006/relationships/slideLayout" Target="../slideLayouts/slideLayout28.xml"/><Relationship Id="rId7" Type="http://schemas.openxmlformats.org/officeDocument/2006/relationships/slideLayout" Target="../slideLayouts/slideLayout29.xml"/><Relationship Id="rId8" Type="http://schemas.openxmlformats.org/officeDocument/2006/relationships/slideLayout" Target="../slideLayouts/slideLayout30.xml"/><Relationship Id="rId9" Type="http://schemas.openxmlformats.org/officeDocument/2006/relationships/slideLayout" Target="../slideLayouts/slideLayout31.xml"/><Relationship Id="rId10" Type="http://schemas.openxmlformats.org/officeDocument/2006/relationships/slideLayout" Target="../slideLayouts/slideLayout32.xml"/><Relationship Id="rId11" Type="http://schemas.openxmlformats.org/officeDocument/2006/relationships/slideLayout" Target="../slideLayouts/slideLayout33.xml"/><Relationship Id="rId12" Type="http://schemas.openxmlformats.org/officeDocument/2006/relationships/slideLayout" Target="../slideLayouts/slideLayout34.xml"/><Relationship Id="rId13" Type="http://schemas.openxmlformats.org/officeDocument/2006/relationships/slideLayout" Target="../slideLayouts/slideLayout35.xml"/><Relationship Id="rId14"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blipFill rotWithShape="0">
          <a:blip r:embed="rId2"/>
          <a:stretch/>
        </a:blipFill>
      </p:bgPr>
    </p:bg>
    <p:spTree>
      <p:nvGrpSpPr>
        <p:cNvPr id="1" name=""/>
        <p:cNvGrpSpPr/>
        <p:nvPr/>
      </p:nvGrpSpPr>
      <p:grpSpPr>
        <a:xfrm>
          <a:off x="0" y="0"/>
          <a:ext cx="0" cy="0"/>
          <a:chOff x="0" y="0"/>
          <a:chExt cx="0" cy="0"/>
        </a:xfrm>
      </p:grpSpPr>
      <p:sp>
        <p:nvSpPr>
          <p:cNvPr id="0" name="Rectangle 6"/>
          <p:cNvSpPr/>
          <p:nvPr/>
        </p:nvSpPr>
        <p:spPr>
          <a:xfrm>
            <a:off x="0" y="0"/>
            <a:ext cx="12181680" cy="6847560"/>
          </a:xfrm>
          <a:prstGeom prst="rect">
            <a:avLst/>
          </a:prstGeom>
          <a:solidFill>
            <a:srgbClr val="ffffff"/>
          </a:solidFill>
          <a:ln w="25560">
            <a:noFill/>
          </a:ln>
        </p:spPr>
        <p:style>
          <a:lnRef idx="0"/>
          <a:fillRef idx="0"/>
          <a:effectRef idx="0"/>
          <a:fontRef idx="minor"/>
        </p:style>
      </p:sp>
      <p:pic>
        <p:nvPicPr>
          <p:cNvPr id="1" name="Picture 4" descr=""/>
          <p:cNvPicPr/>
          <p:nvPr/>
        </p:nvPicPr>
        <p:blipFill>
          <a:blip r:embed="rId3"/>
          <a:stretch/>
        </p:blipFill>
        <p:spPr>
          <a:xfrm>
            <a:off x="333000" y="1801080"/>
            <a:ext cx="2788560" cy="2788560"/>
          </a:xfrm>
          <a:prstGeom prst="rect">
            <a:avLst/>
          </a:prstGeom>
          <a:ln w="0">
            <a:noFill/>
          </a:ln>
        </p:spPr>
      </p:pic>
      <p:sp>
        <p:nvSpPr>
          <p:cNvPr id="2" name="Rectangle 5"/>
          <p:cNvSpPr/>
          <p:nvPr/>
        </p:nvSpPr>
        <p:spPr>
          <a:xfrm>
            <a:off x="3487320" y="1475280"/>
            <a:ext cx="8694000" cy="3852000"/>
          </a:xfrm>
          <a:prstGeom prst="rect">
            <a:avLst/>
          </a:prstGeom>
          <a:solidFill>
            <a:srgbClr val="9c0000"/>
          </a:solidFill>
          <a:ln w="25560">
            <a:noFill/>
          </a:ln>
        </p:spPr>
        <p:style>
          <a:lnRef idx="0"/>
          <a:fillRef idx="0"/>
          <a:effectRef idx="0"/>
          <a:fontRef idx="minor"/>
        </p:style>
      </p:sp>
      <p:sp>
        <p:nvSpPr>
          <p:cNvPr id="3" name="Rectangle 8"/>
          <p:cNvSpPr/>
          <p:nvPr/>
        </p:nvSpPr>
        <p:spPr>
          <a:xfrm>
            <a:off x="3487320" y="5337720"/>
            <a:ext cx="8694000" cy="373680"/>
          </a:xfrm>
          <a:prstGeom prst="rect">
            <a:avLst/>
          </a:prstGeom>
          <a:gradFill rotWithShape="0">
            <a:gsLst>
              <a:gs pos="0">
                <a:srgbClr val="c00000"/>
              </a:gs>
              <a:gs pos="100000">
                <a:srgbClr val="e9bf0e">
                  <a:alpha val="83137"/>
                </a:srgbClr>
              </a:gs>
            </a:gsLst>
            <a:lin ang="0"/>
          </a:gradFill>
          <a:ln w="25560">
            <a:noFill/>
          </a:ln>
        </p:spPr>
        <p:style>
          <a:lnRef idx="0"/>
          <a:fillRef idx="0"/>
          <a:effectRef idx="0"/>
          <a:fontRef idx="minor"/>
        </p:style>
      </p:sp>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5"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49" r:id="rId4"/>
    <p:sldLayoutId id="2147483650" r:id="rId5"/>
    <p:sldLayoutId id="2147483651" r:id="rId6"/>
    <p:sldLayoutId id="2147483652" r:id="rId7"/>
    <p:sldLayoutId id="2147483653" r:id="rId8"/>
    <p:sldLayoutId id="2147483654" r:id="rId9"/>
    <p:sldLayoutId id="2147483655" r:id="rId10"/>
    <p:sldLayoutId id="2147483656" r:id="rId11"/>
    <p:sldLayoutId id="2147483657" r:id="rId12"/>
    <p:sldLayoutId id="2147483658" r:id="rId13"/>
    <p:sldLayoutId id="2147483659" r:id="rId14"/>
    <p:sldLayoutId id="2147483660" r:id="rId15"/>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42" name="Picture 18" descr=""/>
          <p:cNvPicPr/>
          <p:nvPr/>
        </p:nvPicPr>
        <p:blipFill>
          <a:blip r:embed="rId2"/>
          <a:stretch/>
        </p:blipFill>
        <p:spPr>
          <a:xfrm>
            <a:off x="0" y="6242760"/>
            <a:ext cx="12181680" cy="624600"/>
          </a:xfrm>
          <a:prstGeom prst="rect">
            <a:avLst/>
          </a:prstGeom>
          <a:ln w="0">
            <a:noFill/>
          </a:ln>
        </p:spPr>
      </p:pic>
      <p:sp>
        <p:nvSpPr>
          <p:cNvPr id="43" name="Rectangle 7"/>
          <p:cNvSpPr/>
          <p:nvPr/>
        </p:nvSpPr>
        <p:spPr>
          <a:xfrm>
            <a:off x="10868760" y="0"/>
            <a:ext cx="960120" cy="960120"/>
          </a:xfrm>
          <a:prstGeom prst="rect">
            <a:avLst/>
          </a:prstGeom>
          <a:solidFill>
            <a:srgbClr val="9c0000"/>
          </a:solidFill>
          <a:ln w="25560">
            <a:noFill/>
          </a:ln>
        </p:spPr>
        <p:style>
          <a:lnRef idx="0"/>
          <a:fillRef idx="0"/>
          <a:effectRef idx="0"/>
          <a:fontRef idx="minor"/>
        </p:style>
      </p:sp>
      <p:pic>
        <p:nvPicPr>
          <p:cNvPr id="44" name="Picture 10" descr=""/>
          <p:cNvPicPr/>
          <p:nvPr/>
        </p:nvPicPr>
        <p:blipFill>
          <a:blip r:embed="rId3"/>
          <a:stretch/>
        </p:blipFill>
        <p:spPr>
          <a:xfrm>
            <a:off x="10857240" y="-64440"/>
            <a:ext cx="1024200" cy="1024200"/>
          </a:xfrm>
          <a:prstGeom prst="rect">
            <a:avLst/>
          </a:prstGeom>
          <a:ln w="0">
            <a:noFill/>
          </a:ln>
        </p:spPr>
      </p:pic>
      <p:sp>
        <p:nvSpPr>
          <p:cNvPr id="45" name="TextBox 9"/>
          <p:cNvSpPr/>
          <p:nvPr/>
        </p:nvSpPr>
        <p:spPr>
          <a:xfrm>
            <a:off x="185400" y="6362280"/>
            <a:ext cx="468144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Rex Curriculum Resource </a:t>
            </a:r>
            <a:endParaRPr b="0" lang="en-PH" sz="1800" spc="-1" strike="noStrike">
              <a:latin typeface="Arial"/>
            </a:endParaRPr>
          </a:p>
        </p:txBody>
      </p:sp>
      <p:sp>
        <p:nvSpPr>
          <p:cNvPr id="46" name="TextBox 11"/>
          <p:cNvSpPr/>
          <p:nvPr/>
        </p:nvSpPr>
        <p:spPr>
          <a:xfrm>
            <a:off x="9452520" y="6352200"/>
            <a:ext cx="2612880" cy="363960"/>
          </a:xfrm>
          <a:prstGeom prst="rect">
            <a:avLst/>
          </a:prstGeom>
          <a:noFill/>
          <a:ln w="0">
            <a:noFill/>
          </a:ln>
        </p:spPr>
        <p:style>
          <a:lnRef idx="0"/>
          <a:fillRef idx="0"/>
          <a:effectRef idx="0"/>
          <a:fontRef idx="minor"/>
        </p:style>
        <p:txBody>
          <a:bodyPr lIns="90000" rIns="90000" tIns="45000" bIns="45000" anchor="t">
            <a:spAutoFit/>
          </a:bodyPr>
          <a:p>
            <a:pPr>
              <a:lnSpc>
                <a:spcPct val="100000"/>
              </a:lnSpc>
              <a:buNone/>
            </a:pPr>
            <a:r>
              <a:rPr b="0" lang="en-PH" sz="1800" spc="-1" strike="noStrike">
                <a:solidFill>
                  <a:srgbClr val="ffffff"/>
                </a:solidFill>
                <a:latin typeface="Montserrat Medium"/>
                <a:ea typeface="DejaVu Sans"/>
              </a:rPr>
              <a:t>WWW.REX.COM.PH</a:t>
            </a:r>
            <a:endParaRPr b="0" lang="en-PH" sz="1800" spc="-1" strike="noStrike">
              <a:latin typeface="Arial"/>
            </a:endParaRPr>
          </a:p>
        </p:txBody>
      </p:sp>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48"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 id="2147483673" r:id="rId15"/>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pic>
        <p:nvPicPr>
          <p:cNvPr id="85" name="New REX Education Mission Logo V.png" descr="New REX Education Mission Logo V.png"/>
          <p:cNvPicPr/>
          <p:nvPr/>
        </p:nvPicPr>
        <p:blipFill>
          <a:blip r:embed="rId2"/>
          <a:stretch/>
        </p:blipFill>
        <p:spPr>
          <a:xfrm>
            <a:off x="2755800" y="1508760"/>
            <a:ext cx="6606000" cy="3374280"/>
          </a:xfrm>
          <a:prstGeom prst="rect">
            <a:avLst/>
          </a:prstGeom>
          <a:ln w="12600">
            <a:noFill/>
          </a:ln>
        </p:spPr>
      </p:pic>
      <p:sp>
        <p:nvSpPr>
          <p:cNvPr id="8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algn="ctr">
              <a:buNone/>
            </a:pPr>
            <a:r>
              <a:rPr b="0" lang="en-PH" sz="4400" spc="-1" strike="noStrike">
                <a:latin typeface="Arial"/>
              </a:rPr>
              <a:t>Click to edit the title text format</a:t>
            </a:r>
            <a:endParaRPr b="0" lang="en-PH" sz="4400" spc="-1" strike="noStrike">
              <a:latin typeface="Arial"/>
            </a:endParaRPr>
          </a:p>
        </p:txBody>
      </p:sp>
      <p:sp>
        <p:nvSpPr>
          <p:cNvPr id="87"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PH" sz="3200" spc="-1" strike="noStrike">
                <a:latin typeface="Arial"/>
              </a:rPr>
              <a:t>Click to edit the outline text format</a:t>
            </a:r>
            <a:endParaRPr b="0" lang="en-PH" sz="3200" spc="-1" strike="noStrike">
              <a:latin typeface="Arial"/>
            </a:endParaRPr>
          </a:p>
          <a:p>
            <a:pPr lvl="1" marL="864000" indent="-324000">
              <a:spcBef>
                <a:spcPts val="1134"/>
              </a:spcBef>
              <a:buClr>
                <a:srgbClr val="000000"/>
              </a:buClr>
              <a:buSzPct val="75000"/>
              <a:buFont typeface="Symbol" charset="2"/>
              <a:buChar char=""/>
            </a:pPr>
            <a:r>
              <a:rPr b="0" lang="en-PH" sz="2800" spc="-1" strike="noStrike">
                <a:latin typeface="Arial"/>
              </a:rPr>
              <a:t>Second Outline Level</a:t>
            </a:r>
            <a:endParaRPr b="0" lang="en-PH" sz="2800" spc="-1" strike="noStrike">
              <a:latin typeface="Arial"/>
            </a:endParaRPr>
          </a:p>
          <a:p>
            <a:pPr lvl="2" marL="1296000" indent="-288000">
              <a:spcBef>
                <a:spcPts val="850"/>
              </a:spcBef>
              <a:buClr>
                <a:srgbClr val="000000"/>
              </a:buClr>
              <a:buSzPct val="45000"/>
              <a:buFont typeface="Wingdings" charset="2"/>
              <a:buChar char=""/>
            </a:pPr>
            <a:r>
              <a:rPr b="0" lang="en-PH" sz="2400" spc="-1" strike="noStrike">
                <a:latin typeface="Arial"/>
              </a:rPr>
              <a:t>Third Outline Level</a:t>
            </a:r>
            <a:endParaRPr b="0" lang="en-PH" sz="2400" spc="-1" strike="noStrike">
              <a:latin typeface="Arial"/>
            </a:endParaRPr>
          </a:p>
          <a:p>
            <a:pPr lvl="3" marL="1728000" indent="-216000">
              <a:spcBef>
                <a:spcPts val="567"/>
              </a:spcBef>
              <a:buClr>
                <a:srgbClr val="000000"/>
              </a:buClr>
              <a:buSzPct val="75000"/>
              <a:buFont typeface="Symbol" charset="2"/>
              <a:buChar char=""/>
            </a:pPr>
            <a:r>
              <a:rPr b="0" lang="en-PH" sz="2000" spc="-1" strike="noStrike">
                <a:latin typeface="Arial"/>
              </a:rPr>
              <a:t>Fourth Outline Level</a:t>
            </a:r>
            <a:endParaRPr b="0" lang="en-PH" sz="2000" spc="-1" strike="noStrike">
              <a:latin typeface="Arial"/>
            </a:endParaRPr>
          </a:p>
          <a:p>
            <a:pPr lvl="4" marL="2160000" indent="-216000">
              <a:spcBef>
                <a:spcPts val="283"/>
              </a:spcBef>
              <a:buClr>
                <a:srgbClr val="000000"/>
              </a:buClr>
              <a:buSzPct val="45000"/>
              <a:buFont typeface="Wingdings" charset="2"/>
              <a:buChar char=""/>
            </a:pPr>
            <a:r>
              <a:rPr b="0" lang="en-PH" sz="2000" spc="-1" strike="noStrike">
                <a:latin typeface="Arial"/>
              </a:rPr>
              <a:t>Fifth Outline Level</a:t>
            </a:r>
            <a:endParaRPr b="0" lang="en-PH" sz="2000" spc="-1" strike="noStrike">
              <a:latin typeface="Arial"/>
            </a:endParaRPr>
          </a:p>
          <a:p>
            <a:pPr lvl="5" marL="2592000" indent="-216000">
              <a:spcBef>
                <a:spcPts val="283"/>
              </a:spcBef>
              <a:buClr>
                <a:srgbClr val="000000"/>
              </a:buClr>
              <a:buSzPct val="45000"/>
              <a:buFont typeface="Wingdings" charset="2"/>
              <a:buChar char=""/>
            </a:pPr>
            <a:r>
              <a:rPr b="0" lang="en-PH" sz="2000" spc="-1" strike="noStrike">
                <a:latin typeface="Arial"/>
              </a:rPr>
              <a:t>Sixth Outline Level</a:t>
            </a:r>
            <a:endParaRPr b="0" lang="en-PH" sz="2000" spc="-1" strike="noStrike">
              <a:latin typeface="Arial"/>
            </a:endParaRPr>
          </a:p>
          <a:p>
            <a:pPr lvl="6" marL="3024000" indent="-216000">
              <a:spcBef>
                <a:spcPts val="283"/>
              </a:spcBef>
              <a:buClr>
                <a:srgbClr val="000000"/>
              </a:buClr>
              <a:buSzPct val="45000"/>
              <a:buFont typeface="Wingdings" charset="2"/>
              <a:buChar char=""/>
            </a:pPr>
            <a:r>
              <a:rPr b="0" lang="en-PH" sz="2000" spc="-1" strike="noStrike">
                <a:latin typeface="Arial"/>
              </a:rPr>
              <a:t>Seventh Outline Level</a:t>
            </a:r>
            <a:endParaRPr b="0" lang="en-PH" sz="2000" spc="-1" strike="noStrike">
              <a:latin typeface="Arial"/>
            </a:endParaRPr>
          </a:p>
        </p:txBody>
      </p:sp>
    </p:spTree>
  </p:cSld>
  <p:clrMap bg1="lt1" bg2="lt2" tx1="dk1" tx2="dk2" accent1="accent1" accent2="accent2" accent3="accent3" accent4="accent4" accent5="accent5" accent6="accent6" hlink="hlink" folHlink="folHlink"/>
  <p:sldLayoutIdLst>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5.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6.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7.xml.rels><?xml version="1.0" encoding="UTF-8"?>
<Relationships xmlns="http://schemas.openxmlformats.org/package/2006/relationships"><Relationship Id="rId1" Type="http://schemas.openxmlformats.org/officeDocument/2006/relationships/slideLayout" Target="../slideLayouts/slideLayout13.xml"/>
</Relationships>
</file>

<file path=ppt/slides/_rels/slide8.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extBox 7"/>
          <p:cNvSpPr/>
          <p:nvPr/>
        </p:nvSpPr>
        <p:spPr>
          <a:xfrm>
            <a:off x="4059360" y="2686320"/>
            <a:ext cx="7484760" cy="1369080"/>
          </a:xfrm>
          <a:prstGeom prst="rect">
            <a:avLst/>
          </a:prstGeom>
          <a:noFill/>
          <a:ln w="0">
            <a:noFill/>
          </a:ln>
        </p:spPr>
        <p:style>
          <a:lnRef idx="0"/>
          <a:fillRef idx="0"/>
          <a:effectRef idx="0"/>
          <a:fontRef idx="minor"/>
        </p:style>
        <p:txBody>
          <a:bodyPr lIns="90000" rIns="90000" tIns="45000" bIns="45000" anchor="ctr">
            <a:spAutoFit/>
          </a:bodyPr>
          <a:p>
            <a:pPr algn="ctr">
              <a:lnSpc>
                <a:spcPct val="100000"/>
              </a:lnSpc>
              <a:buNone/>
            </a:pPr>
            <a:r>
              <a:rPr b="1" lang="en-US" sz="2800" spc="-1" strike="noStrike">
                <a:solidFill>
                  <a:srgbClr val="ffffff"/>
                </a:solidFill>
                <a:latin typeface="Montserrat Medium"/>
                <a:ea typeface="DejaVu Sans"/>
              </a:rPr>
              <a:t>Purpose, Structure, and Features of Informational Texts That Show Cause and Effect</a:t>
            </a:r>
            <a:endParaRPr b="0" lang="en-PH" sz="28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5" name="PlaceHolder 1"/>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26" name=""/>
          <p:cNvSpPr/>
          <p:nvPr/>
        </p:nvSpPr>
        <p:spPr>
          <a:xfrm>
            <a:off x="900000" y="1982520"/>
            <a:ext cx="10041840" cy="34171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1" i="1" lang="en-PH" sz="1800" spc="-1" strike="noStrike">
                <a:solidFill>
                  <a:srgbClr val="000000"/>
                </a:solidFill>
                <a:latin typeface="Lato"/>
                <a:ea typeface="DejaVu Sans"/>
              </a:rPr>
              <a:t>Informational texts</a:t>
            </a:r>
            <a:r>
              <a:rPr b="0" lang="en-PH" sz="1800" spc="-1" strike="noStrike">
                <a:solidFill>
                  <a:srgbClr val="000000"/>
                </a:solidFill>
                <a:latin typeface="Lato"/>
                <a:ea typeface="DejaVu Sans"/>
              </a:rPr>
              <a:t> are nonfiction literary pieces that provide information about a certain topic. They are usually found in magazines, textbooks, journals, and instruction manuals. Since these are nonfiction texts, writers are expected to provide information that is free from bias and opinions.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a:t>
            </a:r>
            <a:r>
              <a:rPr b="1" i="1" lang="en-PH" sz="1800" spc="-1" strike="noStrike">
                <a:solidFill>
                  <a:srgbClr val="000000"/>
                </a:solidFill>
                <a:latin typeface="Lato"/>
                <a:ea typeface="DejaVu Sans"/>
              </a:rPr>
              <a:t>cause-and-effect</a:t>
            </a:r>
            <a:r>
              <a:rPr b="0" lang="en-PH" sz="1800" spc="-1" strike="noStrike">
                <a:solidFill>
                  <a:srgbClr val="000000"/>
                </a:solidFill>
                <a:latin typeface="Lato"/>
                <a:ea typeface="DejaVu Sans"/>
              </a:rPr>
              <a:t> informational text explores the “why” and “how” of a particular situation. It makes use of signal words that show cause-and-effect relationships such as </a:t>
            </a:r>
            <a:r>
              <a:rPr b="0" i="1" lang="en-PH" sz="1800" spc="-1" strike="noStrike">
                <a:solidFill>
                  <a:srgbClr val="000000"/>
                </a:solidFill>
                <a:latin typeface="Lato"/>
                <a:ea typeface="DejaVu Sans"/>
              </a:rPr>
              <a:t>because</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therefore</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and as a result</a:t>
            </a:r>
            <a:r>
              <a:rPr b="0" lang="en-PH" sz="1800" spc="-1" strike="noStrike">
                <a:solidFill>
                  <a:srgbClr val="000000"/>
                </a:solidFill>
                <a:latin typeface="Lato"/>
                <a:ea typeface="DejaVu Sans"/>
              </a:rPr>
              <a:t>, to name a few.</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endParaRPr b="0" lang="en-PH" sz="1800" spc="-1" strike="noStrike">
              <a:latin typeface="Arial"/>
            </a:endParaRPr>
          </a:p>
          <a:p>
            <a:pPr>
              <a:lnSpc>
                <a:spcPct val="100000"/>
              </a:lnSpc>
              <a:buNone/>
            </a:pP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7" name="PlaceHolder 10"/>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28" name=""/>
          <p:cNvSpPr/>
          <p:nvPr/>
        </p:nvSpPr>
        <p:spPr>
          <a:xfrm>
            <a:off x="900000" y="1982520"/>
            <a:ext cx="10041840" cy="34171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What is a cause-and-effect informational text?</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A </a:t>
            </a:r>
            <a:r>
              <a:rPr b="0" i="1" lang="en-PH" sz="1800" spc="-1" strike="noStrike">
                <a:solidFill>
                  <a:srgbClr val="000000"/>
                </a:solidFill>
                <a:latin typeface="Lato"/>
                <a:ea typeface="DejaVu Sans"/>
              </a:rPr>
              <a:t>cause-and-effect informational text</a:t>
            </a:r>
            <a:r>
              <a:rPr b="0" lang="en-PH" sz="1800" spc="-1" strike="noStrike">
                <a:solidFill>
                  <a:srgbClr val="000000"/>
                </a:solidFill>
                <a:latin typeface="Lato"/>
                <a:ea typeface="DejaVu Sans"/>
              </a:rPr>
              <a:t> points out the cause/s of something and its result/s.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When you write a cause-and-effect essay, be sure to research specific causes that demonstrate why a particular result happened.</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Signal words:</a:t>
            </a:r>
            <a:r>
              <a:rPr b="0" lang="en-PH" sz="1800" spc="-1" strike="noStrike">
                <a:solidFill>
                  <a:srgbClr val="000000"/>
                </a:solidFill>
                <a:latin typeface="Lato"/>
                <a:ea typeface="DejaVu Sans"/>
              </a:rPr>
              <a:t> because of, so, so that, thus, therefore, as a result, this led to, reasons for, for this reason.</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i="1" lang="en-PH" sz="1800" spc="-1" strike="noStrike">
                <a:solidFill>
                  <a:srgbClr val="000000"/>
                </a:solidFill>
                <a:latin typeface="Lato"/>
                <a:ea typeface="DejaVu Sans"/>
              </a:rPr>
              <a:t>Sample topics</a:t>
            </a:r>
            <a:r>
              <a:rPr b="0" lang="en-PH" sz="1800" spc="-1" strike="noStrike">
                <a:solidFill>
                  <a:srgbClr val="000000"/>
                </a:solidFill>
                <a:latin typeface="Lato"/>
                <a:ea typeface="DejaVu Sans"/>
              </a:rPr>
              <a:t>: flooding, landslide, food poisoning, unsuccessful events and plans</a:t>
            </a:r>
            <a:endParaRPr b="0" lang="en-PH" sz="1800" spc="-1" strike="noStrike">
              <a:latin typeface="Arial"/>
            </a:endParaRPr>
          </a:p>
          <a:p>
            <a:pPr>
              <a:lnSpc>
                <a:spcPct val="100000"/>
              </a:lnSpc>
              <a:buNone/>
            </a:pPr>
            <a:endParaRPr b="0" lang="en-PH" sz="1800" spc="-1" strike="noStrike">
              <a:latin typeface="Arial"/>
            </a:endParaRPr>
          </a:p>
          <a:p>
            <a:pPr>
              <a:lnSpc>
                <a:spcPct val="100000"/>
              </a:lnSpc>
              <a:buNone/>
            </a:pPr>
            <a:r>
              <a:rPr b="0" lang="en-PH" sz="1800" spc="-1" strike="noStrike">
                <a:solidFill>
                  <a:srgbClr val="000000"/>
                </a:solidFill>
                <a:latin typeface="Lato"/>
                <a:ea typeface="DejaVu Sans"/>
              </a:rPr>
              <a:t>	</a:t>
            </a:r>
            <a:endParaRPr b="0" lang="en-PH" sz="1800" spc="-1" strike="noStrike">
              <a:latin typeface="Arial"/>
            </a:endParaRPr>
          </a:p>
          <a:p>
            <a:pPr>
              <a:lnSpc>
                <a:spcPct val="100000"/>
              </a:lnSpc>
              <a:buNone/>
            </a:pP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9" name="PlaceHolder 11"/>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30" name=""/>
          <p:cNvSpPr txBox="1"/>
          <p:nvPr/>
        </p:nvSpPr>
        <p:spPr>
          <a:xfrm>
            <a:off x="617400" y="2443680"/>
            <a:ext cx="6042600" cy="3153960"/>
          </a:xfrm>
          <a:prstGeom prst="rect">
            <a:avLst/>
          </a:prstGeom>
          <a:noFill/>
          <a:ln w="0">
            <a:solidFill>
              <a:srgbClr val="000000"/>
            </a:solidFill>
          </a:ln>
        </p:spPr>
        <p:txBody>
          <a:bodyPr lIns="90000" rIns="90000" tIns="45000" bIns="45000" anchor="t">
            <a:noAutofit/>
          </a:bodyPr>
          <a:p>
            <a:r>
              <a:rPr b="0" lang="en-PH" sz="1800" spc="-1" strike="noStrike">
                <a:solidFill>
                  <a:srgbClr val="000000"/>
                </a:solidFill>
                <a:latin typeface="Lato"/>
                <a:ea typeface="DejaVu Sans"/>
              </a:rPr>
              <a:t>The lockdown that was imposed by the national government has led various industries to put their operations on hold. The education sector has seen some of the most radical changes due to the pandemic. Teachers, students, and parents have to face radical changes in a very short amount of time. Because of this, students now continue with their education by adapting to a modular learning scheme where teachers prepare materials that will then be accomplished by their students in the comforts of their own homes.</a:t>
            </a:r>
            <a:endParaRPr b="0" lang="en-PH" sz="1800" spc="-1" strike="noStrike">
              <a:latin typeface="Arial"/>
            </a:endParaRPr>
          </a:p>
        </p:txBody>
      </p:sp>
      <p:sp>
        <p:nvSpPr>
          <p:cNvPr id="131" name=""/>
          <p:cNvSpPr txBox="1"/>
          <p:nvPr/>
        </p:nvSpPr>
        <p:spPr>
          <a:xfrm>
            <a:off x="540000" y="1620000"/>
            <a:ext cx="8460000" cy="720000"/>
          </a:xfrm>
          <a:prstGeom prst="rect">
            <a:avLst/>
          </a:prstGeom>
          <a:noFill/>
          <a:ln w="0">
            <a:noFill/>
          </a:ln>
        </p:spPr>
        <p:txBody>
          <a:bodyPr lIns="90000" rIns="90000" tIns="45000" bIns="45000" anchor="t">
            <a:noAutofit/>
          </a:bodyPr>
          <a:p>
            <a:r>
              <a:rPr b="0" lang="en-PH" sz="1800" spc="-1" strike="noStrike">
                <a:solidFill>
                  <a:srgbClr val="000000"/>
                </a:solidFill>
                <a:latin typeface="Lato"/>
                <a:ea typeface="DejaVu Sans"/>
              </a:rPr>
              <a:t>Read the given example of informational text and analyze the guide question.</a:t>
            </a:r>
            <a:endParaRPr b="0" lang="en-PH" sz="1800" spc="-1" strike="noStrike">
              <a:latin typeface="Arial"/>
            </a:endParaRPr>
          </a:p>
        </p:txBody>
      </p:sp>
      <p:sp>
        <p:nvSpPr>
          <p:cNvPr id="132" name=""/>
          <p:cNvSpPr txBox="1"/>
          <p:nvPr/>
        </p:nvSpPr>
        <p:spPr>
          <a:xfrm>
            <a:off x="6876000" y="2520000"/>
            <a:ext cx="4824000" cy="2847600"/>
          </a:xfrm>
          <a:prstGeom prst="rect">
            <a:avLst/>
          </a:prstGeom>
          <a:noFill/>
          <a:ln w="0">
            <a:noFill/>
          </a:ln>
        </p:spPr>
        <p:txBody>
          <a:bodyPr lIns="90000" rIns="90000" tIns="45000" bIns="45000" anchor="t">
            <a:noAutofit/>
          </a:bodyPr>
          <a:p>
            <a:r>
              <a:rPr b="0" lang="en-PH" sz="1800" spc="-1" strike="noStrike">
                <a:solidFill>
                  <a:srgbClr val="000000"/>
                </a:solidFill>
                <a:latin typeface="Lato"/>
                <a:ea typeface="DejaVu Sans"/>
              </a:rPr>
              <a:t>1. Why did schools have to make radical changes in the way they deliver lessons to students?</a:t>
            </a:r>
            <a:endParaRPr b="0" lang="en-PH" sz="1800" spc="-1" strike="noStrike">
              <a:latin typeface="Arial"/>
            </a:endParaRPr>
          </a:p>
          <a:p>
            <a:r>
              <a:rPr b="0" i="1" lang="en-PH" sz="1800" spc="-1" strike="noStrike">
                <a:solidFill>
                  <a:srgbClr val="000000"/>
                </a:solidFill>
                <a:latin typeface="Lato"/>
                <a:ea typeface="DejaVu Sans"/>
              </a:rPr>
              <a:t>Answer: </a:t>
            </a:r>
            <a:r>
              <a:rPr b="0" lang="en-PH" sz="1800" spc="-1" strike="noStrike">
                <a:solidFill>
                  <a:srgbClr val="000000"/>
                </a:solidFill>
                <a:latin typeface="Lato"/>
                <a:ea typeface="DejaVu Sans"/>
              </a:rPr>
              <a:t>I</a:t>
            </a:r>
            <a:r>
              <a:rPr b="0" lang="en-PH" sz="1800" spc="-1" strike="noStrike">
                <a:solidFill>
                  <a:srgbClr val="000000"/>
                </a:solidFill>
                <a:latin typeface="Lato"/>
                <a:ea typeface="DejaVu Sans"/>
              </a:rPr>
              <a:t>t is because of the pandemic.</a:t>
            </a:r>
            <a:endParaRPr b="0" lang="en-PH" sz="1800" spc="-1" strike="noStrike">
              <a:latin typeface="Arial"/>
            </a:endParaRPr>
          </a:p>
          <a:p>
            <a:endParaRPr b="0" lang="en-PH" sz="1800" spc="-1" strike="noStrike">
              <a:latin typeface="Arial"/>
            </a:endParaRPr>
          </a:p>
          <a:p>
            <a:r>
              <a:rPr b="0" lang="en-PH" sz="1800" spc="-1" strike="noStrike">
                <a:solidFill>
                  <a:srgbClr val="000000"/>
                </a:solidFill>
                <a:latin typeface="Lato"/>
                <a:ea typeface="DejaVu Sans"/>
              </a:rPr>
              <a:t>2. According to the text, what do you call the kind of learning scheme that was adapted by schools in response to lockdowns?</a:t>
            </a:r>
            <a:endParaRPr b="0" lang="en-PH" sz="1800" spc="-1" strike="noStrike">
              <a:latin typeface="Arial"/>
            </a:endParaRPr>
          </a:p>
          <a:p>
            <a:pPr>
              <a:lnSpc>
                <a:spcPct val="100000"/>
              </a:lnSpc>
              <a:buNone/>
            </a:pPr>
            <a:r>
              <a:rPr b="0" i="1" lang="en-PH" sz="1800" spc="-1" strike="noStrike">
                <a:solidFill>
                  <a:srgbClr val="000000"/>
                </a:solidFill>
                <a:latin typeface="Lato"/>
                <a:ea typeface="DejaVu Sans"/>
              </a:rPr>
              <a:t>Answer: </a:t>
            </a:r>
            <a:r>
              <a:rPr b="0" lang="en-PH" sz="1800" spc="-1" strike="noStrike">
                <a:solidFill>
                  <a:srgbClr val="000000"/>
                </a:solidFill>
                <a:latin typeface="Lato"/>
                <a:ea typeface="DejaVu Sans"/>
              </a:rPr>
              <a:t>It is called modular learning scheme.</a:t>
            </a:r>
            <a:endParaRPr b="0" lang="en-PH" sz="1800" spc="-1" strike="noStrike">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3" name="PlaceHolder 12"/>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34" name=""/>
          <p:cNvSpPr/>
          <p:nvPr/>
        </p:nvSpPr>
        <p:spPr>
          <a:xfrm>
            <a:off x="792000" y="2090880"/>
            <a:ext cx="10401840" cy="34171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	</a:t>
            </a:r>
            <a:r>
              <a:rPr b="0" lang="en-PH" sz="1800" spc="-1" strike="noStrike">
                <a:solidFill>
                  <a:srgbClr val="000000"/>
                </a:solidFill>
                <a:latin typeface="Lato"/>
                <a:ea typeface="DejaVu Sans"/>
              </a:rPr>
              <a:t>The answer in question 1 is the reason or cause behind the many changes that have happened in schools. The cause of an event and its effects go hand-in-hand and heavily rely on one another.</a:t>
            </a:r>
            <a:endParaRPr b="0" lang="en-PH" sz="1800" spc="-1" strike="noStrike">
              <a:latin typeface="Lato"/>
            </a:endParaRPr>
          </a:p>
          <a:p>
            <a:pPr>
              <a:lnSpc>
                <a:spcPct val="100000"/>
              </a:lnSpc>
              <a:buNone/>
            </a:pPr>
            <a:endParaRPr b="0" lang="en-PH" sz="1800" spc="-1" strike="noStrike">
              <a:latin typeface="Lato"/>
            </a:endParaRPr>
          </a:p>
          <a:p>
            <a:pPr>
              <a:lnSpc>
                <a:spcPct val="100000"/>
              </a:lnSpc>
              <a:buNone/>
            </a:pPr>
            <a:endParaRPr b="0" lang="en-PH" sz="1800" spc="-1" strike="noStrike">
              <a:latin typeface="Lato"/>
            </a:endParaRPr>
          </a:p>
          <a:p>
            <a:pPr>
              <a:lnSpc>
                <a:spcPct val="100000"/>
              </a:lnSpc>
              <a:buNone/>
            </a:pPr>
            <a:r>
              <a:rPr b="1" lang="en-PH" sz="1800" spc="-1" strike="noStrike">
                <a:solidFill>
                  <a:srgbClr val="000000"/>
                </a:solidFill>
                <a:latin typeface="Lato"/>
                <a:ea typeface="DejaVu Sans"/>
              </a:rPr>
              <a:t>Note</a:t>
            </a:r>
            <a:r>
              <a:rPr b="0" lang="en-PH" sz="1800" spc="-1" strike="noStrike">
                <a:solidFill>
                  <a:srgbClr val="000000"/>
                </a:solidFill>
                <a:latin typeface="Lato"/>
                <a:ea typeface="DejaVu Sans"/>
              </a:rPr>
              <a:t>: The sample text talks about some of the effects of the lockdown with regard to schooling. The cause is mentioned at the beginning of the text, which is then followed by its corresponding effects. This is how most cause-and-effect texts are structured. However, it can also be structured the other way around.</a:t>
            </a:r>
            <a:endParaRPr b="0" lang="en-PH" sz="1800" spc="-1" strike="noStrike">
              <a:latin typeface="Lato"/>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5" name="PlaceHolder 2"/>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36" name=""/>
          <p:cNvSpPr/>
          <p:nvPr/>
        </p:nvSpPr>
        <p:spPr>
          <a:xfrm>
            <a:off x="792000" y="1620000"/>
            <a:ext cx="10401840" cy="341712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Read the following excerpts and identify the purpose and signal words present in the given informational texts. Use the given template as your guide in answering.</a:t>
            </a:r>
            <a:endParaRPr b="0" lang="en-PH" sz="1800" spc="-1" strike="noStrike">
              <a:latin typeface="Lato"/>
            </a:endParaRPr>
          </a:p>
        </p:txBody>
      </p:sp>
      <p:sp>
        <p:nvSpPr>
          <p:cNvPr id="137" name=""/>
          <p:cNvSpPr txBox="1"/>
          <p:nvPr/>
        </p:nvSpPr>
        <p:spPr>
          <a:xfrm>
            <a:off x="870840" y="2412000"/>
            <a:ext cx="10469160" cy="2448000"/>
          </a:xfrm>
          <a:prstGeom prst="rect">
            <a:avLst/>
          </a:prstGeom>
          <a:noFill/>
          <a:ln w="0">
            <a:solidFill>
              <a:srgbClr val="000000"/>
            </a:solidFill>
          </a:ln>
        </p:spPr>
        <p:txBody>
          <a:bodyPr lIns="90000" rIns="90000" tIns="45000" bIns="45000" anchor="t">
            <a:noAutofit/>
          </a:bodyPr>
          <a:p>
            <a:r>
              <a:rPr b="0" lang="en-PH" sz="1800" spc="-1" strike="noStrike">
                <a:latin typeface="Lato"/>
              </a:rPr>
              <a:t>	</a:t>
            </a:r>
            <a:r>
              <a:rPr b="0" lang="en-PH" sz="1800" spc="-1" strike="noStrike">
                <a:latin typeface="Lato"/>
              </a:rPr>
              <a:t>	</a:t>
            </a:r>
            <a:r>
              <a:rPr b="0" lang="en-PH" sz="1800" spc="-1" strike="noStrike">
                <a:latin typeface="Lato"/>
              </a:rPr>
              <a:t>The work-from-home setup among many employees has become a standard in this new normal setting brought about by the pandemic. This resulted in multiple changes in one’s lifestyle and even in one’s monthly expenses. Most people have reported that they have significantly reduced their expenses for transportation, but in return, their electric and Internet bills have skyrocketed due to their prolonged stays at home. The scorching summer heat does not help in reducing the electric consumption at home with most families using their electric fans and even air-conditioning units almost nonstop whenever they are at home.</a:t>
            </a:r>
            <a:endParaRPr b="0" lang="en-PH" sz="1800" spc="-1" strike="noStrike">
              <a:latin typeface="Lato"/>
              <a:ea typeface=""/>
            </a:endParaRPr>
          </a:p>
        </p:txBody>
      </p:sp>
      <p:graphicFrame>
        <p:nvGraphicFramePr>
          <p:cNvPr id="138" name=""/>
          <p:cNvGraphicFramePr/>
          <p:nvPr/>
        </p:nvGraphicFramePr>
        <p:xfrm>
          <a:off x="1072800" y="5099400"/>
          <a:ext cx="10086840" cy="732600"/>
        </p:xfrm>
        <a:graphic>
          <a:graphicData uri="http://schemas.openxmlformats.org/drawingml/2006/table">
            <a:tbl>
              <a:tblPr/>
              <a:tblGrid>
                <a:gridCol w="2979720"/>
                <a:gridCol w="7107480"/>
              </a:tblGrid>
              <a:tr h="488160">
                <a:tc>
                  <a:txBody>
                    <a:bodyPr lIns="90000" rIns="90000" tIns="46800" bIns="46800" anchor="t">
                      <a:noAutofit/>
                    </a:bodyPr>
                    <a:p>
                      <a:pPr algn="ctr">
                        <a:buNone/>
                      </a:pPr>
                      <a:r>
                        <a:rPr b="1" lang="en-PH" sz="1800" spc="-1" strike="noStrike">
                          <a:latin typeface="Lato"/>
                        </a:rPr>
                        <a:t>Purpose</a:t>
                      </a:r>
                      <a:endParaRPr b="1"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543600">
                <a:tc>
                  <a:txBody>
                    <a:bodyPr lIns="90000" rIns="90000" tIns="46800" bIns="46800" anchor="t">
                      <a:noAutofit/>
                    </a:bodyPr>
                    <a:p>
                      <a:pPr algn="ctr">
                        <a:buNone/>
                      </a:pPr>
                      <a:r>
                        <a:rPr b="1" lang="en-PH" sz="1800" spc="-1" strike="noStrike">
                          <a:latin typeface="Lato"/>
                        </a:rPr>
                        <a:t>Signal Words Present</a:t>
                      </a:r>
                      <a:endParaRPr b="1"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9" name="PlaceHolder 3"/>
          <p:cNvSpPr/>
          <p:nvPr/>
        </p:nvSpPr>
        <p:spPr>
          <a:xfrm>
            <a:off x="218160" y="-24840"/>
            <a:ext cx="11301840" cy="1784880"/>
          </a:xfrm>
          <a:prstGeom prst="rect">
            <a:avLst/>
          </a:prstGeom>
          <a:noFill/>
          <a:ln w="0">
            <a:noFill/>
          </a:ln>
        </p:spPr>
        <p:style>
          <a:lnRef idx="0"/>
          <a:fillRef idx="0"/>
          <a:effectRef idx="0"/>
          <a:fontRef idx="minor"/>
        </p:style>
        <p:txBody>
          <a:bodyPr lIns="90000" rIns="90000" tIns="45000" bIns="45000" anchor="ctr">
            <a:normAutofit/>
          </a:bodyPr>
          <a:p>
            <a:pPr>
              <a:lnSpc>
                <a:spcPct val="100000"/>
              </a:lnSpc>
              <a:buNone/>
            </a:pPr>
            <a:r>
              <a:rPr b="0" lang="en-US" sz="3600" spc="-1" strike="noStrike">
                <a:solidFill>
                  <a:srgbClr val="000000"/>
                </a:solidFill>
                <a:latin typeface="Montserrat Medium"/>
                <a:ea typeface="Arial;Arial"/>
              </a:rPr>
              <a:t>Purpose, Structure, and Features of Informational Texts That Show Cause and Effect</a:t>
            </a:r>
            <a:endParaRPr b="0" lang="en-PH" sz="3600" spc="-1" strike="noStrike">
              <a:latin typeface="Arial"/>
            </a:endParaRPr>
          </a:p>
        </p:txBody>
      </p:sp>
      <p:sp>
        <p:nvSpPr>
          <p:cNvPr id="140" name=""/>
          <p:cNvSpPr/>
          <p:nvPr/>
        </p:nvSpPr>
        <p:spPr>
          <a:xfrm>
            <a:off x="792000" y="1620000"/>
            <a:ext cx="10401840" cy="360000"/>
          </a:xfrm>
          <a:prstGeom prst="rect">
            <a:avLst/>
          </a:prstGeom>
          <a:noFill/>
          <a:ln w="0">
            <a:noFill/>
          </a:ln>
        </p:spPr>
        <p:style>
          <a:lnRef idx="0"/>
          <a:fillRef idx="0"/>
          <a:effectRef idx="0"/>
          <a:fontRef idx="minor"/>
        </p:style>
        <p:txBody>
          <a:bodyPr lIns="90000" rIns="90000" tIns="45000" bIns="45000" anchor="t">
            <a:noAutofit/>
          </a:bodyPr>
          <a:p>
            <a:pPr>
              <a:lnSpc>
                <a:spcPct val="100000"/>
              </a:lnSpc>
              <a:buNone/>
            </a:pPr>
            <a:r>
              <a:rPr b="0" lang="en-PH" sz="1800" spc="-1" strike="noStrike">
                <a:solidFill>
                  <a:srgbClr val="000000"/>
                </a:solidFill>
                <a:latin typeface="Lato"/>
                <a:ea typeface="DejaVu Sans"/>
              </a:rPr>
              <a:t>Answer:  </a:t>
            </a:r>
            <a:endParaRPr b="0" lang="en-PH" sz="1800" spc="-1" strike="noStrike">
              <a:latin typeface="Lato"/>
            </a:endParaRPr>
          </a:p>
        </p:txBody>
      </p:sp>
      <p:graphicFrame>
        <p:nvGraphicFramePr>
          <p:cNvPr id="141" name=""/>
          <p:cNvGraphicFramePr/>
          <p:nvPr/>
        </p:nvGraphicFramePr>
        <p:xfrm>
          <a:off x="1057680" y="2466000"/>
          <a:ext cx="10086840" cy="992520"/>
        </p:xfrm>
        <a:graphic>
          <a:graphicData uri="http://schemas.openxmlformats.org/drawingml/2006/table">
            <a:tbl>
              <a:tblPr/>
              <a:tblGrid>
                <a:gridCol w="2979720"/>
                <a:gridCol w="7107480"/>
              </a:tblGrid>
              <a:tr h="488160">
                <a:tc>
                  <a:txBody>
                    <a:bodyPr lIns="90000" rIns="90000" tIns="46800" bIns="46800" anchor="t">
                      <a:noAutofit/>
                    </a:bodyPr>
                    <a:p>
                      <a:pPr algn="ctr">
                        <a:buNone/>
                      </a:pPr>
                      <a:r>
                        <a:rPr b="1" lang="en-PH" sz="1800" spc="-1" strike="noStrike">
                          <a:latin typeface="Lato"/>
                        </a:rPr>
                        <a:t>Purpose</a:t>
                      </a:r>
                      <a:endParaRPr b="1"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tIns="46800" bIns="46800" anchor="t">
                      <a:noAutofit/>
                    </a:bodyPr>
                    <a:p>
                      <a:pPr>
                        <a:lnSpc>
                          <a:spcPct val="100000"/>
                        </a:lnSpc>
                        <a:buNone/>
                      </a:pPr>
                      <a:r>
                        <a:rPr b="0" lang="en-PH" sz="1800" spc="-1" strike="noStrike">
                          <a:solidFill>
                            <a:srgbClr val="000000"/>
                          </a:solidFill>
                          <a:latin typeface="Lato"/>
                          <a:ea typeface="DejaVu Sans"/>
                        </a:rPr>
                        <a:t>to show the cause and effect of the </a:t>
                      </a:r>
                      <a:r>
                        <a:rPr b="0" lang="en-PH" sz="1800" spc="-1" strike="noStrike">
                          <a:solidFill>
                            <a:srgbClr val="000000"/>
                          </a:solidFill>
                          <a:latin typeface="Lato"/>
                          <a:ea typeface="DejaVu Sans"/>
                        </a:rPr>
                        <a:t> work-from-home setup among many employees</a:t>
                      </a:r>
                      <a:endParaRPr b="0"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r h="543600">
                <a:tc>
                  <a:txBody>
                    <a:bodyPr lIns="90000" rIns="90000" tIns="46800" bIns="46800" anchor="t">
                      <a:noAutofit/>
                    </a:bodyPr>
                    <a:p>
                      <a:pPr algn="ctr">
                        <a:buNone/>
                      </a:pPr>
                      <a:r>
                        <a:rPr b="1" lang="en-PH" sz="1800" spc="-1" strike="noStrike">
                          <a:latin typeface="Lato"/>
                        </a:rPr>
                        <a:t>Signal Words Present</a:t>
                      </a:r>
                      <a:endParaRPr b="1" lang="en-PH" sz="1800" spc="-1" strike="noStrike">
                        <a:latin typeface="Arial"/>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c>
                  <a:txBody>
                    <a:bodyPr lIns="90000" rIns="90000" tIns="46800" bIns="46800" anchor="t">
                      <a:noAutofit/>
                    </a:bodyPr>
                    <a:p>
                      <a:r>
                        <a:rPr b="0" lang="en-PH" sz="1800" spc="-1" strike="noStrike">
                          <a:solidFill>
                            <a:srgbClr val="000000"/>
                          </a:solidFill>
                          <a:latin typeface="Lato"/>
                          <a:ea typeface="DejaVu Sans"/>
                        </a:rPr>
                        <a:t>has become, this resulted, due to</a:t>
                      </a:r>
                      <a:endParaRPr b="0" lang="en-PH" sz="1800" spc="-1" strike="noStrike">
                        <a:latin typeface="AppleSystemUIFont"/>
                        <a:ea typeface="AppleSystemUIFont"/>
                      </a:endParaRPr>
                    </a:p>
                  </a:txBody>
                  <a:tcPr anchor="t" marL="90000" marR="90000">
                    <a:lnL w="720">
                      <a:solidFill>
                        <a:srgbClr val="000000"/>
                      </a:solidFill>
                    </a:lnL>
                    <a:lnR w="720">
                      <a:solidFill>
                        <a:srgbClr val="000000"/>
                      </a:solidFill>
                    </a:lnR>
                    <a:lnT w="720">
                      <a:solidFill>
                        <a:srgbClr val="000000"/>
                      </a:solidFill>
                    </a:lnT>
                    <a:lnB w="720">
                      <a:solidFill>
                        <a:srgbClr val="000000"/>
                      </a:solidFill>
                    </a:lnB>
                    <a:solidFill>
                      <a:srgbClr val="ffffff"/>
                    </a:solidFill>
                  </a:tcPr>
                </a:tc>
              </a:tr>
            </a:tbl>
          </a:graphicData>
        </a:graphic>
      </p:graphicFrame>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915</TotalTime>
  <Application>LibreOffice/7.2.5.2$MacOSX_X86_64 LibreOffice_project/499f9727c189e6ef3471021d6132d4c694f357e5</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2023-02-18T00:00:59Z</dcterms:created>
  <dc:creator>Microsoft Office User</dc:creator>
  <dc:description/>
  <dc:language>en-PH</dc:language>
  <cp:lastModifiedBy/>
  <dcterms:modified xsi:type="dcterms:W3CDTF">2023-03-13T14:25:43Z</dcterms:modified>
  <cp:revision>102</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Custom</vt:lpwstr>
  </property>
  <property fmtid="{D5CDD505-2E9C-101B-9397-08002B2CF9AE}" pid="3" name="Slides">
    <vt:r8>6</vt:r8>
  </property>
</Properties>
</file>