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9.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21.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64760" cy="683064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1640" cy="2771640"/>
          </a:xfrm>
          <a:prstGeom prst="rect">
            <a:avLst/>
          </a:prstGeom>
          <a:ln w="0">
            <a:noFill/>
          </a:ln>
        </p:spPr>
      </p:pic>
      <p:sp>
        <p:nvSpPr>
          <p:cNvPr id="2" name="Rectangle 5"/>
          <p:cNvSpPr/>
          <p:nvPr/>
        </p:nvSpPr>
        <p:spPr>
          <a:xfrm>
            <a:off x="3487320" y="1475280"/>
            <a:ext cx="8677080" cy="383508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77080" cy="35676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64760" cy="607680"/>
          </a:xfrm>
          <a:prstGeom prst="rect">
            <a:avLst/>
          </a:prstGeom>
          <a:ln w="0">
            <a:noFill/>
          </a:ln>
        </p:spPr>
      </p:pic>
      <p:sp>
        <p:nvSpPr>
          <p:cNvPr id="43" name="Rectangle 7"/>
          <p:cNvSpPr/>
          <p:nvPr/>
        </p:nvSpPr>
        <p:spPr>
          <a:xfrm>
            <a:off x="10868760" y="0"/>
            <a:ext cx="943200" cy="94320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07280" cy="1007280"/>
          </a:xfrm>
          <a:prstGeom prst="rect">
            <a:avLst/>
          </a:prstGeom>
          <a:ln w="0">
            <a:noFill/>
          </a:ln>
        </p:spPr>
      </p:pic>
      <p:sp>
        <p:nvSpPr>
          <p:cNvPr id="45" name="TextBox 9"/>
          <p:cNvSpPr/>
          <p:nvPr/>
        </p:nvSpPr>
        <p:spPr>
          <a:xfrm>
            <a:off x="185400" y="6362280"/>
            <a:ext cx="46645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595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89080" cy="335736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600000" y="2835360"/>
            <a:ext cx="8453160" cy="228420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Lato"/>
                <a:ea typeface="Arial;Arial"/>
              </a:rPr>
              <a:t>Si Kenny, ang Kaibigan kong Kano Pagbasa- Maikling Kuwento</a:t>
            </a:r>
            <a:endParaRPr b="0" lang="en-PH" sz="3600" spc="-1" strike="noStrike">
              <a:latin typeface="Arial"/>
            </a:endParaRPr>
          </a:p>
          <a:p>
            <a:pPr algn="ctr">
              <a:lnSpc>
                <a:spcPct val="100000"/>
              </a:lnSpc>
              <a:buNone/>
            </a:pPr>
            <a:r>
              <a:rPr b="0" lang="en-US" sz="3600" spc="-1" strike="noStrike">
                <a:solidFill>
                  <a:srgbClr val="ffffff"/>
                </a:solidFill>
                <a:latin typeface="Lato"/>
                <a:ea typeface="Arial;Arial"/>
              </a:rPr>
              <a:t>(Wika- Paggamit ng Pang-ukol sa Pangungusap)</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5" name="" descr=""/>
          <p:cNvPicPr/>
          <p:nvPr/>
        </p:nvPicPr>
        <p:blipFill>
          <a:blip r:embed="rId1"/>
          <a:stretch/>
        </p:blipFill>
        <p:spPr>
          <a:xfrm>
            <a:off x="2700000" y="1440000"/>
            <a:ext cx="6659280" cy="4679640"/>
          </a:xfrm>
          <a:prstGeom prst="rect">
            <a:avLst/>
          </a:prstGeom>
          <a:ln w="0">
            <a:noFill/>
          </a:ln>
        </p:spPr>
      </p:pic>
      <p:sp>
        <p:nvSpPr>
          <p:cNvPr id="126" name=""/>
          <p:cNvSpPr/>
          <p:nvPr/>
        </p:nvSpPr>
        <p:spPr>
          <a:xfrm rot="11400">
            <a:off x="3428280" y="369360"/>
            <a:ext cx="5749200" cy="8809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ctr">
              <a:lnSpc>
                <a:spcPct val="150000"/>
              </a:lnSpc>
              <a:buNone/>
            </a:pPr>
            <a:r>
              <a:rPr b="0" lang="en-PH" sz="2800" spc="-1" strike="noStrike">
                <a:solidFill>
                  <a:srgbClr val="000000"/>
                </a:solidFill>
                <a:latin typeface="Lato"/>
                <a:ea typeface="DejaVu Sans"/>
              </a:rPr>
              <a:t>Si Kenny, ang Kaibigan kong Kano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
          <p:cNvSpPr/>
          <p:nvPr/>
        </p:nvSpPr>
        <p:spPr>
          <a:xfrm rot="11400">
            <a:off x="887400" y="1618920"/>
            <a:ext cx="10625400" cy="376236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Umiiyak na naman si Kenny. Inagaw ng mga kaklase ko ang baon niyang burger sa canteen kanina. Laging inaagawan ng pagkain si Kenny tuwing nakikita ng mga kaklase ko na masarap ang baon niya. Dahil madalas na magisa at walang kaibigan, wala ring magawa si Kenny tuwing aawayin siya ng mga kaklase ko.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Siyam na taong gulang din si Kenny gaya ko. Kalahating Amerikano at kalahating Pilipino siya ngunit lumaki sa Amerika. Pilipina ang Nanay niya na nagtrabaho sa Amerika at doon na nakapag-asawa ng Black American. Sabi ng nanay ko, namatay noong nakaraang taon ang tatay ni Kenny kaya umuwi sila rito sa Pilipinas, sa pamilya ng nanay niya. At ngayong taon nga, ipinasok sa paaralan namin si Kenny.</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Hindi international school ang paaralan namin kaya hindi bihasa ang mga mag-aaral sa Ingles. Mas sanay kaming gumagamit ng Filipino kaya hindi makasabay si Kenny sa mga usapan. Unti-unti pa lamang niyang pinag-aaralan ang Filipino.</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Nilalayuan siya ng mga kaklase ko dahil hindi nila naiintindihan ang wika ni Kenny. Madalas din ito ang nagiging dahilan ng mga  kaniya.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Kanong bulol! Kanong bulol!” Ito ang madalas na isinisigaw ng mga kaklase ko kapag katatapos lang ng klase sa Filipino at napilitang magsalita si Kenny habang namimilipit ang dila.</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Anak-buwan! Anak-buwan!” Kadalasan ay ito ang ipinang-iinis ng mga bata sa ibang seksiyon. Itim kasi ang kulay ng balat ni Kenny tulad ng sa kaniyang ama.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Madalas na hindi pinapansin ni Kenny ang mga panunukso ng ibang mag-aaral. Hindi siya palaaway at sa halip na gumanti ay nagmumukmok na lang sa isang tabi. Kapag sobra na ang pang-aaway sa kaniya, umiiyak siya at tumatakbo. Madalas kong pinagmamasdan si Kenny. Naaawa kasi ako sa kaniya. Kahit kailan ay hindi ako sumama sa pang-aaway o panunukso sa kaniya ngunit kahit kailan ay wala rin akong nagawa para ipagtanggol siya o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sawayin ang mga kaklase ko sa ginagawang panunukso.</a:t>
            </a:r>
            <a:endParaRPr b="0" lang="en-PH" sz="2800" spc="-1" strike="noStrike">
              <a:latin typeface="Arial"/>
            </a:endParaRPr>
          </a:p>
          <a:p>
            <a:pPr algn="just">
              <a:lnSpc>
                <a:spcPct val="150000"/>
              </a:lnSpc>
              <a:buNone/>
            </a:pP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Wala rin akong magawa para tulungan si Kenny dahil madalas na</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mag-isa lang din ako at walang kaibigan sa klase. Nauunawaan ko si</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Kenny dahil dinanas ko rin ang dinaranas niya ngayon. Bagong lipat lang din ako sa paaralan namin noong nakaraang taon.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Purong Pilipino ako pero laking Dubai naman. Matagal na nagtrabaho roon si Tatay pero nawalan siya ng trabaho noong nakaraang taon kaya naisipan na lang niyang umuwi ng Pilipinas at magnegosyo. Noong nakaraang taon, ako ang madalas na tuksuhin at agawan ng baon. Kalaunan ay nagsawa rin sa panunukso ang mga kaklase ko dahil hindi ko sila pinapansin.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rot="11400">
            <a:off x="850320" y="1276920"/>
            <a:ext cx="10625400" cy="4662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Ngayong taon, si Kenny ang pumalit sa posisyon ko. Wala akong magawa para tulungan si Kenny dahil natatakot din akong muli na namang awayin ng mga kaklase ko.</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Kahapon, nahuli sa pagdating sa klase ang guro namin. Dahil wala pa siya, napakaingay ng buong klase at kung ano-ano ang ginagawa ng ilan. May nagkukuwentuhan, naghaharutan, at naghahabulan.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5" name="" descr=""/>
          <p:cNvPicPr/>
          <p:nvPr/>
        </p:nvPicPr>
        <p:blipFill>
          <a:blip r:embed="rId1"/>
          <a:stretch/>
        </p:blipFill>
        <p:spPr>
          <a:xfrm>
            <a:off x="5592600" y="1085760"/>
            <a:ext cx="6467040" cy="4853880"/>
          </a:xfrm>
          <a:prstGeom prst="rect">
            <a:avLst/>
          </a:prstGeom>
          <a:ln w="0">
            <a:noFill/>
          </a:ln>
        </p:spPr>
      </p:pic>
      <p:sp>
        <p:nvSpPr>
          <p:cNvPr id="136" name=""/>
          <p:cNvSpPr/>
          <p:nvPr/>
        </p:nvSpPr>
        <p:spPr>
          <a:xfrm rot="11400">
            <a:off x="481680" y="726480"/>
            <a:ext cx="5988960" cy="503280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Nagulat ang lahat nang marinig ang maingay na pagkabasag ng bumagsak na aquarium sa gilid ng lamesa ng guro namin. Natabig ito ng mga kaklase kong naghahabulan. Sila ang grupo ng mga kaklase kong madalas na nang-aaway kay Kenny.</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rot="11400">
            <a:off x="624960" y="1267560"/>
            <a:ext cx="10858320" cy="467172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Nagalit ang guro namin nang dumating at makitang nabasag ang aquarium. Tinanong niya kung sino ang nakabasag nito ngunit walang nagsalita. Hanggang sa magtaas ng kamay ang isa sa mga kagrupo ng madalas mang-inis kay Kenny at sinabing “Ma'am, si Kenny po ang nakabasag ng aquarium.” Tahimik na yumuko si Kenny sa narinig. Sa</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naiinis na tono ay sinabi ng guro namin na mag-uusap sila ni Kenny</a:t>
            </a: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pagkatapos ng klase.</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
          <p:cNvSpPr/>
          <p:nvPr/>
        </p:nvSpPr>
        <p:spPr>
          <a:xfrm rot="11400">
            <a:off x="625680" y="1609920"/>
            <a:ext cx="10858320" cy="395100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Awang-awa ako kay Kenny kaya hindi ko na natiis na hindi magsalita. Sa harap ng mga guro at kaklase, ipinaliwanag ko kung ano ang tunay na nangyari. Yumuko lang ang mga tunay na nakabasag sa </a:t>
            </a:r>
            <a:r>
              <a:rPr b="0" i="1" lang="en-PH" sz="2800" spc="-1" strike="noStrike">
                <a:solidFill>
                  <a:srgbClr val="000000"/>
                </a:solidFill>
                <a:latin typeface="Lato"/>
                <a:ea typeface="DejaVu Sans"/>
              </a:rPr>
              <a:t>aquarium</a:t>
            </a:r>
            <a:r>
              <a:rPr b="0" lang="en-PH" sz="2800" spc="-1" strike="noStrike">
                <a:solidFill>
                  <a:srgbClr val="000000"/>
                </a:solidFill>
                <a:latin typeface="Lato"/>
                <a:ea typeface="DejaVu Sans"/>
              </a:rPr>
              <a:t> at hindi na kumibo. Agad na pinalabas ng aming guro ang grupo nila at kinausap sa labas ng </a:t>
            </a:r>
            <a:r>
              <a:rPr b="0" i="1" lang="en-PH" sz="2800" spc="-1" strike="noStrike">
                <a:solidFill>
                  <a:srgbClr val="000000"/>
                </a:solidFill>
                <a:latin typeface="Lato"/>
                <a:ea typeface="DejaVu Sans"/>
              </a:rPr>
              <a:t>classroom.</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rot="11400">
            <a:off x="652680" y="1277280"/>
            <a:ext cx="10858320" cy="4842000"/>
          </a:xfrm>
          <a:prstGeom prst="rect">
            <a:avLst/>
          </a:prstGeom>
          <a:solidFill>
            <a:srgbClr val="ffebe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Pagkatapos ng klase, lumapit at nagpasalamat sa akin si Kenny. Nginitian ko lamang siya at tinapik sa balikat. Kaninang reses, sabay kaming kumain at nag-usap na mag-aaral kami nang sabay ngayong hapon pagkatapos ng klase. Masaya ako dahil napangibabawan ko ang takot upang sabihin ang katotohanan sa aming guro at mga kaklase. Ngayon, tiyak akong madaragdagan na naman ang mga tunay kong kaibigan.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rot="11400">
            <a:off x="651960" y="934920"/>
            <a:ext cx="10858320" cy="5220360"/>
          </a:xfrm>
          <a:prstGeom prst="rect">
            <a:avLst/>
          </a:prstGeom>
          <a:solidFill>
            <a:srgbClr val="e1f5f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3000" spc="-1" strike="noStrike">
                <a:solidFill>
                  <a:srgbClr val="000000"/>
                </a:solidFill>
                <a:highlight>
                  <a:srgbClr val="ffff00"/>
                </a:highlight>
                <a:latin typeface="Lato"/>
                <a:ea typeface="DejaVu Sans"/>
              </a:rPr>
              <a:t>Sagutin ang sumusunod na mga tanong tungkol sa binasang teksto.</a:t>
            </a:r>
            <a:endParaRPr b="0" lang="en-PH" sz="3000" spc="-1" strike="noStrike">
              <a:latin typeface="Arial"/>
            </a:endParaRPr>
          </a:p>
          <a:p>
            <a:pPr algn="just">
              <a:lnSpc>
                <a:spcPct val="150000"/>
              </a:lnSpc>
              <a:buNone/>
            </a:pPr>
            <a:r>
              <a:rPr b="0" lang="en-PH" sz="3000" spc="-1" strike="noStrike">
                <a:solidFill>
                  <a:srgbClr val="000000"/>
                </a:solidFill>
                <a:latin typeface="Lato"/>
                <a:ea typeface="DejaVu Sans"/>
              </a:rPr>
              <a:t>1. Ano-ano ang litaw na pagkakaiba ni Kenny sa kaniyang mga kamag-aaral?</a:t>
            </a:r>
            <a:endParaRPr b="0" lang="en-PH" sz="3000" spc="-1" strike="noStrike">
              <a:latin typeface="Arial"/>
            </a:endParaRPr>
          </a:p>
          <a:p>
            <a:pPr algn="just">
              <a:lnSpc>
                <a:spcPct val="150000"/>
              </a:lnSpc>
              <a:buNone/>
            </a:pPr>
            <a:r>
              <a:rPr b="0" lang="en-PH" sz="3000" spc="-1" strike="noStrike">
                <a:solidFill>
                  <a:srgbClr val="000000"/>
                </a:solidFill>
                <a:latin typeface="Lato"/>
                <a:ea typeface="DejaVu Sans"/>
              </a:rPr>
              <a:t>2. Sa tingin mo, ang mga pagkakaibang ito ba ang dahilan kung bakit madalas na tinutukso si Kenny ng mga kaklase niya? Ipaliwanag ang iyong sagot.</a:t>
            </a:r>
            <a:endParaRPr b="0" lang="en-PH" sz="3000" spc="-1" strike="noStrike">
              <a:latin typeface="Arial"/>
            </a:endParaRPr>
          </a:p>
          <a:p>
            <a:pPr algn="just">
              <a:lnSpc>
                <a:spcPct val="150000"/>
              </a:lnSpc>
              <a:buNone/>
            </a:pP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rot="11400">
            <a:off x="651960" y="934920"/>
            <a:ext cx="10858320" cy="5220360"/>
          </a:xfrm>
          <a:prstGeom prst="rect">
            <a:avLst/>
          </a:prstGeom>
          <a:solidFill>
            <a:srgbClr val="e1f5f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3000" spc="-1" strike="noStrike">
                <a:solidFill>
                  <a:srgbClr val="000000"/>
                </a:solidFill>
                <a:latin typeface="Lato"/>
                <a:ea typeface="DejaVu Sans"/>
              </a:rPr>
              <a:t>3. Kung ikaw ang tatanungin, tutuksuhin o aawayin mo ba ang ibang tao dahil ayaw nila sa iyo? Ipaliwanag.</a:t>
            </a:r>
            <a:endParaRPr b="0" lang="en-PH" sz="3000" spc="-1" strike="noStrike">
              <a:latin typeface="Arial"/>
            </a:endParaRPr>
          </a:p>
          <a:p>
            <a:pPr algn="just">
              <a:lnSpc>
                <a:spcPct val="150000"/>
              </a:lnSpc>
              <a:buNone/>
            </a:pPr>
            <a:r>
              <a:rPr b="0" lang="en-PH" sz="3000" spc="-1" strike="noStrike">
                <a:solidFill>
                  <a:srgbClr val="000000"/>
                </a:solidFill>
                <a:latin typeface="Lato"/>
                <a:ea typeface="DejaVu Sans"/>
              </a:rPr>
              <a:t>4. Para sa iyo, tama ba ang ginawa ng tauhang nagsasalaysay sa kuwento na sabihin sa guro ang totoong nangyari? Ipaliwanag.</a:t>
            </a:r>
            <a:endParaRPr b="0" lang="en-PH" sz="3000" spc="-1" strike="noStrike">
              <a:latin typeface="Arial"/>
            </a:endParaRPr>
          </a:p>
          <a:p>
            <a:pPr algn="just">
              <a:lnSpc>
                <a:spcPct val="150000"/>
              </a:lnSpc>
              <a:buNone/>
            </a:pPr>
            <a:r>
              <a:rPr b="0" lang="en-PH" sz="3000" spc="-1" strike="noStrike">
                <a:solidFill>
                  <a:srgbClr val="000000"/>
                </a:solidFill>
                <a:latin typeface="Lato"/>
                <a:ea typeface="DejaVu Sans"/>
              </a:rPr>
              <a:t>5. Kung may ganitong kaso rin ng pang-aaway sa isa mong kaklase, ano ang gagawin mo? Ipaliwanag.</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
          <p:cNvSpPr/>
          <p:nvPr/>
        </p:nvSpPr>
        <p:spPr>
          <a:xfrm rot="11400">
            <a:off x="657360" y="1817280"/>
            <a:ext cx="10858320" cy="1962360"/>
          </a:xfrm>
          <a:prstGeom prst="rect">
            <a:avLst/>
          </a:prstGeom>
          <a:solidFill>
            <a:srgbClr val="e1f5fe"/>
          </a:solidFill>
          <a:ln w="76320">
            <a:solidFill>
              <a:srgbClr val="4e342e"/>
            </a:solidFill>
            <a:round/>
          </a:ln>
        </p:spPr>
        <p:style>
          <a:lnRef idx="0"/>
          <a:fillRef idx="0"/>
          <a:effectRef idx="0"/>
          <a:fontRef idx="minor"/>
        </p:style>
        <p:txBody>
          <a:bodyPr lIns="128160" rIns="128160" tIns="83160" bIns="83160" anchor="t">
            <a:noAutofit/>
          </a:bodyPr>
          <a:p>
            <a:pPr algn="ctr">
              <a:lnSpc>
                <a:spcPct val="150000"/>
              </a:lnSpc>
              <a:buNone/>
            </a:pPr>
            <a:r>
              <a:rPr b="0" lang="en-PH" sz="3600" spc="-1" strike="noStrike">
                <a:solidFill>
                  <a:srgbClr val="000000"/>
                </a:solidFill>
                <a:latin typeface="Lato"/>
                <a:ea typeface="DejaVu Sans"/>
              </a:rPr>
              <a:t>Magamit nang wasto ang Pang-ukol sa</a:t>
            </a:r>
            <a:endParaRPr b="0" lang="en-PH" sz="3600" spc="-1" strike="noStrike">
              <a:latin typeface="Arial"/>
            </a:endParaRPr>
          </a:p>
          <a:p>
            <a:pPr algn="ctr">
              <a:lnSpc>
                <a:spcPct val="150000"/>
              </a:lnSpc>
              <a:buNone/>
            </a:pPr>
            <a:r>
              <a:rPr b="0" lang="en-PH" sz="3600" spc="-1" strike="noStrike">
                <a:solidFill>
                  <a:srgbClr val="000000"/>
                </a:solidFill>
                <a:latin typeface="Lato"/>
                <a:ea typeface="DejaVu Sans"/>
              </a:rPr>
              <a:t>Pagbuo ng Pangungusap</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rot="11400">
            <a:off x="655560" y="1817280"/>
            <a:ext cx="10858320" cy="3400920"/>
          </a:xfrm>
          <a:prstGeom prst="rect">
            <a:avLst/>
          </a:prstGeom>
          <a:solidFill>
            <a:srgbClr val="ffd700"/>
          </a:solidFill>
          <a:ln w="76320">
            <a:solidFill>
              <a:srgbClr val="4e342e"/>
            </a:solidFill>
            <a:round/>
          </a:ln>
        </p:spPr>
        <p:style>
          <a:lnRef idx="0"/>
          <a:fillRef idx="0"/>
          <a:effectRef idx="0"/>
          <a:fontRef idx="minor"/>
        </p:style>
        <p:txBody>
          <a:bodyPr lIns="128160" rIns="128160" tIns="83160" bIns="83160" anchor="t">
            <a:noAutofit/>
          </a:bodyPr>
          <a:p>
            <a:pPr algn="ctr">
              <a:lnSpc>
                <a:spcPct val="150000"/>
              </a:lnSpc>
              <a:buNone/>
            </a:pPr>
            <a:r>
              <a:rPr b="0" lang="en-PH" sz="3600" spc="-1" strike="noStrike">
                <a:solidFill>
                  <a:srgbClr val="000000"/>
                </a:solidFill>
                <a:latin typeface="Lato"/>
                <a:ea typeface="DejaVu Sans"/>
              </a:rPr>
              <a:t>Ang </a:t>
            </a:r>
            <a:r>
              <a:rPr b="0" lang="en-PH" sz="3600" spc="-1" strike="noStrike">
                <a:solidFill>
                  <a:srgbClr val="000000"/>
                </a:solidFill>
                <a:highlight>
                  <a:srgbClr val="f08080"/>
                </a:highlight>
                <a:latin typeface="Lato"/>
                <a:ea typeface="DejaVu Sans"/>
              </a:rPr>
              <a:t>pang-ukol </a:t>
            </a:r>
            <a:r>
              <a:rPr b="0" lang="en-PH" sz="3600" spc="-1" strike="noStrike">
                <a:solidFill>
                  <a:srgbClr val="000000"/>
                </a:solidFill>
                <a:latin typeface="Lato"/>
                <a:ea typeface="DejaVu Sans"/>
              </a:rPr>
              <a:t>ay bahagi ng pananalitang nag-uugnay sa pangngalan, panghalip, pandiwa, at pang-abay na </a:t>
            </a:r>
            <a:endParaRPr b="0" lang="en-PH" sz="3600" spc="-1" strike="noStrike">
              <a:latin typeface="Arial"/>
            </a:endParaRPr>
          </a:p>
          <a:p>
            <a:pPr algn="ctr">
              <a:lnSpc>
                <a:spcPct val="150000"/>
              </a:lnSpc>
              <a:buNone/>
            </a:pPr>
            <a:r>
              <a:rPr b="0" lang="en-PH" sz="3600" spc="-1" strike="noStrike">
                <a:solidFill>
                  <a:srgbClr val="000000"/>
                </a:solidFill>
                <a:latin typeface="Lato"/>
                <a:ea typeface="DejaVu Sans"/>
              </a:rPr>
              <a:t>pinag-uukulan ng kilos, gawa, ari, balak, o layon.</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rot="11400">
            <a:off x="653400" y="1277280"/>
            <a:ext cx="10858320" cy="4662000"/>
          </a:xfrm>
          <a:prstGeom prst="rect">
            <a:avLst/>
          </a:prstGeom>
          <a:solidFill>
            <a:srgbClr val="ffd700"/>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3200" spc="-1" strike="noStrike">
                <a:solidFill>
                  <a:srgbClr val="000000"/>
                </a:solidFill>
                <a:latin typeface="Lato"/>
                <a:ea typeface="DejaVu Sans"/>
              </a:rPr>
              <a:t>	</a:t>
            </a:r>
            <a:r>
              <a:rPr b="0" lang="en-PH" sz="3200" spc="-1" strike="noStrike">
                <a:solidFill>
                  <a:srgbClr val="000000"/>
                </a:solidFill>
                <a:latin typeface="Lato"/>
                <a:ea typeface="DejaVu Sans"/>
              </a:rPr>
              <a:t>Ang iba pang halimbawa ng pang-ukol na magagamit sa pagbuo ng isang talata ay makikita sa sumusunod na pangungusap:</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1. Pupunta kami </a:t>
            </a:r>
            <a:r>
              <a:rPr b="0" lang="en-PH" sz="3200" spc="-1" strike="noStrike">
                <a:solidFill>
                  <a:srgbClr val="000000"/>
                </a:solidFill>
                <a:highlight>
                  <a:srgbClr val="f08080"/>
                </a:highlight>
                <a:latin typeface="Lato"/>
                <a:ea typeface="DejaVu Sans"/>
              </a:rPr>
              <a:t>kina</a:t>
            </a:r>
            <a:r>
              <a:rPr b="0" lang="en-PH" sz="3200" spc="-1" strike="noStrike">
                <a:solidFill>
                  <a:srgbClr val="000000"/>
                </a:solidFill>
                <a:latin typeface="Lato"/>
                <a:ea typeface="DejaVu Sans"/>
              </a:rPr>
              <a:t> Mawen.</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2. Mamasyal kami </a:t>
            </a:r>
            <a:r>
              <a:rPr b="0" lang="en-PH" sz="3200" spc="-1" strike="noStrike">
                <a:solidFill>
                  <a:srgbClr val="000000"/>
                </a:solidFill>
                <a:highlight>
                  <a:srgbClr val="f08080"/>
                </a:highlight>
                <a:latin typeface="Lato"/>
                <a:ea typeface="DejaVu Sans"/>
              </a:rPr>
              <a:t>nina</a:t>
            </a:r>
            <a:r>
              <a:rPr b="0" lang="en-PH" sz="3200" spc="-1" strike="noStrike">
                <a:solidFill>
                  <a:srgbClr val="000000"/>
                </a:solidFill>
                <a:latin typeface="Lato"/>
                <a:ea typeface="DejaVu Sans"/>
              </a:rPr>
              <a:t> Chino.</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3. Ibibigay ko ang aklat </a:t>
            </a:r>
            <a:r>
              <a:rPr b="0" lang="en-PH" sz="3200" spc="-1" strike="noStrike">
                <a:solidFill>
                  <a:srgbClr val="000000"/>
                </a:solidFill>
                <a:highlight>
                  <a:srgbClr val="f08080"/>
                </a:highlight>
                <a:latin typeface="Lato"/>
                <a:ea typeface="DejaVu Sans"/>
              </a:rPr>
              <a:t>kay</a:t>
            </a:r>
            <a:r>
              <a:rPr b="0" lang="en-PH" sz="3200" spc="-1" strike="noStrike">
                <a:solidFill>
                  <a:srgbClr val="000000"/>
                </a:solidFill>
                <a:latin typeface="Lato"/>
                <a:ea typeface="DejaVu Sans"/>
              </a:rPr>
              <a:t> Wena.</a:t>
            </a:r>
            <a:endParaRPr b="0" lang="en-PH" sz="3200" spc="-1" strike="noStrike">
              <a:latin typeface="Arial"/>
            </a:endParaRPr>
          </a:p>
          <a:p>
            <a:pPr>
              <a:lnSpc>
                <a:spcPct val="150000"/>
              </a:lnSpc>
              <a:buNone/>
            </a:pP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
          <p:cNvSpPr/>
          <p:nvPr/>
        </p:nvSpPr>
        <p:spPr>
          <a:xfrm rot="11400">
            <a:off x="725400" y="1620000"/>
            <a:ext cx="10858320" cy="3400920"/>
          </a:xfrm>
          <a:prstGeom prst="rect">
            <a:avLst/>
          </a:prstGeom>
          <a:solidFill>
            <a:srgbClr val="ffd700"/>
          </a:solidFill>
          <a:ln w="76320">
            <a:solidFill>
              <a:srgbClr val="4e342e"/>
            </a:solidFill>
            <a:round/>
          </a:ln>
        </p:spPr>
        <p:style>
          <a:lnRef idx="0"/>
          <a:fillRef idx="0"/>
          <a:effectRef idx="0"/>
          <a:fontRef idx="minor"/>
        </p:style>
        <p:txBody>
          <a:bodyPr lIns="128160" rIns="128160" tIns="83160" bIns="83160" anchor="t">
            <a:noAutofit/>
          </a:bodyPr>
          <a:p>
            <a:pPr>
              <a:lnSpc>
                <a:spcPct val="150000"/>
              </a:lnSpc>
              <a:buNone/>
            </a:pPr>
            <a:r>
              <a:rPr b="0" lang="en-PH" sz="3200" spc="-1" strike="noStrike">
                <a:solidFill>
                  <a:srgbClr val="000000"/>
                </a:solidFill>
                <a:latin typeface="Lato"/>
                <a:ea typeface="DejaVu Sans"/>
              </a:rPr>
              <a:t>4. Nagbabasa ako</a:t>
            </a:r>
            <a:r>
              <a:rPr b="0" lang="en-PH" sz="3200" spc="-1" strike="noStrike">
                <a:solidFill>
                  <a:srgbClr val="000000"/>
                </a:solidFill>
                <a:highlight>
                  <a:srgbClr val="f08080"/>
                </a:highlight>
                <a:latin typeface="Lato"/>
                <a:ea typeface="DejaVu Sans"/>
              </a:rPr>
              <a:t> tungkol</a:t>
            </a:r>
            <a:r>
              <a:rPr b="0" lang="en-PH" sz="3200" spc="-1" strike="noStrike">
                <a:solidFill>
                  <a:srgbClr val="000000"/>
                </a:solidFill>
                <a:latin typeface="Lato"/>
                <a:ea typeface="DejaVu Sans"/>
              </a:rPr>
              <a:t> sa mga puno.</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5. Nagbasa ako </a:t>
            </a:r>
            <a:r>
              <a:rPr b="0" lang="en-PH" sz="3200" spc="-1" strike="noStrike">
                <a:solidFill>
                  <a:srgbClr val="000000"/>
                </a:solidFill>
                <a:highlight>
                  <a:srgbClr val="f08080"/>
                </a:highlight>
                <a:latin typeface="Lato"/>
                <a:ea typeface="DejaVu Sans"/>
              </a:rPr>
              <a:t>alinsunod </a:t>
            </a:r>
            <a:r>
              <a:rPr b="0" lang="en-PH" sz="3200" spc="-1" strike="noStrike">
                <a:solidFill>
                  <a:srgbClr val="000000"/>
                </a:solidFill>
                <a:latin typeface="Lato"/>
                <a:ea typeface="DejaVu Sans"/>
              </a:rPr>
              <a:t>sa utos ng guro.</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6. Magtutulungan kami </a:t>
            </a:r>
            <a:r>
              <a:rPr b="0" lang="en-PH" sz="3200" spc="-1" strike="noStrike">
                <a:solidFill>
                  <a:srgbClr val="000000"/>
                </a:solidFill>
                <a:highlight>
                  <a:srgbClr val="f08080"/>
                </a:highlight>
                <a:latin typeface="Lato"/>
                <a:ea typeface="DejaVu Sans"/>
              </a:rPr>
              <a:t>tungo</a:t>
            </a:r>
            <a:r>
              <a:rPr b="0" lang="en-PH" sz="3200" spc="-1" strike="noStrike">
                <a:solidFill>
                  <a:srgbClr val="000000"/>
                </a:solidFill>
                <a:latin typeface="Lato"/>
                <a:ea typeface="DejaVu Sans"/>
              </a:rPr>
              <a:t> sa pag-unlad.</a:t>
            </a:r>
            <a:endParaRPr b="0" lang="en-PH" sz="3200" spc="-1" strike="noStrike">
              <a:latin typeface="Arial"/>
            </a:endParaRPr>
          </a:p>
          <a:p>
            <a:pPr>
              <a:lnSpc>
                <a:spcPct val="150000"/>
              </a:lnSpc>
              <a:buNone/>
            </a:pPr>
            <a:r>
              <a:rPr b="0" lang="en-PH" sz="3200" spc="-1" strike="noStrike">
                <a:solidFill>
                  <a:srgbClr val="000000"/>
                </a:solidFill>
                <a:latin typeface="Lato"/>
                <a:ea typeface="DejaVu Sans"/>
              </a:rPr>
              <a:t>7. Umawit ako nang </a:t>
            </a:r>
            <a:r>
              <a:rPr b="0" lang="en-PH" sz="3200" spc="-1" strike="noStrike">
                <a:solidFill>
                  <a:srgbClr val="000000"/>
                </a:solidFill>
                <a:highlight>
                  <a:srgbClr val="f08080"/>
                </a:highlight>
                <a:latin typeface="Lato"/>
                <a:ea typeface="DejaVu Sans"/>
              </a:rPr>
              <a:t>mula sa</a:t>
            </a:r>
            <a:r>
              <a:rPr b="0" lang="en-PH" sz="3200" spc="-1" strike="noStrike">
                <a:solidFill>
                  <a:srgbClr val="000000"/>
                </a:solidFill>
                <a:latin typeface="Lato"/>
                <a:ea typeface="DejaVu Sans"/>
              </a:rPr>
              <a:t> puso.</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3022</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2023-09-06T17:58:10Z</dcterms:modified>
  <cp:revision>314</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