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11.png" ContentType="image/png"/>
  <Override PartName="/ppt/media/image7.png" ContentType="image/png"/>
  <Override PartName="/ppt/media/image9.png" ContentType="image/png"/>
  <Override PartName="/ppt/media/image10.png" ContentType="image/png"/>
  <Override PartName="/ppt/media/image12.png" ContentType="image/png"/>
  <Override PartName="/ppt/media/image8.png" ContentType="image/png"/>
  <Override PartName="/ppt/media/image13.png" ContentType="image/png"/>
  <Override PartName="/ppt/media/image14.png" ContentType="image/png"/>
  <Override PartName="/ppt/media/image15.png" ContentType="image/png"/>
  <Override PartName="/ppt/media/image16.png" ContentType="image/png"/>
  <Override PartName="/ppt/media/image17.png" ContentType="image/png"/>
  <Override PartName="/ppt/media/image18.png" ContentType="image/png"/>
  <Override PartName="/ppt/media/image19.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9.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6.xml" ContentType="application/vnd.openxmlformats-officedocument.presentationml.slide+xml"/>
  <Override PartName="/ppt/slides/slide20.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_rels/slide18.xml.rels" ContentType="application/vnd.openxmlformats-package.relationships+xml"/>
  <Override PartName="/ppt/slides/_rels/slide11.xml.rels" ContentType="application/vnd.openxmlformats-package.relationships+xml"/>
  <Override PartName="/ppt/slides/_rels/slide17.xml.rels" ContentType="application/vnd.openxmlformats-package.relationships+xml"/>
  <Override PartName="/ppt/slides/_rels/slide10.xml.rels" ContentType="application/vnd.openxmlformats-package.relationships+xml"/>
  <Override PartName="/ppt/slides/_rels/slide16.xml.rels" ContentType="application/vnd.openxmlformats-package.relationships+xml"/>
  <Override PartName="/ppt/slides/_rels/slide15.xml.rels" ContentType="application/vnd.openxmlformats-package.relationships+xml"/>
  <Override PartName="/ppt/slides/_rels/slide14.xml.rels" ContentType="application/vnd.openxmlformats-package.relationships+xml"/>
  <Override PartName="/ppt/slides/_rels/slide13.xml.rels" ContentType="application/vnd.openxmlformats-package.relationships+xml"/>
  <Override PartName="/ppt/slides/_rels/slide12.xml.rels" ContentType="application/vnd.openxmlformats-package.relationships+xml"/>
  <Override PartName="/ppt/slides/_rels/slide19.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20.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slide1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85640" cy="685152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92520" cy="2792520"/>
          </a:xfrm>
          <a:prstGeom prst="rect">
            <a:avLst/>
          </a:prstGeom>
          <a:ln w="0">
            <a:noFill/>
          </a:ln>
        </p:spPr>
      </p:pic>
      <p:sp>
        <p:nvSpPr>
          <p:cNvPr id="2" name="Rectangle 5"/>
          <p:cNvSpPr/>
          <p:nvPr/>
        </p:nvSpPr>
        <p:spPr>
          <a:xfrm>
            <a:off x="3487320" y="1475280"/>
            <a:ext cx="8697960" cy="385596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97960" cy="37764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85640" cy="628560"/>
          </a:xfrm>
          <a:prstGeom prst="rect">
            <a:avLst/>
          </a:prstGeom>
          <a:ln w="0">
            <a:noFill/>
          </a:ln>
        </p:spPr>
      </p:pic>
      <p:sp>
        <p:nvSpPr>
          <p:cNvPr id="43" name="Rectangle 7"/>
          <p:cNvSpPr/>
          <p:nvPr/>
        </p:nvSpPr>
        <p:spPr>
          <a:xfrm>
            <a:off x="10868760" y="0"/>
            <a:ext cx="964080" cy="96408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28160" cy="1028160"/>
          </a:xfrm>
          <a:prstGeom prst="rect">
            <a:avLst/>
          </a:prstGeom>
          <a:ln w="0">
            <a:noFill/>
          </a:ln>
        </p:spPr>
      </p:pic>
      <p:sp>
        <p:nvSpPr>
          <p:cNvPr id="45" name="TextBox 9"/>
          <p:cNvSpPr/>
          <p:nvPr/>
        </p:nvSpPr>
        <p:spPr>
          <a:xfrm>
            <a:off x="185400" y="6362280"/>
            <a:ext cx="46854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tabLst>
                <a:tab algn="l" pos="408240"/>
              </a:tabLst>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1684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tabLst>
                <a:tab algn="l" pos="408240"/>
              </a:tabLst>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609960" cy="337824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8.png"/><Relationship Id="rId3"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10.png"/><Relationship Id="rId3"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15.png"/><Relationship Id="rId6"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image" Target="../media/image16.png"/><Relationship Id="rId2" Type="http://schemas.openxmlformats.org/officeDocument/2006/relationships/image" Target="../media/image17.png"/><Relationship Id="rId3"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8.xml.rels><?xml version="1.0" encoding="UTF-8"?>
<Relationships xmlns="http://schemas.openxmlformats.org/package/2006/relationships"><Relationship Id="rId1" Type="http://schemas.openxmlformats.org/officeDocument/2006/relationships/image" Target="../media/image18.png"/><Relationship Id="rId2" Type="http://schemas.openxmlformats.org/officeDocument/2006/relationships/slideLayout" Target="../slideLayouts/slideLayout13.xml"/>
</Relationships>
</file>

<file path=ppt/slides/_rels/slide19.xml.rels><?xml version="1.0" encoding="UTF-8"?>
<Relationships xmlns="http://schemas.openxmlformats.org/package/2006/relationships"><Relationship Id="rId1" Type="http://schemas.openxmlformats.org/officeDocument/2006/relationships/image" Target="../media/image19.png"/><Relationship Id="rId2" Type="http://schemas.openxmlformats.org/officeDocument/2006/relationships/slideLayout" Target="../slideLayouts/slideLayout13.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8"/>
          <p:cNvSpPr/>
          <p:nvPr/>
        </p:nvSpPr>
        <p:spPr>
          <a:xfrm>
            <a:off x="3490560" y="2700000"/>
            <a:ext cx="8748720" cy="1186200"/>
          </a:xfrm>
          <a:prstGeom prst="rect">
            <a:avLst/>
          </a:prstGeom>
          <a:noFill/>
          <a:ln w="0">
            <a:noFill/>
          </a:ln>
        </p:spPr>
        <p:style>
          <a:lnRef idx="0"/>
          <a:fillRef idx="0"/>
          <a:effectRef idx="0"/>
          <a:fontRef idx="minor"/>
        </p:style>
        <p:txBody>
          <a:bodyPr lIns="90000" rIns="90000" tIns="45000" bIns="45000" anchor="t">
            <a:spAutoFit/>
          </a:bodyPr>
          <a:p>
            <a:pPr algn="ctr">
              <a:lnSpc>
                <a:spcPct val="90000"/>
              </a:lnSpc>
              <a:buNone/>
              <a:tabLst>
                <a:tab algn="l" pos="408240"/>
              </a:tabLst>
            </a:pPr>
            <a:r>
              <a:rPr b="1" lang="en-PH" sz="4000" spc="-1" strike="noStrike">
                <a:solidFill>
                  <a:srgbClr val="ffffff"/>
                </a:solidFill>
                <a:latin typeface="Lato"/>
                <a:ea typeface="DejaVu Sans"/>
              </a:rPr>
              <a:t>Parts and Functions of the Different Digestive Organs</a:t>
            </a:r>
            <a:endParaRPr b="1" lang="en-PH" sz="4000" spc="-1" strike="noStrike">
              <a:solidFill>
                <a:srgbClr val="ffffff"/>
              </a:solidFill>
              <a:latin typeface="Lato"/>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
          <p:cNvSpPr/>
          <p:nvPr/>
        </p:nvSpPr>
        <p:spPr>
          <a:xfrm>
            <a:off x="720000" y="1440000"/>
            <a:ext cx="5219280" cy="5533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DejaVu Sans"/>
              </a:rPr>
              <a:t>Functions of the Digestive System</a:t>
            </a:r>
            <a:endParaRPr b="0" lang="en-PH" sz="1800" spc="-1" strike="noStrike">
              <a:latin typeface="Arial"/>
            </a:endParaRPr>
          </a:p>
        </p:txBody>
      </p:sp>
      <p:sp>
        <p:nvSpPr>
          <p:cNvPr id="126" name=""/>
          <p:cNvSpPr/>
          <p:nvPr/>
        </p:nvSpPr>
        <p:spPr>
          <a:xfrm>
            <a:off x="724320" y="2166480"/>
            <a:ext cx="10974960" cy="377280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DejaVu Sans"/>
              </a:rPr>
              <a:t>Ingestion</a:t>
            </a:r>
            <a:r>
              <a:rPr b="0" lang="en-PH" sz="1800" spc="-1" strike="noStrike">
                <a:solidFill>
                  <a:srgbClr val="000000"/>
                </a:solidFill>
                <a:latin typeface="Lato"/>
                <a:ea typeface="DejaVu Sans"/>
              </a:rPr>
              <a:t> – The process of putting food into the mouth. When you eat, you put the food in your mouth. This is the process of eating.</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1" lang="en-PH" sz="1800" spc="-1" strike="noStrike">
                <a:solidFill>
                  <a:srgbClr val="000000"/>
                </a:solidFill>
                <a:latin typeface="Lato"/>
                <a:ea typeface="DejaVu Sans"/>
              </a:rPr>
              <a:t>Transport of food</a:t>
            </a:r>
            <a:r>
              <a:rPr b="0" lang="en-PH" sz="1800" spc="-1" strike="noStrike">
                <a:solidFill>
                  <a:srgbClr val="000000"/>
                </a:solidFill>
                <a:latin typeface="Lato"/>
                <a:ea typeface="DejaVu Sans"/>
              </a:rPr>
              <a:t> – Transportation of food along the different organs of the digestive tract. This happens due to the alternate contraction and relaxation (wave-like movement) of the muscular walls of the digestive organs called peristalsis.</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1" lang="en-PH" sz="1800" spc="-1" strike="noStrike">
                <a:solidFill>
                  <a:srgbClr val="000000"/>
                </a:solidFill>
                <a:latin typeface="Lato"/>
                <a:ea typeface="DejaVu Sans"/>
              </a:rPr>
              <a:t>Secretion of materials </a:t>
            </a:r>
            <a:r>
              <a:rPr b="0" lang="en-PH" sz="1800" spc="-1" strike="noStrike">
                <a:solidFill>
                  <a:srgbClr val="000000"/>
                </a:solidFill>
                <a:latin typeface="Lato"/>
                <a:ea typeface="DejaVu Sans"/>
              </a:rPr>
              <a:t>– The different digestive glands produce and discharge materials that contain substances called enzymes that simplify complex food materials and other substances (saliva, acids, bile, and bicarbonate ions) that soften, liquefy, and adjust the pH (acidity or alkalinity) of the food that is being digested.</a:t>
            </a:r>
            <a:endParaRPr b="0" lang="en-PH" sz="1800" spc="-1" strike="noStrike">
              <a:latin typeface="Arial"/>
            </a:endParaRPr>
          </a:p>
        </p:txBody>
      </p:sp>
      <p:sp>
        <p:nvSpPr>
          <p:cNvPr id="127" name="TextBox 11"/>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a typeface="PingFang SC"/>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TextBox 1"/>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
        <p:nvSpPr>
          <p:cNvPr id="129" name=""/>
          <p:cNvSpPr/>
          <p:nvPr/>
        </p:nvSpPr>
        <p:spPr>
          <a:xfrm>
            <a:off x="720000" y="1800000"/>
            <a:ext cx="10799280" cy="3812400"/>
          </a:xfrm>
          <a:prstGeom prst="rect">
            <a:avLst/>
          </a:prstGeom>
          <a:noFill/>
          <a:ln w="0">
            <a:noFill/>
          </a:ln>
        </p:spPr>
        <p:style>
          <a:lnRef idx="0"/>
          <a:fillRef idx="0"/>
          <a:effectRef idx="0"/>
          <a:fontRef idx="minor"/>
        </p:style>
        <p:txBody>
          <a:bodyPr lIns="90000" rIns="90000" tIns="45000" bIns="45000" anchor="t">
            <a:noAutofit/>
          </a:bodyPr>
          <a:p>
            <a:pPr marL="216000" indent="-216000">
              <a:lnSpc>
                <a:spcPct val="100000"/>
              </a:lnSpc>
              <a:buClr>
                <a:srgbClr val="000000"/>
              </a:buClr>
              <a:buSzPct val="45000"/>
              <a:buFont typeface="Wingdings" charset="2"/>
              <a:buChar char=""/>
            </a:pPr>
            <a:r>
              <a:rPr b="1" lang="en-PH" sz="1800" spc="-1" strike="noStrike">
                <a:solidFill>
                  <a:srgbClr val="000000"/>
                </a:solidFill>
                <a:latin typeface="Lato"/>
                <a:ea typeface="DejaVu Sans"/>
              </a:rPr>
              <a:t>Digestion of food</a:t>
            </a:r>
            <a:r>
              <a:rPr b="0" lang="en-PH" sz="1800" spc="-1" strike="noStrike">
                <a:solidFill>
                  <a:srgbClr val="000000"/>
                </a:solidFill>
                <a:latin typeface="Lato"/>
                <a:ea typeface="DejaVu Sans"/>
              </a:rPr>
              <a:t> – This process is the breaking down of food physically into small pieces by the action of some accessory organs, and chemically through enzyme action that changes the composition of the food into forms, that the body cells can absorb and utilize.</a:t>
            </a:r>
            <a:endParaRPr b="0" lang="en-PH" sz="1800" spc="-1" strike="noStrike">
              <a:latin typeface="Arial"/>
            </a:endParaRPr>
          </a:p>
          <a:p>
            <a:pPr>
              <a:lnSpc>
                <a:spcPct val="100000"/>
              </a:lnSpc>
              <a:buNone/>
            </a:pPr>
            <a:endParaRPr b="0" lang="en-PH" sz="1800" spc="-1" strike="noStrike">
              <a:latin typeface="Arial"/>
            </a:endParaRPr>
          </a:p>
          <a:p>
            <a:pPr marL="216000" indent="-216000">
              <a:lnSpc>
                <a:spcPct val="100000"/>
              </a:lnSpc>
              <a:buClr>
                <a:srgbClr val="000000"/>
              </a:buClr>
              <a:buFont typeface="Symbol"/>
              <a:buChar char=""/>
            </a:pPr>
            <a:r>
              <a:rPr b="1" lang="en-PH" sz="1800" spc="-1" strike="noStrike">
                <a:solidFill>
                  <a:srgbClr val="000000"/>
                </a:solidFill>
                <a:latin typeface="Lato"/>
                <a:ea typeface="DejaVu Sans"/>
              </a:rPr>
              <a:t>Absorption</a:t>
            </a:r>
            <a:r>
              <a:rPr b="0" lang="en-PH" sz="1800" spc="-1" strike="noStrike">
                <a:solidFill>
                  <a:srgbClr val="000000"/>
                </a:solidFill>
                <a:latin typeface="Lato"/>
                <a:ea typeface="DejaVu Sans"/>
              </a:rPr>
              <a:t> – This process is the movement of the final products of digestion (called nutrients) from the digestive organs to the connecting blood vessels (capillaries) and lymph vessels (lacteal) for distribution to all parts of the body.</a:t>
            </a:r>
            <a:endParaRPr b="0" lang="en-PH" sz="1800" spc="-1" strike="noStrike">
              <a:latin typeface="Arial"/>
            </a:endParaRPr>
          </a:p>
          <a:p>
            <a:pPr>
              <a:lnSpc>
                <a:spcPct val="100000"/>
              </a:lnSpc>
              <a:buNone/>
            </a:pPr>
            <a:endParaRPr b="0" lang="en-PH" sz="1800" spc="-1" strike="noStrike">
              <a:latin typeface="Arial"/>
            </a:endParaRPr>
          </a:p>
          <a:p>
            <a:pPr marL="216000" indent="-216000">
              <a:lnSpc>
                <a:spcPct val="100000"/>
              </a:lnSpc>
              <a:buClr>
                <a:srgbClr val="000000"/>
              </a:buClr>
              <a:buFont typeface="Symbol"/>
              <a:buChar char=""/>
            </a:pPr>
            <a:r>
              <a:rPr b="1" lang="en-PH" sz="1800" spc="-1" strike="noStrike">
                <a:solidFill>
                  <a:srgbClr val="000000"/>
                </a:solidFill>
                <a:latin typeface="Lato"/>
                <a:ea typeface="DejaVu Sans"/>
              </a:rPr>
              <a:t>Excretion</a:t>
            </a:r>
            <a:r>
              <a:rPr b="0" lang="en-PH" sz="1800" spc="-1" strike="noStrike">
                <a:solidFill>
                  <a:srgbClr val="000000"/>
                </a:solidFill>
                <a:latin typeface="Lato"/>
                <a:ea typeface="DejaVu Sans"/>
              </a:rPr>
              <a:t> – The process of eliminating the undigested residue or waste products of digestion. Waste products of digestion are expelled from the body through defecation via the anus.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
          <p:cNvSpPr/>
          <p:nvPr/>
        </p:nvSpPr>
        <p:spPr>
          <a:xfrm>
            <a:off x="720000" y="1980000"/>
            <a:ext cx="5039280" cy="5392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E5îþ"/>
              </a:rPr>
              <a:t>The Different Organs of Digestion</a:t>
            </a:r>
            <a:endParaRPr b="0" lang="en-PH" sz="1800" spc="-1" strike="noStrike">
              <a:latin typeface="Arial"/>
            </a:endParaRPr>
          </a:p>
        </p:txBody>
      </p:sp>
      <p:sp>
        <p:nvSpPr>
          <p:cNvPr id="131" name=""/>
          <p:cNvSpPr/>
          <p:nvPr/>
        </p:nvSpPr>
        <p:spPr>
          <a:xfrm>
            <a:off x="720000" y="2700000"/>
            <a:ext cx="6119280" cy="22341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human digestive system is a tube-like structure because of the presence of two openings on both ends. The organs of the alimentary tract are the mouth, pharynx, esophagus, stomach, small intestine, large intestine, rectum, and anus. </a:t>
            </a:r>
            <a:r>
              <a:rPr b="0" lang="en-PH" sz="1800" spc="-1" strike="noStrike">
                <a:solidFill>
                  <a:srgbClr val="000000"/>
                </a:solidFill>
                <a:latin typeface="Lato"/>
                <a:ea typeface="'E5îþ"/>
              </a:rPr>
              <a:t>The different digestive glands are the liver, pancreas, and the other glands located within the organs of digestion</a:t>
            </a:r>
            <a:r>
              <a:rPr b="0" lang="en-PH" sz="1200" spc="-1" strike="noStrike">
                <a:solidFill>
                  <a:srgbClr val="000000"/>
                </a:solidFill>
                <a:latin typeface="Lato"/>
                <a:ea typeface="'E5îþ"/>
              </a:rPr>
              <a:t>.</a:t>
            </a:r>
            <a:endParaRPr b="0" lang="en-PH" sz="1200" spc="-1" strike="noStrike">
              <a:latin typeface="Arial"/>
            </a:endParaRPr>
          </a:p>
        </p:txBody>
      </p:sp>
      <p:pic>
        <p:nvPicPr>
          <p:cNvPr id="132" name="" descr=""/>
          <p:cNvPicPr/>
          <p:nvPr/>
        </p:nvPicPr>
        <p:blipFill>
          <a:blip r:embed="rId1"/>
          <a:stretch/>
        </p:blipFill>
        <p:spPr>
          <a:xfrm>
            <a:off x="7380000" y="2160000"/>
            <a:ext cx="4139280" cy="3779280"/>
          </a:xfrm>
          <a:prstGeom prst="rect">
            <a:avLst/>
          </a:prstGeom>
          <a:ln w="0">
            <a:noFill/>
          </a:ln>
        </p:spPr>
      </p:pic>
      <p:sp>
        <p:nvSpPr>
          <p:cNvPr id="133" name="TextBox 2"/>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
          <p:cNvSpPr/>
          <p:nvPr/>
        </p:nvSpPr>
        <p:spPr>
          <a:xfrm>
            <a:off x="720000" y="1440000"/>
            <a:ext cx="10799280" cy="44992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DejaVu Sans"/>
              </a:rPr>
              <a:t>Mouth or Oral Cavity</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The mouth or oral cavity is the anterior opening of the digestive tract. The mouth functions for ingestion. It is composed of the following accessory structures:</a:t>
            </a:r>
            <a:endParaRPr b="0" lang="en-PH" sz="1800" spc="-1" strike="noStrike">
              <a:latin typeface="Arial"/>
            </a:endParaRPr>
          </a:p>
          <a:p>
            <a:pPr>
              <a:lnSpc>
                <a:spcPct val="100000"/>
              </a:lnSpc>
              <a:buNone/>
            </a:pPr>
            <a:endParaRPr b="0" lang="en-PH" sz="1800" spc="-1" strike="noStrike">
              <a:latin typeface="Arial"/>
            </a:endParaRPr>
          </a:p>
          <a:p>
            <a:pPr marL="216000" indent="-216000">
              <a:lnSpc>
                <a:spcPct val="100000"/>
              </a:lnSpc>
              <a:buClr>
                <a:srgbClr val="000000"/>
              </a:buClr>
              <a:buFont typeface="Symbol"/>
              <a:buChar char=""/>
            </a:pPr>
            <a:r>
              <a:rPr b="0" lang="en-PH" sz="1800" spc="-1" strike="noStrike">
                <a:solidFill>
                  <a:srgbClr val="000000"/>
                </a:solidFill>
                <a:latin typeface="Lato"/>
                <a:ea typeface="DejaVu Sans"/>
              </a:rPr>
              <a:t>Lips that bound the mouth (upper and lower lips).</a:t>
            </a:r>
            <a:endParaRPr b="0" lang="en-PH" sz="1800" spc="-1" strike="noStrike">
              <a:latin typeface="Arial"/>
            </a:endParaRPr>
          </a:p>
          <a:p>
            <a:pPr marL="216000" indent="-216000">
              <a:lnSpc>
                <a:spcPct val="100000"/>
              </a:lnSpc>
              <a:buClr>
                <a:srgbClr val="000000"/>
              </a:buClr>
              <a:buFont typeface="Symbol"/>
              <a:buChar char=""/>
            </a:pPr>
            <a:r>
              <a:rPr b="0" lang="en-PH" sz="1800" spc="-1" strike="noStrike">
                <a:solidFill>
                  <a:srgbClr val="000000"/>
                </a:solidFill>
                <a:latin typeface="Lato"/>
                <a:ea typeface="DejaVu Sans"/>
              </a:rPr>
              <a:t>Cheek forms the side of the mouth.</a:t>
            </a:r>
            <a:endParaRPr b="0" lang="en-PH" sz="1800" spc="-1" strike="noStrike">
              <a:latin typeface="Arial"/>
            </a:endParaRPr>
          </a:p>
          <a:p>
            <a:pPr marL="216000" indent="-216000">
              <a:lnSpc>
                <a:spcPct val="100000"/>
              </a:lnSpc>
              <a:buClr>
                <a:srgbClr val="000000"/>
              </a:buClr>
              <a:buFont typeface="Symbol"/>
              <a:buChar char=""/>
            </a:pPr>
            <a:r>
              <a:rPr b="0" lang="en-PH" sz="1800" spc="-1" strike="noStrike">
                <a:solidFill>
                  <a:srgbClr val="000000"/>
                </a:solidFill>
                <a:latin typeface="Lato"/>
                <a:ea typeface="DejaVu Sans"/>
              </a:rPr>
              <a:t>Gums are the organs where the teeth are embedded.</a:t>
            </a:r>
            <a:endParaRPr b="0" lang="en-PH" sz="1800" spc="-1" strike="noStrike">
              <a:latin typeface="Arial"/>
            </a:endParaRPr>
          </a:p>
          <a:p>
            <a:pPr marL="216000" indent="-216000">
              <a:lnSpc>
                <a:spcPct val="100000"/>
              </a:lnSpc>
              <a:buClr>
                <a:srgbClr val="000000"/>
              </a:buClr>
              <a:buFont typeface="Symbol"/>
              <a:buChar char=""/>
            </a:pPr>
            <a:r>
              <a:rPr b="0" lang="en-PH" sz="1800" spc="-1" strike="noStrike">
                <a:solidFill>
                  <a:srgbClr val="000000"/>
                </a:solidFill>
                <a:latin typeface="Lato"/>
                <a:ea typeface="DejaVu Sans"/>
              </a:rPr>
              <a:t>Palate forms the roof of the mouth. It consists of two parts—the hard and the soft palates.</a:t>
            </a:r>
            <a:endParaRPr b="0" lang="en-PH" sz="1800" spc="-1" strike="noStrike">
              <a:latin typeface="Arial"/>
            </a:endParaRPr>
          </a:p>
          <a:p>
            <a:pPr marL="216000" indent="-216000">
              <a:lnSpc>
                <a:spcPct val="100000"/>
              </a:lnSpc>
              <a:buClr>
                <a:srgbClr val="000000"/>
              </a:buClr>
              <a:buFont typeface="Symbol"/>
              <a:buChar char=""/>
            </a:pPr>
            <a:r>
              <a:rPr b="0" lang="en-PH" sz="1800" spc="-1" strike="noStrike">
                <a:solidFill>
                  <a:srgbClr val="000000"/>
                </a:solidFill>
                <a:latin typeface="Lato"/>
                <a:ea typeface="DejaVu Sans"/>
              </a:rPr>
              <a:t>Teeth function for chewing or mastication.</a:t>
            </a:r>
            <a:endParaRPr b="0" lang="en-PH" sz="1800" spc="-1" strike="noStrike">
              <a:latin typeface="Arial"/>
            </a:endParaRPr>
          </a:p>
          <a:p>
            <a:pPr marL="216000" indent="-216000">
              <a:lnSpc>
                <a:spcPct val="100000"/>
              </a:lnSpc>
              <a:buClr>
                <a:srgbClr val="000000"/>
              </a:buClr>
              <a:buFont typeface="Symbol"/>
              <a:buChar char=""/>
            </a:pPr>
            <a:r>
              <a:rPr b="0" lang="en-PH" sz="1800" spc="-1" strike="noStrike">
                <a:solidFill>
                  <a:srgbClr val="000000"/>
                </a:solidFill>
                <a:latin typeface="Lato"/>
                <a:ea typeface="DejaVu Sans"/>
              </a:rPr>
              <a:t>Tongue is a muscular organ covered with taste buds. The tongue performs three functions—for tasting, aids in chewing, and swallowing.</a:t>
            </a:r>
            <a:endParaRPr b="0" lang="en-PH" sz="1800" spc="-1" strike="noStrike">
              <a:latin typeface="Arial"/>
            </a:endParaRPr>
          </a:p>
          <a:p>
            <a:pPr marL="216000" indent="-216000">
              <a:lnSpc>
                <a:spcPct val="100000"/>
              </a:lnSpc>
              <a:buClr>
                <a:srgbClr val="000000"/>
              </a:buClr>
              <a:buFont typeface="Symbol"/>
              <a:buChar char=""/>
            </a:pPr>
            <a:r>
              <a:rPr b="0" lang="en-PH" sz="1800" spc="-1" strike="noStrike">
                <a:solidFill>
                  <a:srgbClr val="000000"/>
                </a:solidFill>
                <a:latin typeface="Lato"/>
                <a:ea typeface="DejaVu Sans"/>
              </a:rPr>
              <a:t>Salivary glands secrete saliva, a chemical substance that lubricates food and plays an important role in the chemical digestion of starch.</a:t>
            </a:r>
            <a:endParaRPr b="0" lang="en-PH" sz="1800" spc="-1" strike="noStrike">
              <a:latin typeface="Arial"/>
            </a:endParaRPr>
          </a:p>
        </p:txBody>
      </p:sp>
      <p:sp>
        <p:nvSpPr>
          <p:cNvPr id="135" name="TextBox 3"/>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6" name=""/>
          <p:cNvSpPr/>
          <p:nvPr/>
        </p:nvSpPr>
        <p:spPr>
          <a:xfrm>
            <a:off x="720000" y="1440000"/>
            <a:ext cx="10979280" cy="19432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DejaVu Sans"/>
              </a:rPr>
              <a:t>The Pharynx or Throat</a:t>
            </a:r>
            <a:endParaRPr b="0" lang="en-PH" sz="1800" spc="-1" strike="noStrike">
              <a:latin typeface="Arial"/>
            </a:endParaRPr>
          </a:p>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pharynx is about 6 inches long and located at the back part of the mouth. It is the common passageway for digestion and respiration. However, breathing and swallowing do not happen at the same time. Since the opening that leads to the trachea is always open, the </a:t>
            </a:r>
            <a:r>
              <a:rPr b="0" lang="en-PH" sz="1800" spc="-1" strike="noStrike">
                <a:solidFill>
                  <a:srgbClr val="000000"/>
                </a:solidFill>
                <a:latin typeface="Lato"/>
                <a:ea typeface="_x005F_x001e_åîþ"/>
              </a:rPr>
              <a:t>swallow reflex raises the flap of muscle called the epiglottis to cover the opening of the trachea so the food finds its right way into the esophagus.</a:t>
            </a:r>
            <a:endParaRPr b="0" lang="en-PH" sz="1800" spc="-1" strike="noStrike">
              <a:latin typeface="Arial"/>
            </a:endParaRPr>
          </a:p>
        </p:txBody>
      </p:sp>
      <p:sp>
        <p:nvSpPr>
          <p:cNvPr id="137" name=""/>
          <p:cNvSpPr/>
          <p:nvPr/>
        </p:nvSpPr>
        <p:spPr>
          <a:xfrm>
            <a:off x="720000" y="3600000"/>
            <a:ext cx="10799280" cy="133056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DejaVu Sans"/>
              </a:rPr>
              <a:t>Esophagus</a:t>
            </a:r>
            <a:endParaRPr b="0" lang="en-PH" sz="1800" spc="-1" strike="noStrike">
              <a:latin typeface="Arial"/>
            </a:endParaRPr>
          </a:p>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esophagus is the muscular tube that brings the bolus from the pharynx to the stomach. Once the food is swallowed and reaches the esophagus, the wavelike contraction called peristalsis brings the bolus from the esophagus down the stomach as well as to the different organs of digestion.</a:t>
            </a:r>
            <a:endParaRPr b="0" lang="en-PH" sz="1800" spc="-1" strike="noStrike">
              <a:latin typeface="Arial"/>
            </a:endParaRPr>
          </a:p>
        </p:txBody>
      </p:sp>
      <p:sp>
        <p:nvSpPr>
          <p:cNvPr id="138" name="TextBox 4"/>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
          <p:cNvSpPr/>
          <p:nvPr/>
        </p:nvSpPr>
        <p:spPr>
          <a:xfrm>
            <a:off x="797400" y="1440000"/>
            <a:ext cx="6401880" cy="43192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DejaVu Sans"/>
              </a:rPr>
              <a:t>Small Intestine</a:t>
            </a:r>
            <a:endParaRPr b="0" lang="en-PH" sz="1800" spc="-1" strike="noStrike">
              <a:latin typeface="Arial"/>
            </a:endParaRPr>
          </a:p>
          <a:p>
            <a:pPr>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small intestine is the longest organ of the digestive tract. It is about 6 m long and 2.5 cm in diameter. It is divided into three portions: the </a:t>
            </a:r>
            <a:r>
              <a:rPr b="0" i="1" lang="en-PH" sz="1800" spc="-1" strike="noStrike">
                <a:solidFill>
                  <a:srgbClr val="000000"/>
                </a:solidFill>
                <a:latin typeface="Lato"/>
                <a:ea typeface="DejaVu Sans"/>
              </a:rPr>
              <a:t>duodenum</a:t>
            </a:r>
            <a:r>
              <a:rPr b="0" lang="en-PH" sz="1800" spc="-1" strike="noStrike">
                <a:solidFill>
                  <a:srgbClr val="000000"/>
                </a:solidFill>
                <a:latin typeface="Lato"/>
                <a:ea typeface="DejaVu Sans"/>
              </a:rPr>
              <a:t> is the shortest and most </a:t>
            </a:r>
            <a:r>
              <a:rPr b="0" lang="en-PH" sz="1800" spc="-1" strike="noStrike">
                <a:solidFill>
                  <a:srgbClr val="000000"/>
                </a:solidFill>
                <a:latin typeface="Lato"/>
                <a:ea typeface="'E5îþ"/>
              </a:rPr>
              <a:t>fixed portion of the small intestine; the </a:t>
            </a:r>
            <a:r>
              <a:rPr b="0" i="1" lang="en-PH" sz="1800" spc="-1" strike="noStrike">
                <a:solidFill>
                  <a:srgbClr val="000000"/>
                </a:solidFill>
                <a:latin typeface="Lato"/>
                <a:ea typeface="'E5îþ"/>
              </a:rPr>
              <a:t>jejunum</a:t>
            </a:r>
            <a:r>
              <a:rPr b="0" lang="en-PH" sz="1800" spc="-1" strike="noStrike">
                <a:solidFill>
                  <a:srgbClr val="000000"/>
                </a:solidFill>
                <a:latin typeface="Lato"/>
                <a:ea typeface="'E5îþ"/>
              </a:rPr>
              <a:t> is the middle and freely movable portion, and the </a:t>
            </a:r>
            <a:r>
              <a:rPr b="0" i="1" lang="en-PH" sz="1800" spc="-1" strike="noStrike">
                <a:solidFill>
                  <a:srgbClr val="000000"/>
                </a:solidFill>
                <a:latin typeface="Lato"/>
                <a:ea typeface="'E5îþ"/>
              </a:rPr>
              <a:t>ileum</a:t>
            </a:r>
            <a:r>
              <a:rPr b="0" lang="en-PH" sz="1800" spc="-1" strike="noStrike">
                <a:solidFill>
                  <a:srgbClr val="000000"/>
                </a:solidFill>
                <a:latin typeface="Lato"/>
                <a:ea typeface="'E5îþ"/>
              </a:rPr>
              <a:t> is the longest and highly coiled portion. The small intestine is the site of complete digestion and absorption. The intestinal glands secrete the final enzymes that chemically change the foods into their simplest forms.</a:t>
            </a:r>
            <a:endParaRPr b="0" lang="en-PH" sz="1800" spc="-1" strike="noStrike">
              <a:latin typeface="Arial"/>
            </a:endParaRPr>
          </a:p>
        </p:txBody>
      </p:sp>
      <p:pic>
        <p:nvPicPr>
          <p:cNvPr id="140" name="" descr=""/>
          <p:cNvPicPr/>
          <p:nvPr/>
        </p:nvPicPr>
        <p:blipFill>
          <a:blip r:embed="rId1"/>
          <a:stretch/>
        </p:blipFill>
        <p:spPr>
          <a:xfrm>
            <a:off x="7484760" y="2093760"/>
            <a:ext cx="2594520" cy="3125520"/>
          </a:xfrm>
          <a:prstGeom prst="rect">
            <a:avLst/>
          </a:prstGeom>
          <a:ln w="0">
            <a:noFill/>
          </a:ln>
        </p:spPr>
      </p:pic>
      <p:pic>
        <p:nvPicPr>
          <p:cNvPr id="141" name="" descr=""/>
          <p:cNvPicPr/>
          <p:nvPr/>
        </p:nvPicPr>
        <p:blipFill>
          <a:blip r:embed="rId2"/>
          <a:stretch/>
        </p:blipFill>
        <p:spPr>
          <a:xfrm>
            <a:off x="10080000" y="2093760"/>
            <a:ext cx="624600" cy="3305520"/>
          </a:xfrm>
          <a:prstGeom prst="rect">
            <a:avLst/>
          </a:prstGeom>
          <a:ln w="0">
            <a:noFill/>
          </a:ln>
        </p:spPr>
      </p:pic>
      <p:sp>
        <p:nvSpPr>
          <p:cNvPr id="142" name="TextBox 5"/>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3" name=""/>
          <p:cNvSpPr/>
          <p:nvPr/>
        </p:nvSpPr>
        <p:spPr>
          <a:xfrm>
            <a:off x="720000" y="1268640"/>
            <a:ext cx="6839280" cy="47469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DejaVu Sans"/>
              </a:rPr>
              <a:t>Large Intestine</a:t>
            </a:r>
            <a:endParaRPr b="0" lang="en-PH" sz="1800" spc="-1" strike="noStrike">
              <a:latin typeface="Arial"/>
            </a:endParaRPr>
          </a:p>
          <a:p>
            <a:pPr algn="just">
              <a:lnSpc>
                <a:spcPct val="100000"/>
              </a:lnSpc>
              <a:buNone/>
            </a:pPr>
            <a:r>
              <a:rPr b="1" lang="en-PH" sz="1800" spc="-1" strike="noStrike">
                <a:solidFill>
                  <a:srgbClr val="000000"/>
                </a:solidFill>
                <a:latin typeface="Lato"/>
                <a:ea typeface="DejaVu Sans"/>
              </a:rPr>
              <a:t>	</a:t>
            </a:r>
            <a:r>
              <a:rPr b="0" lang="en-PH" sz="1800" spc="-1" strike="noStrike">
                <a:solidFill>
                  <a:srgbClr val="000000"/>
                </a:solidFill>
                <a:latin typeface="Lato"/>
                <a:ea typeface="DejaVu Sans"/>
              </a:rPr>
              <a:t>The large intestine, also called the colon. It is divided into four regions: colon, cecum, rectum, and anus. The </a:t>
            </a:r>
            <a:r>
              <a:rPr b="1" lang="en-PH" sz="1800" spc="-1" strike="noStrike">
                <a:solidFill>
                  <a:srgbClr val="000000"/>
                </a:solidFill>
                <a:latin typeface="Lato"/>
                <a:ea typeface="DejaVu Sans"/>
              </a:rPr>
              <a:t>colon</a:t>
            </a:r>
            <a:r>
              <a:rPr b="0" lang="en-PH" sz="1800" spc="-1" strike="noStrike">
                <a:solidFill>
                  <a:srgbClr val="000000"/>
                </a:solidFill>
                <a:latin typeface="Lato"/>
                <a:ea typeface="DejaVu Sans"/>
              </a:rPr>
              <a:t> has three distinct regions: ascending colon, transverse colon, and descending colon. The </a:t>
            </a:r>
            <a:r>
              <a:rPr b="1" lang="en-PH" sz="1800" spc="-1" strike="noStrike">
                <a:solidFill>
                  <a:srgbClr val="000000"/>
                </a:solidFill>
                <a:latin typeface="Lato"/>
                <a:ea typeface="DejaVu Sans"/>
              </a:rPr>
              <a:t>cecum</a:t>
            </a:r>
            <a:r>
              <a:rPr b="0" lang="en-PH" sz="1800" spc="-1" strike="noStrike">
                <a:solidFill>
                  <a:srgbClr val="000000"/>
                </a:solidFill>
                <a:latin typeface="Lato"/>
                <a:ea typeface="DejaVu Sans"/>
              </a:rPr>
              <a:t> is the blind elongated pouch that bears at its base the vermiform appendix. The end part of the descending colon is the sigmoid colon, so named because of its S-shaped position within the pelvic cavity. Most of the water from the undigested residue is absorbed in the large intestine and redistributed to the body. What is left is a solid waste matter called feces</a:t>
            </a:r>
            <a:r>
              <a:rPr b="0" lang="en-PH" sz="1800" spc="-1" strike="noStrike">
                <a:solidFill>
                  <a:srgbClr val="000000"/>
                </a:solidFill>
                <a:latin typeface="Lato"/>
                <a:ea typeface="'E5îþ"/>
              </a:rPr>
              <a:t>. The large intestine contains a rich flora of symbiotic bacteria (Escherichia coli) that live and feed on the undigested residue. The bacterial flora unlocks some vitamins (like Vitamin K) and minerals from the undigested residue, which like water, are absorbed by our body.</a:t>
            </a:r>
            <a:endParaRPr b="0" lang="en-PH" sz="1800" spc="-1" strike="noStrike">
              <a:latin typeface="Arial"/>
            </a:endParaRPr>
          </a:p>
        </p:txBody>
      </p:sp>
      <p:pic>
        <p:nvPicPr>
          <p:cNvPr id="144" name="" descr=""/>
          <p:cNvPicPr/>
          <p:nvPr/>
        </p:nvPicPr>
        <p:blipFill>
          <a:blip r:embed="rId1"/>
          <a:stretch/>
        </p:blipFill>
        <p:spPr>
          <a:xfrm>
            <a:off x="7713360" y="2520000"/>
            <a:ext cx="2905920" cy="2699280"/>
          </a:xfrm>
          <a:prstGeom prst="rect">
            <a:avLst/>
          </a:prstGeom>
          <a:ln w="0">
            <a:noFill/>
          </a:ln>
        </p:spPr>
      </p:pic>
      <p:pic>
        <p:nvPicPr>
          <p:cNvPr id="145" name="" descr=""/>
          <p:cNvPicPr/>
          <p:nvPr/>
        </p:nvPicPr>
        <p:blipFill>
          <a:blip r:embed="rId2"/>
          <a:stretch/>
        </p:blipFill>
        <p:spPr>
          <a:xfrm>
            <a:off x="10620720" y="2520000"/>
            <a:ext cx="1180800" cy="2733480"/>
          </a:xfrm>
          <a:prstGeom prst="rect">
            <a:avLst/>
          </a:prstGeom>
          <a:ln w="0">
            <a:noFill/>
          </a:ln>
        </p:spPr>
      </p:pic>
      <p:sp>
        <p:nvSpPr>
          <p:cNvPr id="146" name="TextBox 6"/>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7" name=""/>
          <p:cNvSpPr/>
          <p:nvPr/>
        </p:nvSpPr>
        <p:spPr>
          <a:xfrm>
            <a:off x="686520" y="1800000"/>
            <a:ext cx="11012760" cy="31687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DejaVu Sans"/>
              </a:rPr>
              <a:t>Rectum and Anus</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rectum is located at the far end of the sigmoid colon. It is about 8 inches long and basically serves as a warehouse for the undigested residue or feces. At the end part of the rectum is the anal canal or anus, which is the posterior opening of the digestive tract that functions as the exit point (egestion) for fecal materials during defecation.</a:t>
            </a:r>
            <a:endParaRPr b="0" lang="en-PH" sz="1800" spc="-1" strike="noStrike">
              <a:latin typeface="Arial"/>
            </a:endParaRPr>
          </a:p>
          <a:p>
            <a:pPr>
              <a:lnSpc>
                <a:spcPct val="100000"/>
              </a:lnSpc>
              <a:buNone/>
            </a:pPr>
            <a:endParaRPr b="0" lang="en-PH" sz="1800" spc="-1" strike="noStrike">
              <a:latin typeface="Arial"/>
            </a:endParaRPr>
          </a:p>
        </p:txBody>
      </p:sp>
      <p:sp>
        <p:nvSpPr>
          <p:cNvPr id="148" name="TextBox 7"/>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9" name=""/>
          <p:cNvSpPr/>
          <p:nvPr/>
        </p:nvSpPr>
        <p:spPr>
          <a:xfrm>
            <a:off x="720000" y="1512720"/>
            <a:ext cx="5039280" cy="46656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DejaVu Sans"/>
              </a:rPr>
              <a:t>The Accessory Organs of Digestion</a:t>
            </a:r>
            <a:endParaRPr b="0" lang="en-PH" sz="1800" spc="-1" strike="noStrike">
              <a:latin typeface="Arial"/>
            </a:endParaRPr>
          </a:p>
        </p:txBody>
      </p:sp>
      <p:sp>
        <p:nvSpPr>
          <p:cNvPr id="150" name=""/>
          <p:cNvSpPr/>
          <p:nvPr/>
        </p:nvSpPr>
        <p:spPr>
          <a:xfrm>
            <a:off x="645120" y="1980000"/>
            <a:ext cx="10874160" cy="13150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_x005F_x001e_åîþ"/>
              </a:rPr>
              <a:t>	</a:t>
            </a:r>
            <a:r>
              <a:rPr b="0" lang="en-PH" sz="1800" spc="-1" strike="noStrike">
                <a:solidFill>
                  <a:srgbClr val="000000"/>
                </a:solidFill>
                <a:latin typeface="Lato"/>
                <a:ea typeface="_x005F_x001e_åîþ"/>
              </a:rPr>
              <a:t>The accessory organs are the different digestive glands. Glands are organs capable of secreting materials. The digestive glands are structurally exocrine glands. Exocrine glands have ducts and openings that secrete chemical substances into the organs of digestion. Their secretions facilitate the digestion process.</a:t>
            </a:r>
            <a:endParaRPr b="0" lang="en-PH" sz="1800" spc="-1" strike="noStrike">
              <a:latin typeface="Arial"/>
            </a:endParaRPr>
          </a:p>
        </p:txBody>
      </p:sp>
      <p:sp>
        <p:nvSpPr>
          <p:cNvPr id="151" name=""/>
          <p:cNvSpPr/>
          <p:nvPr/>
        </p:nvSpPr>
        <p:spPr>
          <a:xfrm>
            <a:off x="720000" y="3574080"/>
            <a:ext cx="10799280" cy="19432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DejaVu Sans"/>
              </a:rPr>
              <a:t>Salivary Glands</a:t>
            </a:r>
            <a:endParaRPr b="0" lang="en-PH" sz="1800" spc="-1" strike="noStrike">
              <a:latin typeface="Arial"/>
            </a:endParaRPr>
          </a:p>
          <a:p>
            <a:pPr>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salivary glands are located in the mouth. These glands secrete saliva – a substance that is a combination of water and a small amount of mucus. The saliva lubricates the mouth and aids in swallowing. It also contains the enzyme ptyalin – a salivary amylase that chemically digests carbohydrates in the mouth. About one liter of saliva is secreted by these glands every day.</a:t>
            </a:r>
            <a:endParaRPr b="0" lang="en-PH" sz="1800" spc="-1" strike="noStrike">
              <a:latin typeface="Arial"/>
            </a:endParaRPr>
          </a:p>
        </p:txBody>
      </p:sp>
      <p:sp>
        <p:nvSpPr>
          <p:cNvPr id="152" name="TextBox 9"/>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3" name=""/>
          <p:cNvSpPr/>
          <p:nvPr/>
        </p:nvSpPr>
        <p:spPr>
          <a:xfrm>
            <a:off x="720000" y="1751400"/>
            <a:ext cx="10979280" cy="38278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DejaVu Sans"/>
              </a:rPr>
              <a:t>Gastric Glands</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gastric glands are embedded in the folded inner linings (called rugae) of the stomach. A gastric gland is composed of three kinds of cells: the zymogenic or chief cells that secrete pepsinogen, a precursor of the enzyme pepsin, the parietal cells that secrete Hcl, and the mucus-secreting epithelial cells. Pepsinogen, an inactive substance in the presence of HCl, changes to its active form, pepsin – a protein-digesting enzyme. The secretions of all these cells compose the gastric juice.</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1" lang="en-PH" sz="1800" spc="-1" strike="noStrike">
                <a:solidFill>
                  <a:srgbClr val="000000"/>
                </a:solidFill>
                <a:latin typeface="Lato"/>
                <a:ea typeface="DejaVu Sans"/>
              </a:rPr>
              <a:t>Intestinal Glands</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intestinal glands line the inner linings of the small intestine. They secrete an alkaline (basic) substance that contains the final enzymes of digestion.</a:t>
            </a:r>
            <a:endParaRPr b="0" lang="en-PH" sz="1800" spc="-1" strike="noStrike">
              <a:latin typeface="Arial"/>
            </a:endParaRPr>
          </a:p>
        </p:txBody>
      </p:sp>
      <p:sp>
        <p:nvSpPr>
          <p:cNvPr id="154" name="TextBox 12"/>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5" name=""/>
          <p:cNvSpPr/>
          <p:nvPr/>
        </p:nvSpPr>
        <p:spPr>
          <a:xfrm>
            <a:off x="705600" y="1381320"/>
            <a:ext cx="8293680" cy="239796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DejaVu Sans"/>
              </a:rPr>
              <a:t>The Liver and Gall Bladder</a:t>
            </a:r>
            <a:endParaRPr b="0" lang="en-PH" sz="1800" spc="-1" strike="noStrike">
              <a:latin typeface="Arial"/>
            </a:endParaRPr>
          </a:p>
          <a:p>
            <a:pPr algn="just">
              <a:lnSpc>
                <a:spcPct val="100000"/>
              </a:lnSpc>
              <a:buNone/>
            </a:pPr>
            <a:r>
              <a:rPr b="1" lang="en-PH" sz="1800" spc="-1" strike="noStrike">
                <a:solidFill>
                  <a:srgbClr val="000000"/>
                </a:solidFill>
                <a:latin typeface="Lato"/>
                <a:ea typeface="DejaVu Sans"/>
              </a:rPr>
              <a:t>	</a:t>
            </a:r>
            <a:r>
              <a:rPr b="0" lang="en-PH" sz="1800" spc="-1" strike="noStrike">
                <a:solidFill>
                  <a:srgbClr val="000000"/>
                </a:solidFill>
                <a:latin typeface="Lato"/>
                <a:ea typeface="DejaVu Sans"/>
              </a:rPr>
              <a:t>The liver is the largest organ in the body. The function of the liver related to digestion is the production of bile. Bile performs two important functions in digestion: </a:t>
            </a:r>
            <a:r>
              <a:rPr b="0" lang="en-PH" sz="1800" spc="-1" strike="noStrike">
                <a:solidFill>
                  <a:srgbClr val="000000"/>
                </a:solidFill>
                <a:latin typeface="Lato"/>
                <a:ea typeface="'E5îþ"/>
              </a:rPr>
              <a:t>emulsifies fats and neutralizes the acidity of the partly digested food (chyme) that comes from the stomach. Bile is stored and concentrated in the gall bladder, just under the liver. About 500–1000 ml of bile is stored and concentrated in the gall bladder every day.</a:t>
            </a:r>
            <a:endParaRPr b="0" lang="en-PH" sz="1800" spc="-1" strike="noStrike">
              <a:latin typeface="Arial"/>
            </a:endParaRPr>
          </a:p>
        </p:txBody>
      </p:sp>
      <p:pic>
        <p:nvPicPr>
          <p:cNvPr id="156" name="" descr=""/>
          <p:cNvPicPr/>
          <p:nvPr/>
        </p:nvPicPr>
        <p:blipFill>
          <a:blip r:embed="rId1"/>
          <a:stretch/>
        </p:blipFill>
        <p:spPr>
          <a:xfrm>
            <a:off x="9275760" y="1440000"/>
            <a:ext cx="1897560" cy="1259280"/>
          </a:xfrm>
          <a:prstGeom prst="rect">
            <a:avLst/>
          </a:prstGeom>
          <a:ln w="0">
            <a:noFill/>
          </a:ln>
        </p:spPr>
      </p:pic>
      <p:pic>
        <p:nvPicPr>
          <p:cNvPr id="157" name="" descr=""/>
          <p:cNvPicPr/>
          <p:nvPr/>
        </p:nvPicPr>
        <p:blipFill>
          <a:blip r:embed="rId2"/>
          <a:stretch/>
        </p:blipFill>
        <p:spPr>
          <a:xfrm>
            <a:off x="9275760" y="2597400"/>
            <a:ext cx="1883520" cy="346680"/>
          </a:xfrm>
          <a:prstGeom prst="rect">
            <a:avLst/>
          </a:prstGeom>
          <a:ln w="0">
            <a:noFill/>
          </a:ln>
        </p:spPr>
      </p:pic>
      <p:pic>
        <p:nvPicPr>
          <p:cNvPr id="158" name="" descr=""/>
          <p:cNvPicPr/>
          <p:nvPr/>
        </p:nvPicPr>
        <p:blipFill>
          <a:blip r:embed="rId3"/>
          <a:stretch/>
        </p:blipFill>
        <p:spPr>
          <a:xfrm>
            <a:off x="11160000" y="1399680"/>
            <a:ext cx="525240" cy="2019600"/>
          </a:xfrm>
          <a:prstGeom prst="rect">
            <a:avLst/>
          </a:prstGeom>
          <a:ln w="0">
            <a:noFill/>
          </a:ln>
        </p:spPr>
      </p:pic>
      <p:sp>
        <p:nvSpPr>
          <p:cNvPr id="159" name=""/>
          <p:cNvSpPr/>
          <p:nvPr/>
        </p:nvSpPr>
        <p:spPr>
          <a:xfrm>
            <a:off x="776160" y="3780000"/>
            <a:ext cx="8223120" cy="23392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DejaVu Sans"/>
              </a:rPr>
              <a:t>The Pancreas</a:t>
            </a:r>
            <a:endParaRPr b="0" lang="en-PH" sz="1800" spc="-1" strike="noStrike">
              <a:latin typeface="Arial"/>
            </a:endParaRPr>
          </a:p>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pancreas is a large and elongating organ lying behind the stomach. This is both endocrine (ductless) and exocrine in function. The exocrine part is connected to the duodenum. The pancreas secretes pancreatic juice, which is just like the bile, also neutralizes the acidity of the chyme. The five enzymes of digestion present in the pancreatic juice are: a</a:t>
            </a:r>
            <a:r>
              <a:rPr b="0" i="1" lang="en-PH" sz="1800" spc="-1" strike="noStrike">
                <a:solidFill>
                  <a:srgbClr val="000000"/>
                </a:solidFill>
                <a:latin typeface="Lato"/>
                <a:ea typeface="DejaVu Sans"/>
              </a:rPr>
              <a:t>mylopsin, trypsin, steapsin, chymotrypsin, and carboxypeptidase.</a:t>
            </a:r>
            <a:endParaRPr b="0" lang="en-PH" sz="1800" spc="-1" strike="noStrike">
              <a:latin typeface="Arial"/>
            </a:endParaRPr>
          </a:p>
        </p:txBody>
      </p:sp>
      <p:pic>
        <p:nvPicPr>
          <p:cNvPr id="160" name="" descr=""/>
          <p:cNvPicPr/>
          <p:nvPr/>
        </p:nvPicPr>
        <p:blipFill>
          <a:blip r:embed="rId4"/>
          <a:stretch/>
        </p:blipFill>
        <p:spPr>
          <a:xfrm>
            <a:off x="9299520" y="4203720"/>
            <a:ext cx="2039760" cy="1555560"/>
          </a:xfrm>
          <a:prstGeom prst="rect">
            <a:avLst/>
          </a:prstGeom>
          <a:ln w="0">
            <a:noFill/>
          </a:ln>
        </p:spPr>
      </p:pic>
      <p:pic>
        <p:nvPicPr>
          <p:cNvPr id="161" name="" descr=""/>
          <p:cNvPicPr/>
          <p:nvPr/>
        </p:nvPicPr>
        <p:blipFill>
          <a:blip r:embed="rId5"/>
          <a:stretch/>
        </p:blipFill>
        <p:spPr>
          <a:xfrm>
            <a:off x="11220480" y="4203720"/>
            <a:ext cx="430560" cy="1634760"/>
          </a:xfrm>
          <a:prstGeom prst="rect">
            <a:avLst/>
          </a:prstGeom>
          <a:ln w="0">
            <a:noFill/>
          </a:ln>
        </p:spPr>
      </p:pic>
      <p:sp>
        <p:nvSpPr>
          <p:cNvPr id="162" name="TextBox 13"/>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3" name=""/>
          <p:cNvSpPr/>
          <p:nvPr/>
        </p:nvSpPr>
        <p:spPr>
          <a:xfrm>
            <a:off x="720000" y="908640"/>
            <a:ext cx="3239280" cy="53928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solidFill>
                  <a:srgbClr val="000000"/>
                </a:solidFill>
                <a:latin typeface="Lato"/>
                <a:ea typeface="DejaVu Sans"/>
              </a:rPr>
              <a:t>The Digestive Process</a:t>
            </a:r>
            <a:endParaRPr b="0" lang="en-PH" sz="1800" spc="-1" strike="noStrike">
              <a:latin typeface="Arial"/>
            </a:endParaRPr>
          </a:p>
        </p:txBody>
      </p:sp>
      <p:sp>
        <p:nvSpPr>
          <p:cNvPr id="164" name=""/>
          <p:cNvSpPr/>
          <p:nvPr/>
        </p:nvSpPr>
        <p:spPr>
          <a:xfrm>
            <a:off x="720000" y="1451160"/>
            <a:ext cx="10973160" cy="43941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Digestion is the process by which food is broken down into simple materials. As food enters the mouth, it undergoes two phases of digestion: the physical phase and the chemical phase. In the physical phase, food undergoes mechanical digestion or is broken down into small pieces by the process of chewing or mastication, and lubricated and softened by the action of the digestive juices.</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In the chemical phase, food is acted upon by chemical substances called enzymes that are secreted together with the digestive juices. These enzymes act on the food and change them into their simplest equivalents, which the body cells can absorb and utilize. Enzymes hasten or slowdown chemical reactions. They are also referred to as organic catalysts because they are made up of proteins. The substance or material acted upon by enzymes is called </a:t>
            </a:r>
            <a:r>
              <a:rPr b="1" lang="en-PH" sz="1800" spc="-1" strike="noStrike">
                <a:solidFill>
                  <a:srgbClr val="000000"/>
                </a:solidFill>
                <a:latin typeface="Lato"/>
                <a:ea typeface="DejaVu Sans"/>
              </a:rPr>
              <a:t>substrate</a:t>
            </a:r>
            <a:r>
              <a:rPr b="0" lang="en-PH" sz="1800" spc="-1" strike="noStrike">
                <a:solidFill>
                  <a:srgbClr val="000000"/>
                </a:solidFill>
                <a:latin typeface="Lato"/>
                <a:ea typeface="DejaVu Sans"/>
              </a:rPr>
              <a:t>.</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There are three groups of digestive enzymes: carbohydrases, proteinases, and lipases. </a:t>
            </a:r>
            <a:r>
              <a:rPr b="0" lang="en-PH" sz="1800" spc="-1" strike="noStrike">
                <a:solidFill>
                  <a:srgbClr val="000000"/>
                </a:solidFill>
                <a:latin typeface="Lato"/>
                <a:ea typeface="'E5îþ"/>
              </a:rPr>
              <a:t>The suffix ase pertains to enzymes and the key word where the </a:t>
            </a:r>
            <a:r>
              <a:rPr b="0" i="1" lang="en-PH" sz="1800" spc="-1" strike="noStrike">
                <a:solidFill>
                  <a:srgbClr val="000000"/>
                </a:solidFill>
                <a:latin typeface="Lato"/>
                <a:ea typeface="'E5îþ"/>
              </a:rPr>
              <a:t>ase</a:t>
            </a:r>
            <a:r>
              <a:rPr b="0" lang="en-PH" sz="1800" spc="-1" strike="noStrike">
                <a:solidFill>
                  <a:srgbClr val="000000"/>
                </a:solidFill>
                <a:latin typeface="Lato"/>
                <a:ea typeface="'E5îþ"/>
              </a:rPr>
              <a:t> is connected is the substrate. Thus, the different food groups are substrates for specific groups of enzymes. Enzyme action is specific. This means a protein-digesting enzyme will not react with a carbohydrate-rich food, just like how a key fits into a lock. Some enzymes (like pepsin) act well in an acidic medium. Changes in temperature also affect enzyme activity. </a:t>
            </a:r>
            <a:endParaRPr b="0" lang="en-PH" sz="1800" spc="-1" strike="noStrike">
              <a:latin typeface="Arial"/>
            </a:endParaRPr>
          </a:p>
        </p:txBody>
      </p:sp>
      <p:sp>
        <p:nvSpPr>
          <p:cNvPr id="165" name="TextBox 14"/>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6" name=""/>
          <p:cNvSpPr/>
          <p:nvPr/>
        </p:nvSpPr>
        <p:spPr>
          <a:xfrm>
            <a:off x="669960" y="1268640"/>
            <a:ext cx="8509320" cy="503064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highlight>
                  <a:srgbClr val="ffff00"/>
                </a:highlight>
                <a:latin typeface="Lato"/>
                <a:ea typeface="DejaVu Sans"/>
              </a:rPr>
              <a:t>Absorption and Transport of the Final Products of Digestion</a:t>
            </a:r>
            <a:endParaRPr b="0" lang="en-PH" sz="1800" spc="-1" strike="noStrike">
              <a:latin typeface="Arial"/>
            </a:endParaRPr>
          </a:p>
          <a:p>
            <a:pPr>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Absorption of the end products of digestion takes place in the small intestine. The lining of the small intestine contains microscopic folds called </a:t>
            </a:r>
            <a:r>
              <a:rPr b="0" i="1" lang="en-PH" sz="1800" spc="-1" strike="noStrike">
                <a:solidFill>
                  <a:srgbClr val="000000"/>
                </a:solidFill>
                <a:latin typeface="Lato"/>
                <a:ea typeface="DejaVu Sans"/>
              </a:rPr>
              <a:t>villi </a:t>
            </a:r>
            <a:r>
              <a:rPr b="0" lang="en-PH" sz="1800" spc="-1" strike="noStrike">
                <a:solidFill>
                  <a:srgbClr val="000000"/>
                </a:solidFill>
                <a:latin typeface="Lato"/>
                <a:ea typeface="DejaVu Sans"/>
              </a:rPr>
              <a:t>(singular villus). The villi </a:t>
            </a:r>
            <a:r>
              <a:rPr b="0" lang="en-PH" sz="1800" spc="-1" strike="noStrike">
                <a:solidFill>
                  <a:srgbClr val="000000"/>
                </a:solidFill>
                <a:latin typeface="Lato"/>
                <a:ea typeface="'E5îþ"/>
              </a:rPr>
              <a:t>look like fingerlike projections.They increase the surface area of absorption, making the small intestine more efficient in nutrient absorption. The core of each villus is traversed with networks of blood vessels called capillaries and lymph vessels called l</a:t>
            </a:r>
            <a:r>
              <a:rPr b="0" i="1" lang="en-PH" sz="1800" spc="-1" strike="noStrike">
                <a:solidFill>
                  <a:srgbClr val="000000"/>
                </a:solidFill>
                <a:latin typeface="Lato"/>
                <a:ea typeface="'E5îþ"/>
              </a:rPr>
              <a:t>acteal vessels</a:t>
            </a:r>
            <a:r>
              <a:rPr b="0" lang="en-PH" sz="1800" spc="-1" strike="noStrike">
                <a:solidFill>
                  <a:srgbClr val="000000"/>
                </a:solidFill>
                <a:latin typeface="Lato"/>
                <a:ea typeface="'E5îþ"/>
              </a:rPr>
              <a:t>. The end products of digestion are absorbed across the villi and across the thin walls of the capillaries and lacteal vessels. Glucose, fructose, and galactose are absorbed by the network of capillaries and brought to the different parts of the body as energy sources. Likewise, amino acids are absorbed by the network of capillaries and are used by the body for growth and to repair worn out tissues.Fatty acids and glycerol are absorbed by the lacteal vessels and are carried to the lymphatic circulation. They are sources of energy and assimilated as a component of the cells. Some are stored in the different parts of the body.</a:t>
            </a:r>
            <a:endParaRPr b="0" lang="en-PH" sz="1800" spc="-1" strike="noStrike">
              <a:latin typeface="Arial"/>
            </a:endParaRPr>
          </a:p>
        </p:txBody>
      </p:sp>
      <p:pic>
        <p:nvPicPr>
          <p:cNvPr id="167" name="" descr=""/>
          <p:cNvPicPr/>
          <p:nvPr/>
        </p:nvPicPr>
        <p:blipFill>
          <a:blip r:embed="rId1"/>
          <a:stretch/>
        </p:blipFill>
        <p:spPr>
          <a:xfrm>
            <a:off x="9187560" y="2520000"/>
            <a:ext cx="2339280" cy="2476800"/>
          </a:xfrm>
          <a:prstGeom prst="rect">
            <a:avLst/>
          </a:prstGeom>
          <a:ln w="0">
            <a:noFill/>
          </a:ln>
        </p:spPr>
      </p:pic>
      <p:pic>
        <p:nvPicPr>
          <p:cNvPr id="168" name="" descr=""/>
          <p:cNvPicPr/>
          <p:nvPr/>
        </p:nvPicPr>
        <p:blipFill>
          <a:blip r:embed="rId2"/>
          <a:stretch/>
        </p:blipFill>
        <p:spPr>
          <a:xfrm>
            <a:off x="9187560" y="4997520"/>
            <a:ext cx="2331720" cy="761760"/>
          </a:xfrm>
          <a:prstGeom prst="rect">
            <a:avLst/>
          </a:prstGeom>
          <a:ln w="0">
            <a:noFill/>
          </a:ln>
        </p:spPr>
      </p:pic>
      <p:sp>
        <p:nvSpPr>
          <p:cNvPr id="169" name="TextBox 15"/>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0" name=""/>
          <p:cNvSpPr/>
          <p:nvPr/>
        </p:nvSpPr>
        <p:spPr>
          <a:xfrm>
            <a:off x="540000" y="1605960"/>
            <a:ext cx="10979280" cy="73332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solidFill>
                  <a:srgbClr val="000000"/>
                </a:solidFill>
                <a:latin typeface="Lato"/>
                <a:ea typeface="DejaVu Sans"/>
              </a:rPr>
              <a:t>The Digestive System and Its Interactions with the Respiratory, Circulatory, and Excretory Systems</a:t>
            </a:r>
            <a:endParaRPr b="0" lang="en-PH" sz="1800" spc="-1" strike="noStrike">
              <a:latin typeface="Arial"/>
            </a:endParaRPr>
          </a:p>
        </p:txBody>
      </p:sp>
      <p:sp>
        <p:nvSpPr>
          <p:cNvPr id="171" name=""/>
          <p:cNvSpPr/>
          <p:nvPr/>
        </p:nvSpPr>
        <p:spPr>
          <a:xfrm>
            <a:off x="720000" y="2160000"/>
            <a:ext cx="10799280" cy="345960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200" spc="-1" strike="noStrike">
                <a:solidFill>
                  <a:srgbClr val="000000"/>
                </a:solidFill>
                <a:latin typeface="'E5îþ"/>
                <a:ea typeface="DejaVu Sans"/>
              </a:rPr>
              <a:t>	</a:t>
            </a:r>
            <a:r>
              <a:rPr b="0" lang="en-PH" sz="1800" spc="-1" strike="noStrike">
                <a:solidFill>
                  <a:srgbClr val="000000"/>
                </a:solidFill>
                <a:latin typeface="Lato"/>
                <a:ea typeface="DejaVu Sans"/>
              </a:rPr>
              <a:t>The digestive system, with the help of the different organs that compose it, processes food into products, which the body cells can absorb and utilize. However, the digestive system, just like the other organ systems that compose the human body, works in conjunction with other systems to ensure that a stable internal environment (called homeostasis) is maintained.</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200" spc="-1" strike="noStrike">
                <a:solidFill>
                  <a:srgbClr val="000000"/>
                </a:solidFill>
                <a:latin typeface="'E5îþ"/>
                <a:ea typeface="'E5îþ"/>
              </a:rPr>
              <a:t>	</a:t>
            </a:r>
            <a:r>
              <a:rPr b="0" lang="en-PH" sz="1800" spc="-1" strike="noStrike">
                <a:solidFill>
                  <a:srgbClr val="000000"/>
                </a:solidFill>
                <a:latin typeface="Lato"/>
                <a:ea typeface="'E5îþ"/>
              </a:rPr>
              <a:t>Respiration supplies the different digestive organs with the oxygen they need, and at the same time, removes carbon dioxide from them. Oxygen is utilized by the cells composing the digestive organs to breakdown the products of digestion (glucose) into a form of energy called adenosine triphosphate (ATP). ATP is a high-energy molecule, which the body cells can readily use in performing their functions efficiently. The process where glucose is broken down by the cells to release energy is called cellular respiration.</a:t>
            </a:r>
            <a:endParaRPr b="0" lang="en-PH" sz="1800" spc="-1" strike="noStrike">
              <a:latin typeface="Arial"/>
            </a:endParaRPr>
          </a:p>
        </p:txBody>
      </p:sp>
      <p:sp>
        <p:nvSpPr>
          <p:cNvPr id="172" name="TextBox 10"/>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3" name=""/>
          <p:cNvSpPr/>
          <p:nvPr/>
        </p:nvSpPr>
        <p:spPr>
          <a:xfrm>
            <a:off x="720000" y="1633320"/>
            <a:ext cx="10895040" cy="37659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As glucose is broken down, carbon dioxide and water are released as waste products (also called metabolic wastes). Carbon dioxide is expelled out of the body during exhalation, which is a phase of respiration. Water may be reabsorbed by the cells; the excess water exits the body in the form of urine or sweat. </a:t>
            </a:r>
            <a:endParaRPr b="0" lang="en-PH" sz="1800" spc="-1" strike="noStrike">
              <a:latin typeface="Arial"/>
            </a:endParaRPr>
          </a:p>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circulatory system plays an important role in the digestive process. The oxygen, which the cells of the organs of digestion need, is transported to them by the blood. The blood is the circulating medium of the circulatory system. Take a note that the villi of the small intestine contain small blood vessels called capillaries and lymph vessels called lacteal vessels. From the small intestine, these vessels transport and distribute the final products of digestion to all the cells composing the body. This is how important the circulatory system is not only in the process of digestion but also in the processes of respiration and excretion.</a:t>
            </a:r>
            <a:endParaRPr b="0" lang="en-PH" sz="1800" spc="-1" strike="noStrike">
              <a:latin typeface="Arial"/>
            </a:endParaRPr>
          </a:p>
        </p:txBody>
      </p:sp>
      <p:sp>
        <p:nvSpPr>
          <p:cNvPr id="174" name="TextBox 16"/>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5" name=""/>
          <p:cNvSpPr/>
          <p:nvPr/>
        </p:nvSpPr>
        <p:spPr>
          <a:xfrm>
            <a:off x="720000" y="2107440"/>
            <a:ext cx="10799280" cy="28468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200" spc="-1" strike="noStrike">
                <a:solidFill>
                  <a:srgbClr val="000000"/>
                </a:solidFill>
                <a:latin typeface="'E5îþ"/>
                <a:ea typeface="DejaVu Sans"/>
              </a:rPr>
              <a:t>	</a:t>
            </a:r>
            <a:r>
              <a:rPr b="0" lang="en-PH" sz="1800" spc="-1" strike="noStrike">
                <a:solidFill>
                  <a:srgbClr val="000000"/>
                </a:solidFill>
                <a:latin typeface="Lato"/>
                <a:ea typeface="DejaVu Sans"/>
              </a:rPr>
              <a:t>Waste products are formed as glucose, the final product of digestion, is broken down into their simplest forms (during cellular respiration). These waste products are carbon dioxide and water. Likewise, amino acid, the final product of protein digestion, is also broken down to suit the body’s needs (e.g., growth and repair of damaged tissues). As amino acid is broken down, urea is formed as waste product. As the various food groups are broken down, a lot of water is being released. Excess water and urea are brought by the blood to the kidneys and sweat glands for elimination; this is where the excretory system plays an important role. The excretory system functions in releasing wastes out of the body. Waste products released are not only in the form of liquid but also in the form of solid. The large intestine eliminates the solid waste products of digestion in the form called feces.</a:t>
            </a:r>
            <a:endParaRPr b="0" lang="en-PH" sz="1800" spc="-1" strike="noStrike">
              <a:latin typeface="Arial"/>
            </a:endParaRPr>
          </a:p>
        </p:txBody>
      </p:sp>
      <p:sp>
        <p:nvSpPr>
          <p:cNvPr id="176" name="TextBox 17"/>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7" name=""/>
          <p:cNvSpPr/>
          <p:nvPr/>
        </p:nvSpPr>
        <p:spPr>
          <a:xfrm>
            <a:off x="7740000" y="1920600"/>
            <a:ext cx="2879280" cy="4018680"/>
          </a:xfrm>
          <a:prstGeom prst="rect">
            <a:avLst/>
          </a:prstGeom>
          <a:noFill/>
          <a:ln w="38160">
            <a:solidFill>
              <a:srgbClr val="3465a4"/>
            </a:solidFill>
            <a:round/>
          </a:ln>
        </p:spPr>
        <p:style>
          <a:lnRef idx="0"/>
          <a:fillRef idx="0"/>
          <a:effectRef idx="0"/>
          <a:fontRef idx="minor"/>
        </p:style>
        <p:txBody>
          <a:bodyPr lIns="108720" rIns="108720" tIns="63720" bIns="63720" anchor="ctr">
            <a:noAutofit/>
          </a:bodyPr>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stomach</a:t>
            </a:r>
            <a:endParaRPr b="0" lang="en-PH" sz="1800" spc="-1" strike="noStrike">
              <a:latin typeface="Arial"/>
            </a:endParaRPr>
          </a:p>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mouth</a:t>
            </a:r>
            <a:endParaRPr b="0" lang="en-PH" sz="1800" spc="-1" strike="noStrike">
              <a:latin typeface="Arial"/>
            </a:endParaRPr>
          </a:p>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anus</a:t>
            </a:r>
            <a:endParaRPr b="0" lang="en-PH" sz="1800" spc="-1" strike="noStrike">
              <a:latin typeface="Arial"/>
            </a:endParaRPr>
          </a:p>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rectum</a:t>
            </a:r>
            <a:endParaRPr b="0" lang="en-PH" sz="1800" spc="-1" strike="noStrike">
              <a:latin typeface="Arial"/>
            </a:endParaRPr>
          </a:p>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liver</a:t>
            </a:r>
            <a:endParaRPr b="0" lang="en-PH" sz="1800" spc="-1" strike="noStrike">
              <a:latin typeface="Arial"/>
            </a:endParaRPr>
          </a:p>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small intestine</a:t>
            </a:r>
            <a:endParaRPr b="0" lang="en-PH" sz="1800" spc="-1" strike="noStrike">
              <a:latin typeface="Arial"/>
            </a:endParaRPr>
          </a:p>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large intestine</a:t>
            </a:r>
            <a:endParaRPr b="0" lang="en-PH" sz="1800" spc="-1" strike="noStrike">
              <a:latin typeface="Arial"/>
            </a:endParaRPr>
          </a:p>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gall bladder</a:t>
            </a:r>
            <a:endParaRPr b="0" lang="en-PH" sz="1800" spc="-1" strike="noStrike">
              <a:latin typeface="Arial"/>
            </a:endParaRPr>
          </a:p>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pancreas</a:t>
            </a:r>
            <a:endParaRPr b="0" lang="en-PH" sz="1800" spc="-1" strike="noStrike">
              <a:latin typeface="Arial"/>
            </a:endParaRPr>
          </a:p>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esophagus</a:t>
            </a:r>
            <a:endParaRPr b="0" lang="en-PH" sz="1800" spc="-1" strike="noStrike">
              <a:latin typeface="Arial"/>
            </a:endParaRPr>
          </a:p>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pharynx</a:t>
            </a:r>
            <a:endParaRPr b="0" lang="en-PH" sz="1800" spc="-1" strike="noStrike">
              <a:latin typeface="Arial"/>
            </a:endParaRPr>
          </a:p>
          <a:p>
            <a:pPr marL="216000" indent="-216000">
              <a:lnSpc>
                <a:spcPct val="100000"/>
              </a:lnSpc>
              <a:buClr>
                <a:srgbClr val="000000"/>
              </a:buClr>
              <a:buSzPct val="45000"/>
              <a:buFont typeface="Wingdings" charset="2"/>
              <a:buChar char=""/>
            </a:pPr>
            <a:r>
              <a:rPr b="0" lang="en-PH" sz="1800" spc="-1" strike="noStrike">
                <a:solidFill>
                  <a:srgbClr val="000000"/>
                </a:solidFill>
                <a:latin typeface="Lato"/>
                <a:ea typeface="DejaVu Sans"/>
              </a:rPr>
              <a:t>tongue</a:t>
            </a:r>
            <a:endParaRPr b="0" lang="en-PH" sz="1800" spc="-1" strike="noStrike">
              <a:latin typeface="Arial"/>
            </a:endParaRPr>
          </a:p>
        </p:txBody>
      </p:sp>
      <p:sp>
        <p:nvSpPr>
          <p:cNvPr id="178" name=""/>
          <p:cNvSpPr/>
          <p:nvPr/>
        </p:nvSpPr>
        <p:spPr>
          <a:xfrm>
            <a:off x="692640" y="1335960"/>
            <a:ext cx="11006640" cy="71784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DejaVu Sans"/>
              </a:rPr>
              <a:t>Directions</a:t>
            </a:r>
            <a:r>
              <a:rPr b="0" lang="en-PH" sz="1800" spc="-1" strike="noStrike">
                <a:solidFill>
                  <a:srgbClr val="000000"/>
                </a:solidFill>
                <a:latin typeface="Lato"/>
                <a:ea typeface="DejaVu Sans"/>
              </a:rPr>
              <a:t>. Label the different organs of the digestive system. Choose your answer in the box. In state the function of each organ in your own words.</a:t>
            </a:r>
            <a:endParaRPr b="0" lang="en-PH" sz="1800" spc="-1" strike="noStrike">
              <a:latin typeface="Arial"/>
            </a:endParaRPr>
          </a:p>
        </p:txBody>
      </p:sp>
      <p:pic>
        <p:nvPicPr>
          <p:cNvPr id="179" name="" descr=""/>
          <p:cNvPicPr/>
          <p:nvPr/>
        </p:nvPicPr>
        <p:blipFill>
          <a:blip r:embed="rId1"/>
          <a:stretch/>
        </p:blipFill>
        <p:spPr>
          <a:xfrm>
            <a:off x="1451880" y="2010240"/>
            <a:ext cx="4679640" cy="4133160"/>
          </a:xfrm>
          <a:prstGeom prst="rect">
            <a:avLst/>
          </a:prstGeom>
          <a:ln w="0">
            <a:noFill/>
          </a:ln>
        </p:spPr>
      </p:pic>
      <p:sp>
        <p:nvSpPr>
          <p:cNvPr id="180" name="TextBox 18"/>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1" name=""/>
          <p:cNvSpPr/>
          <p:nvPr/>
        </p:nvSpPr>
        <p:spPr>
          <a:xfrm>
            <a:off x="540000" y="1912680"/>
            <a:ext cx="7919280" cy="3666960"/>
          </a:xfrm>
          <a:prstGeom prst="rect">
            <a:avLst/>
          </a:prstGeom>
          <a:noFill/>
          <a:ln w="0">
            <a:noFill/>
          </a:ln>
        </p:spPr>
        <p:style>
          <a:lnRef idx="0"/>
          <a:fillRef idx="0"/>
          <a:effectRef idx="0"/>
          <a:fontRef idx="minor"/>
        </p:style>
        <p:txBody>
          <a:bodyPr lIns="90000" rIns="90000" tIns="45000" bIns="45000" anchor="ctr">
            <a:noAutofit/>
          </a:bodyPr>
          <a:p>
            <a:pPr marL="216000" indent="-216000" algn="just">
              <a:lnSpc>
                <a:spcPct val="100000"/>
              </a:lnSpc>
              <a:buClr>
                <a:srgbClr val="000000"/>
              </a:buClr>
              <a:buSzPct val="45000"/>
              <a:buFont typeface="Wingdings" charset="2"/>
              <a:buChar char=""/>
            </a:pPr>
            <a:r>
              <a:rPr b="1" lang="en-PH" sz="1600" spc="-1" strike="noStrike">
                <a:solidFill>
                  <a:srgbClr val="000000"/>
                </a:solidFill>
                <a:latin typeface="Lato"/>
                <a:ea typeface="DejaVu Sans"/>
              </a:rPr>
              <a:t>Mouth </a:t>
            </a:r>
            <a:r>
              <a:rPr b="0" lang="en-PH" sz="1600" spc="-1" strike="noStrike">
                <a:solidFill>
                  <a:srgbClr val="000000"/>
                </a:solidFill>
                <a:latin typeface="Lato"/>
                <a:ea typeface="DejaVu Sans"/>
              </a:rPr>
              <a:t>or oral cavity, is the anterior opening of the digestive tract.</a:t>
            </a:r>
            <a:endParaRPr b="0" lang="en-PH" sz="1600" spc="-1" strike="noStrike">
              <a:latin typeface="Arial"/>
            </a:endParaRPr>
          </a:p>
          <a:p>
            <a:pPr marL="216000" indent="-216000" algn="just">
              <a:lnSpc>
                <a:spcPct val="100000"/>
              </a:lnSpc>
              <a:buClr>
                <a:srgbClr val="000000"/>
              </a:buClr>
              <a:buSzPct val="45000"/>
              <a:buFont typeface="Wingdings" charset="2"/>
              <a:buChar char=""/>
            </a:pPr>
            <a:r>
              <a:rPr b="1" lang="en-PH" sz="1600" spc="-1" strike="noStrike">
                <a:solidFill>
                  <a:srgbClr val="000000"/>
                </a:solidFill>
                <a:latin typeface="Lato"/>
                <a:ea typeface="DejaVu Sans"/>
              </a:rPr>
              <a:t>Pharynx</a:t>
            </a:r>
            <a:r>
              <a:rPr b="0" lang="en-PH" sz="1600" spc="-1" strike="noStrike">
                <a:solidFill>
                  <a:srgbClr val="000000"/>
                </a:solidFill>
                <a:latin typeface="Lato"/>
                <a:ea typeface="DejaVu Sans"/>
              </a:rPr>
              <a:t> is the passage way for digestion and respiration.</a:t>
            </a:r>
            <a:endParaRPr b="0" lang="en-PH" sz="1600" spc="-1" strike="noStrike">
              <a:latin typeface="Arial"/>
            </a:endParaRPr>
          </a:p>
          <a:p>
            <a:pPr marL="216000" indent="-216000" algn="just">
              <a:lnSpc>
                <a:spcPct val="100000"/>
              </a:lnSpc>
              <a:buClr>
                <a:srgbClr val="000000"/>
              </a:buClr>
              <a:buSzPct val="45000"/>
              <a:buFont typeface="Wingdings" charset="2"/>
              <a:buChar char=""/>
            </a:pPr>
            <a:r>
              <a:rPr b="1" lang="en-PH" sz="1600" spc="-1" strike="noStrike">
                <a:solidFill>
                  <a:srgbClr val="000000"/>
                </a:solidFill>
                <a:latin typeface="Lato"/>
                <a:ea typeface="DejaVu Sans"/>
              </a:rPr>
              <a:t>Esophagus</a:t>
            </a:r>
            <a:r>
              <a:rPr b="0" lang="en-PH" sz="1600" spc="-1" strike="noStrike">
                <a:solidFill>
                  <a:srgbClr val="000000"/>
                </a:solidFill>
                <a:latin typeface="Lato"/>
                <a:ea typeface="DejaVu Sans"/>
              </a:rPr>
              <a:t> brings the bolus from the pharynx to the stomach.</a:t>
            </a:r>
            <a:endParaRPr b="0" lang="en-PH" sz="1600" spc="-1" strike="noStrike">
              <a:latin typeface="Arial"/>
            </a:endParaRPr>
          </a:p>
          <a:p>
            <a:pPr marL="216000" indent="-216000" algn="just">
              <a:lnSpc>
                <a:spcPct val="100000"/>
              </a:lnSpc>
              <a:buClr>
                <a:srgbClr val="000000"/>
              </a:buClr>
              <a:buSzPct val="45000"/>
              <a:buFont typeface="Wingdings" charset="2"/>
              <a:buChar char=""/>
            </a:pPr>
            <a:r>
              <a:rPr b="1" lang="en-PH" sz="1600" spc="-1" strike="noStrike">
                <a:solidFill>
                  <a:srgbClr val="000000"/>
                </a:solidFill>
                <a:latin typeface="Lato"/>
                <a:ea typeface="DejaVu Sans"/>
              </a:rPr>
              <a:t>Stomach</a:t>
            </a:r>
            <a:r>
              <a:rPr b="0" lang="en-PH" sz="1600" spc="-1" strike="noStrike">
                <a:solidFill>
                  <a:srgbClr val="000000"/>
                </a:solidFill>
                <a:latin typeface="Lato"/>
                <a:ea typeface="DejaVu Sans"/>
              </a:rPr>
              <a:t> is the organ that functions mainly for storage and as a mixing chamber for food.</a:t>
            </a:r>
            <a:endParaRPr b="0" lang="en-PH" sz="1600" spc="-1" strike="noStrike">
              <a:latin typeface="Arial"/>
            </a:endParaRPr>
          </a:p>
          <a:p>
            <a:pPr marL="216000" indent="-216000" algn="just">
              <a:lnSpc>
                <a:spcPct val="100000"/>
              </a:lnSpc>
              <a:buClr>
                <a:srgbClr val="000000"/>
              </a:buClr>
              <a:buSzPct val="45000"/>
              <a:buFont typeface="Wingdings" charset="2"/>
              <a:buChar char=""/>
            </a:pPr>
            <a:r>
              <a:rPr b="1" lang="en-PH" sz="1600" spc="-1" strike="noStrike">
                <a:solidFill>
                  <a:srgbClr val="000000"/>
                </a:solidFill>
                <a:latin typeface="Lato"/>
                <a:ea typeface="DejaVu Sans"/>
              </a:rPr>
              <a:t>Pancreas</a:t>
            </a:r>
            <a:r>
              <a:rPr b="0" lang="en-PH" sz="1600" spc="-1" strike="noStrike">
                <a:solidFill>
                  <a:srgbClr val="000000"/>
                </a:solidFill>
                <a:latin typeface="Lato"/>
                <a:ea typeface="DejaVu Sans"/>
              </a:rPr>
              <a:t> produces pancreatic juice, which contains enzymes that aid in digestion.</a:t>
            </a:r>
            <a:endParaRPr b="0" lang="en-PH" sz="1600" spc="-1" strike="noStrike">
              <a:latin typeface="Arial"/>
            </a:endParaRPr>
          </a:p>
          <a:p>
            <a:pPr marL="216000" indent="-216000" algn="just">
              <a:lnSpc>
                <a:spcPct val="100000"/>
              </a:lnSpc>
              <a:buClr>
                <a:srgbClr val="000000"/>
              </a:buClr>
              <a:buSzPct val="45000"/>
              <a:buFont typeface="Wingdings" charset="2"/>
              <a:buChar char=""/>
            </a:pPr>
            <a:r>
              <a:rPr b="1" lang="en-PH" sz="1600" spc="-1" strike="noStrike">
                <a:solidFill>
                  <a:srgbClr val="000000"/>
                </a:solidFill>
                <a:latin typeface="Lato"/>
                <a:ea typeface="DejaVu Sans"/>
              </a:rPr>
              <a:t>Small intestine</a:t>
            </a:r>
            <a:r>
              <a:rPr b="0" lang="en-PH" sz="1600" spc="-1" strike="noStrike">
                <a:solidFill>
                  <a:srgbClr val="000000"/>
                </a:solidFill>
                <a:latin typeface="Lato"/>
                <a:ea typeface="DejaVu Sans"/>
              </a:rPr>
              <a:t> is the site where digestion is completed and absorption of nutrients occurs.</a:t>
            </a:r>
            <a:endParaRPr b="0" lang="en-PH" sz="1600" spc="-1" strike="noStrike">
              <a:latin typeface="Arial"/>
            </a:endParaRPr>
          </a:p>
          <a:p>
            <a:pPr marL="216000" indent="-216000" algn="just">
              <a:lnSpc>
                <a:spcPct val="100000"/>
              </a:lnSpc>
              <a:buClr>
                <a:srgbClr val="000000"/>
              </a:buClr>
              <a:buSzPct val="45000"/>
              <a:buFont typeface="Wingdings" charset="2"/>
              <a:buChar char=""/>
            </a:pPr>
            <a:r>
              <a:rPr b="0" lang="en-PH" sz="1600" spc="-1" strike="noStrike">
                <a:solidFill>
                  <a:srgbClr val="000000"/>
                </a:solidFill>
                <a:latin typeface="Lato"/>
                <a:ea typeface="DejaVu Sans"/>
              </a:rPr>
              <a:t>Most of the water from the undigested residue is absorbed in the </a:t>
            </a:r>
            <a:r>
              <a:rPr b="1" lang="en-PH" sz="1600" spc="-1" strike="noStrike">
                <a:solidFill>
                  <a:srgbClr val="000000"/>
                </a:solidFill>
                <a:latin typeface="Lato"/>
                <a:ea typeface="DejaVu Sans"/>
              </a:rPr>
              <a:t>large intestine</a:t>
            </a:r>
            <a:r>
              <a:rPr b="0" lang="en-PH" sz="1600" spc="-1" strike="noStrike">
                <a:solidFill>
                  <a:srgbClr val="000000"/>
                </a:solidFill>
                <a:latin typeface="Lato"/>
                <a:ea typeface="DejaVu Sans"/>
              </a:rPr>
              <a:t> and redistributed to our body.</a:t>
            </a:r>
            <a:endParaRPr b="0" lang="en-PH" sz="1600" spc="-1" strike="noStrike">
              <a:latin typeface="Arial"/>
            </a:endParaRPr>
          </a:p>
          <a:p>
            <a:pPr marL="216000" indent="-216000" algn="just">
              <a:lnSpc>
                <a:spcPct val="100000"/>
              </a:lnSpc>
              <a:buClr>
                <a:srgbClr val="000000"/>
              </a:buClr>
              <a:buSzPct val="45000"/>
              <a:buFont typeface="Wingdings" charset="2"/>
              <a:buChar char=""/>
            </a:pPr>
            <a:r>
              <a:rPr b="0" lang="en-PH" sz="1600" spc="-1" strike="noStrike">
                <a:solidFill>
                  <a:srgbClr val="000000"/>
                </a:solidFill>
                <a:latin typeface="Lato"/>
                <a:ea typeface="DejaVu Sans"/>
              </a:rPr>
              <a:t>The </a:t>
            </a:r>
            <a:r>
              <a:rPr b="1" lang="en-PH" sz="1600" spc="-1" strike="noStrike">
                <a:solidFill>
                  <a:srgbClr val="000000"/>
                </a:solidFill>
                <a:latin typeface="Lato"/>
                <a:ea typeface="DejaVu Sans"/>
              </a:rPr>
              <a:t>liver</a:t>
            </a:r>
            <a:r>
              <a:rPr b="0" lang="en-PH" sz="1600" spc="-1" strike="noStrike">
                <a:solidFill>
                  <a:srgbClr val="000000"/>
                </a:solidFill>
                <a:latin typeface="Lato"/>
                <a:ea typeface="DejaVu Sans"/>
              </a:rPr>
              <a:t> produces bile.Bile is stored and concentrated in the gall bladder.</a:t>
            </a:r>
            <a:endParaRPr b="0" lang="en-PH" sz="1600" spc="-1" strike="noStrike">
              <a:latin typeface="Arial"/>
            </a:endParaRPr>
          </a:p>
          <a:p>
            <a:pPr marL="216000" indent="-216000" algn="just">
              <a:lnSpc>
                <a:spcPct val="100000"/>
              </a:lnSpc>
              <a:buClr>
                <a:srgbClr val="000000"/>
              </a:buClr>
              <a:buSzPct val="45000"/>
              <a:buFont typeface="Wingdings" charset="2"/>
              <a:buChar char=""/>
            </a:pPr>
            <a:r>
              <a:rPr b="1" lang="en-PH" sz="1600" spc="-1" strike="noStrike">
                <a:solidFill>
                  <a:srgbClr val="000000"/>
                </a:solidFill>
                <a:latin typeface="Lato"/>
                <a:ea typeface="DejaVu Sans"/>
              </a:rPr>
              <a:t>Rectum </a:t>
            </a:r>
            <a:r>
              <a:rPr b="0" lang="en-PH" sz="1600" spc="-1" strike="noStrike">
                <a:solidFill>
                  <a:srgbClr val="000000"/>
                </a:solidFill>
                <a:latin typeface="Lato"/>
                <a:ea typeface="DejaVu Sans"/>
              </a:rPr>
              <a:t>connects the colon to the anus.</a:t>
            </a:r>
            <a:endParaRPr b="0" lang="en-PH" sz="1600" spc="-1" strike="noStrike">
              <a:latin typeface="Arial"/>
            </a:endParaRPr>
          </a:p>
          <a:p>
            <a:pPr marL="216000" indent="-216000" algn="just">
              <a:lnSpc>
                <a:spcPct val="100000"/>
              </a:lnSpc>
              <a:buClr>
                <a:srgbClr val="000000"/>
              </a:buClr>
              <a:buSzPct val="45000"/>
              <a:buFont typeface="Wingdings" charset="2"/>
              <a:buChar char=""/>
            </a:pPr>
            <a:r>
              <a:rPr b="1" lang="en-PH" sz="1600" spc="-1" strike="noStrike">
                <a:solidFill>
                  <a:srgbClr val="000000"/>
                </a:solidFill>
                <a:latin typeface="Lato"/>
                <a:ea typeface="DejaVu Sans"/>
              </a:rPr>
              <a:t>Anus</a:t>
            </a:r>
            <a:r>
              <a:rPr b="0" lang="en-PH" sz="1600" spc="-1" strike="noStrike">
                <a:solidFill>
                  <a:srgbClr val="000000"/>
                </a:solidFill>
                <a:latin typeface="Lato"/>
                <a:ea typeface="DejaVu Sans"/>
              </a:rPr>
              <a:t> is the posterior opening of the digestive tract that functions as the exit point (egestion) for fecal materials during defecation</a:t>
            </a:r>
            <a:endParaRPr b="0" lang="en-PH" sz="1600" spc="-1" strike="noStrike">
              <a:latin typeface="Arial"/>
            </a:endParaRPr>
          </a:p>
        </p:txBody>
      </p:sp>
      <p:sp>
        <p:nvSpPr>
          <p:cNvPr id="182" name=""/>
          <p:cNvSpPr/>
          <p:nvPr/>
        </p:nvSpPr>
        <p:spPr>
          <a:xfrm>
            <a:off x="720000" y="1268640"/>
            <a:ext cx="1979280" cy="510120"/>
          </a:xfrm>
          <a:prstGeom prst="rect">
            <a:avLst/>
          </a:prstGeom>
          <a:noFill/>
          <a:ln w="38160">
            <a:solidFill>
              <a:srgbClr val="3465a4"/>
            </a:solidFill>
            <a:round/>
          </a:ln>
        </p:spPr>
        <p:style>
          <a:lnRef idx="0"/>
          <a:fillRef idx="0"/>
          <a:effectRef idx="0"/>
          <a:fontRef idx="minor"/>
        </p:style>
        <p:txBody>
          <a:bodyPr lIns="109080" rIns="109080" tIns="64080" bIns="64080" anchor="t">
            <a:noAutofit/>
          </a:bodyPr>
          <a:p>
            <a:pPr algn="ctr">
              <a:lnSpc>
                <a:spcPct val="100000"/>
              </a:lnSpc>
              <a:buNone/>
            </a:pPr>
            <a:r>
              <a:rPr b="1" lang="en-PH" sz="1800" spc="-1" strike="noStrike">
                <a:solidFill>
                  <a:srgbClr val="000000"/>
                </a:solidFill>
                <a:latin typeface="'lato"/>
                <a:ea typeface="'E5îþ"/>
              </a:rPr>
              <a:t>Answer key</a:t>
            </a:r>
            <a:endParaRPr b="0" lang="en-PH" sz="1800" spc="-1" strike="noStrike">
              <a:latin typeface="Arial"/>
            </a:endParaRPr>
          </a:p>
        </p:txBody>
      </p:sp>
      <p:sp>
        <p:nvSpPr>
          <p:cNvPr id="183" name="TextBox 19"/>
          <p:cNvSpPr/>
          <p:nvPr/>
        </p:nvSpPr>
        <p:spPr>
          <a:xfrm>
            <a:off x="0" y="294120"/>
            <a:ext cx="10799280" cy="529200"/>
          </a:xfrm>
          <a:prstGeom prst="rect">
            <a:avLst/>
          </a:prstGeom>
          <a:noFill/>
          <a:ln w="0">
            <a:noFill/>
          </a:ln>
        </p:spPr>
        <p:style>
          <a:lnRef idx="0"/>
          <a:fillRef idx="0"/>
          <a:effectRef idx="0"/>
          <a:fontRef idx="minor"/>
        </p:style>
        <p:txBody>
          <a:bodyPr lIns="90000" rIns="90000" tIns="45000" bIns="45000" anchor="ctr">
            <a:spAutoFit/>
          </a:bodyPr>
          <a:p>
            <a:pPr algn="ctr">
              <a:lnSpc>
                <a:spcPct val="90000"/>
              </a:lnSpc>
              <a:buNone/>
              <a:tabLst>
                <a:tab algn="l" pos="408240"/>
              </a:tabLst>
            </a:pPr>
            <a:r>
              <a:rPr b="1" lang="en-US" sz="3200" spc="-1" strike="noStrike">
                <a:solidFill>
                  <a:srgbClr val="000000"/>
                </a:solidFill>
                <a:latin typeface="Lato"/>
                <a:ea typeface="DejaVu Sans"/>
              </a:rPr>
              <a:t>Parts and Functions of the Different Digestive Organs</a:t>
            </a:r>
            <a:endParaRPr b="0" lang="en-PH" sz="3200" spc="-1" strike="noStrike">
              <a:latin typeface="Arial"/>
            </a:endParaRPr>
          </a:p>
        </p:txBody>
      </p:sp>
      <p:pic>
        <p:nvPicPr>
          <p:cNvPr id="184" name="" descr=""/>
          <p:cNvPicPr/>
          <p:nvPr/>
        </p:nvPicPr>
        <p:blipFill>
          <a:blip r:embed="rId1"/>
          <a:stretch/>
        </p:blipFill>
        <p:spPr>
          <a:xfrm rot="10802400">
            <a:off x="8641440" y="1910880"/>
            <a:ext cx="3380400" cy="3035880"/>
          </a:xfrm>
          <a:prstGeom prst="rect">
            <a:avLst/>
          </a:prstGeom>
          <a:ln w="0">
            <a:noFill/>
          </a:ln>
        </p:spPr>
      </p:pic>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661</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2019-04-16T02:10:14Z</dcterms:created>
  <dc:creator>Microsoft Office User</dc:creator>
  <dc:description/>
  <dc:language>en-PH</dc:language>
  <cp:lastModifiedBy/>
  <dcterms:modified xsi:type="dcterms:W3CDTF">2023-08-08T10:38:29Z</dcterms:modified>
  <cp:revision>114</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r8>8</vt:r8>
  </property>
</Properties>
</file>