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1.xml.rels" ContentType="application/vnd.openxmlformats-package.relationships+xml"/>
  <Override PartName="/ppt/slideMasters/_rels/slideMaster2.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_rels/presentation.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media/image10.png" ContentType="image/png"/>
  <Override PartName="/ppt/media/image11.png" ContentType="image/png"/>
  <Override PartName="/ppt/media/image6.png" ContentType="image/png"/>
  <Override PartName="/ppt/media/image7.png" ContentType="image/png"/>
  <Override PartName="/ppt/media/image8.png" ContentType="image/png"/>
  <Override PartName="/ppt/media/image9.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4.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8.xml.rels" ContentType="application/vnd.openxmlformats-package.relationships+xml"/>
  <Override PartName="/ppt/slideLayouts/_rels/slideLayout36.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3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5.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28.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_rels/slide17.xml.rels" ContentType="application/vnd.openxmlformats-package.relationships+xml"/>
  <Override PartName="/ppt/slides/_rels/slide10.xml.rels" ContentType="application/vnd.openxmlformats-package.relationships+xml"/>
  <Override PartName="/ppt/slides/_rels/slide16.xml.rels" ContentType="application/vnd.openxmlformats-package.relationships+xml"/>
  <Override PartName="/ppt/slides/_rels/slide2.xml.rels" ContentType="application/vnd.openxmlformats-package.relationships+xml"/>
  <Override PartName="/ppt/slides/_rels/slide24.xml.rels" ContentType="application/vnd.openxmlformats-package.relationships+xml"/>
  <Override PartName="/ppt/slides/_rels/slide14.xml.rels" ContentType="application/vnd.openxmlformats-package.relationships+xml"/>
  <Override PartName="/ppt/slides/_rels/slide22.xml.rels" ContentType="application/vnd.openxmlformats-package.relationships+xml"/>
  <Override PartName="/ppt/slides/_rels/slide11.xml.rels" ContentType="application/vnd.openxmlformats-package.relationships+xml"/>
  <Override PartName="/ppt/slides/_rels/slide18.xml.rels" ContentType="application/vnd.openxmlformats-package.relationships+xml"/>
  <Override PartName="/ppt/slides/_rels/slide8.xml.rels" ContentType="application/vnd.openxmlformats-package.relationships+xml"/>
  <Override PartName="/ppt/slides/_rels/slide1.xml.rels" ContentType="application/vnd.openxmlformats-package.relationships+xml"/>
  <Override PartName="/ppt/slides/_rels/slide23.xml.rels" ContentType="application/vnd.openxmlformats-package.relationships+xml"/>
  <Override PartName="/ppt/slides/_rels/slide15.xml.rels" ContentType="application/vnd.openxmlformats-package.relationships+xml"/>
  <Override PartName="/ppt/slides/_rels/slide9.xml.rels" ContentType="application/vnd.openxmlformats-package.relationships+xml"/>
  <Override PartName="/ppt/slides/_rels/slide21.xml.rels" ContentType="application/vnd.openxmlformats-package.relationships+xml"/>
  <Override PartName="/ppt/slides/_rels/slide7.xml.rels" ContentType="application/vnd.openxmlformats-package.relationships+xml"/>
  <Override PartName="/ppt/slides/_rels/slide20.xml.rels" ContentType="application/vnd.openxmlformats-package.relationships+xml"/>
  <Override PartName="/ppt/slides/_rels/slide6.xml.rels" ContentType="application/vnd.openxmlformats-package.relationships+xml"/>
  <Override PartName="/ppt/slides/_rels/slide13.xml.rels" ContentType="application/vnd.openxmlformats-package.relationships+xml"/>
  <Override PartName="/ppt/slides/_rels/slide5.xml.rels" ContentType="application/vnd.openxmlformats-package.relationships+xml"/>
  <Override PartName="/ppt/slides/_rels/slide12.xml.rels" ContentType="application/vnd.openxmlformats-package.relationships+xml"/>
  <Override PartName="/ppt/slides/_rels/slide4.xml.rels" ContentType="application/vnd.openxmlformats-package.relationships+xml"/>
  <Override PartName="/ppt/slides/_rels/slide3.xml.rels" ContentType="application/vnd.openxmlformats-package.relationships+xml"/>
  <Override PartName="/ppt/slides/_rels/slide25.xml.rels" ContentType="application/vnd.openxmlformats-package.relationships+xml"/>
  <Override PartName="/ppt/slides/_rels/slide19.xml.rels" ContentType="application/vnd.openxmlformats-package.relationships+xml"/>
  <Override PartName="/ppt/slides/slide19.xml" ContentType="application/vnd.openxmlformats-officedocument.presentationml.slide+xml"/>
  <Override PartName="/ppt/slides/slide2.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2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20.xml" ContentType="application/vnd.openxmlformats-officedocument.presentationml.slide+xml"/>
  <Override PartName="/ppt/slides/slide7.xml" ContentType="application/vnd.openxmlformats-officedocument.presentationml.slide+xml"/>
  <Override PartName="/ppt/slides/slide21.xml" ContentType="application/vnd.openxmlformats-officedocument.presentationml.slide+xml"/>
  <Override PartName="/ppt/slides/slide10.xml" ContentType="application/vnd.openxmlformats-officedocument.presentationml.slide+xml"/>
  <Override PartName="/ppt/slides/slide8.xml" ContentType="application/vnd.openxmlformats-officedocument.presentationml.slide+xml"/>
  <Override PartName="/ppt/slides/slide22.xml" ContentType="application/vnd.openxmlformats-officedocument.presentationml.slide+xml"/>
  <Override PartName="/ppt/slides/slide9.xml" ContentType="application/vnd.openxmlformats-officedocument.presentationml.slide+xml"/>
  <Override PartName="/ppt/slides/slide11.xml" ContentType="application/vnd.openxmlformats-officedocument.presentationml.slide+xml"/>
  <Override PartName="/ppt/slides/slide23.xml" ContentType="application/vnd.openxmlformats-officedocument.presentationml.slide+xml"/>
  <Override PartName="/ppt/slides/slide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30"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9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71240" cy="6837120"/>
          </a:xfrm>
          <a:prstGeom prst="rect">
            <a:avLst/>
          </a:prstGeom>
          <a:solidFill>
            <a:srgbClr val="ffffff"/>
          </a:solidFill>
          <a:ln w="25560">
            <a:noFill/>
          </a:ln>
        </p:spPr>
        <p:style>
          <a:lnRef idx="0"/>
          <a:fillRef idx="0"/>
          <a:effectRef idx="0"/>
          <a:fontRef idx="minor"/>
        </p:style>
      </p:sp>
      <p:pic>
        <p:nvPicPr>
          <p:cNvPr id="1" name="Picture 4" descr=""/>
          <p:cNvPicPr/>
          <p:nvPr/>
        </p:nvPicPr>
        <p:blipFill>
          <a:blip r:embed="rId3"/>
          <a:stretch/>
        </p:blipFill>
        <p:spPr>
          <a:xfrm>
            <a:off x="333000" y="1801080"/>
            <a:ext cx="2778120" cy="2778120"/>
          </a:xfrm>
          <a:prstGeom prst="rect">
            <a:avLst/>
          </a:prstGeom>
          <a:ln w="0">
            <a:noFill/>
          </a:ln>
        </p:spPr>
      </p:pic>
      <p:sp>
        <p:nvSpPr>
          <p:cNvPr id="2" name="Rectangle 5"/>
          <p:cNvSpPr/>
          <p:nvPr/>
        </p:nvSpPr>
        <p:spPr>
          <a:xfrm>
            <a:off x="3487320" y="1475280"/>
            <a:ext cx="8683560" cy="3841560"/>
          </a:xfrm>
          <a:prstGeom prst="rect">
            <a:avLst/>
          </a:prstGeom>
          <a:solidFill>
            <a:srgbClr val="9c0000"/>
          </a:solidFill>
          <a:ln w="25560">
            <a:noFill/>
          </a:ln>
        </p:spPr>
        <p:style>
          <a:lnRef idx="0"/>
          <a:fillRef idx="0"/>
          <a:effectRef idx="0"/>
          <a:fontRef idx="minor"/>
        </p:style>
      </p:sp>
      <p:sp>
        <p:nvSpPr>
          <p:cNvPr id="3" name="Rectangle 8"/>
          <p:cNvSpPr/>
          <p:nvPr/>
        </p:nvSpPr>
        <p:spPr>
          <a:xfrm>
            <a:off x="3487320" y="5337720"/>
            <a:ext cx="8683560" cy="363240"/>
          </a:xfrm>
          <a:prstGeom prst="rect">
            <a:avLst/>
          </a:prstGeom>
          <a:gradFill rotWithShape="0">
            <a:gsLst>
              <a:gs pos="0">
                <a:srgbClr val="c00000"/>
              </a:gs>
              <a:gs pos="100000">
                <a:srgbClr val="e9bf0e">
                  <a:alpha val="83137"/>
                </a:srgbClr>
              </a:gs>
            </a:gsLst>
            <a:lin ang="0"/>
          </a:gradFill>
          <a:ln w="25560">
            <a:noFill/>
          </a:ln>
        </p:spPr>
        <p:style>
          <a:lnRef idx="0"/>
          <a:fillRef idx="0"/>
          <a:effectRef idx="0"/>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71240" cy="614160"/>
          </a:xfrm>
          <a:prstGeom prst="rect">
            <a:avLst/>
          </a:prstGeom>
          <a:ln w="0">
            <a:noFill/>
          </a:ln>
        </p:spPr>
      </p:pic>
      <p:sp>
        <p:nvSpPr>
          <p:cNvPr id="43" name="Rectangle 7"/>
          <p:cNvSpPr/>
          <p:nvPr/>
        </p:nvSpPr>
        <p:spPr>
          <a:xfrm>
            <a:off x="10868760" y="0"/>
            <a:ext cx="949680" cy="949680"/>
          </a:xfrm>
          <a:prstGeom prst="rect">
            <a:avLst/>
          </a:prstGeom>
          <a:solidFill>
            <a:srgbClr val="9c0000"/>
          </a:solidFill>
          <a:ln w="25560">
            <a:noFill/>
          </a:ln>
        </p:spPr>
        <p:style>
          <a:lnRef idx="0"/>
          <a:fillRef idx="0"/>
          <a:effectRef idx="0"/>
          <a:fontRef idx="minor"/>
        </p:style>
      </p:sp>
      <p:pic>
        <p:nvPicPr>
          <p:cNvPr id="44" name="Picture 10" descr=""/>
          <p:cNvPicPr/>
          <p:nvPr/>
        </p:nvPicPr>
        <p:blipFill>
          <a:blip r:embed="rId3"/>
          <a:stretch/>
        </p:blipFill>
        <p:spPr>
          <a:xfrm>
            <a:off x="10857240" y="-64440"/>
            <a:ext cx="1013760" cy="1013760"/>
          </a:xfrm>
          <a:prstGeom prst="rect">
            <a:avLst/>
          </a:prstGeom>
          <a:ln w="0">
            <a:noFill/>
          </a:ln>
        </p:spPr>
      </p:pic>
      <p:sp>
        <p:nvSpPr>
          <p:cNvPr id="45" name="TextBox 9"/>
          <p:cNvSpPr/>
          <p:nvPr/>
        </p:nvSpPr>
        <p:spPr>
          <a:xfrm>
            <a:off x="185400" y="6362280"/>
            <a:ext cx="46710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60244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New REX Education Mission Logo V.png" descr="New REX Education Mission Logo V.png"/>
          <p:cNvPicPr/>
          <p:nvPr/>
        </p:nvPicPr>
        <p:blipFill>
          <a:blip r:embed="rId2"/>
          <a:stretch/>
        </p:blipFill>
        <p:spPr>
          <a:xfrm>
            <a:off x="2755800" y="1508760"/>
            <a:ext cx="6595560" cy="3363840"/>
          </a:xfrm>
          <a:prstGeom prst="rect">
            <a:avLst/>
          </a:prstGeom>
          <a:ln w="12600">
            <a:noFill/>
          </a:ln>
        </p:spPr>
      </p:pic>
      <p:sp>
        <p:nvSpPr>
          <p:cNvPr id="8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image" Target="../media/image8.png"/><Relationship Id="rId2"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image" Target="../media/image9.png"/><Relationship Id="rId2"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7.xml.rels><?xml version="1.0" encoding="UTF-8"?>
<Relationships xmlns="http://schemas.openxmlformats.org/package/2006/relationships"><Relationship Id="rId1" Type="http://schemas.openxmlformats.org/officeDocument/2006/relationships/image" Target="../media/image10.png"/><Relationship Id="rId2" Type="http://schemas.openxmlformats.org/officeDocument/2006/relationships/slideLayout" Target="../slideLayouts/slideLayout13.xml"/>
</Relationships>
</file>

<file path=ppt/slides/_rels/slide1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1.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4.xml.rels><?xml version="1.0" encoding="UTF-8"?>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13.xml"/>
</Relationships>
</file>

<file path=ppt/slides/_rels/slide25.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Box 7"/>
          <p:cNvSpPr/>
          <p:nvPr/>
        </p:nvSpPr>
        <p:spPr>
          <a:xfrm>
            <a:off x="3780000" y="2755800"/>
            <a:ext cx="8279640" cy="1735920"/>
          </a:xfrm>
          <a:prstGeom prst="rect">
            <a:avLst/>
          </a:prstGeom>
          <a:noFill/>
          <a:ln w="0">
            <a:noFill/>
          </a:ln>
        </p:spPr>
        <p:style>
          <a:lnRef idx="0"/>
          <a:fillRef idx="0"/>
          <a:effectRef idx="0"/>
          <a:fontRef idx="minor"/>
        </p:style>
        <p:txBody>
          <a:bodyPr lIns="90000" rIns="90000" tIns="45000" bIns="45000" anchor="t">
            <a:spAutoFit/>
          </a:bodyPr>
          <a:p>
            <a:pPr algn="ctr">
              <a:lnSpc>
                <a:spcPct val="100000"/>
              </a:lnSpc>
              <a:buNone/>
            </a:pPr>
            <a:r>
              <a:rPr b="0" lang="en-US" sz="3600" spc="-1" strike="noStrike">
                <a:solidFill>
                  <a:srgbClr val="ffffff"/>
                </a:solidFill>
                <a:latin typeface="Montserrat"/>
                <a:ea typeface="Arial;Arial"/>
              </a:rPr>
              <a:t>Si Gagambina Sa Loob ng Posporo</a:t>
            </a:r>
            <a:endParaRPr b="0" lang="en-PH" sz="3600" spc="-1" strike="noStrike">
              <a:latin typeface="Arial"/>
            </a:endParaRPr>
          </a:p>
          <a:p>
            <a:pPr algn="ctr">
              <a:lnSpc>
                <a:spcPct val="100000"/>
              </a:lnSpc>
              <a:buNone/>
            </a:pPr>
            <a:r>
              <a:rPr b="0" lang="en-US" sz="3600" spc="-1" strike="noStrike">
                <a:solidFill>
                  <a:srgbClr val="ffffff"/>
                </a:solidFill>
                <a:latin typeface="Montserrat"/>
                <a:ea typeface="Arial;Arial"/>
              </a:rPr>
              <a:t>(Kailanan at Panauhan ng Panghalip na Ako, Ikaw, at Siya)</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25" name="" descr=""/>
          <p:cNvPicPr/>
          <p:nvPr/>
        </p:nvPicPr>
        <p:blipFill>
          <a:blip r:embed="rId1"/>
          <a:stretch/>
        </p:blipFill>
        <p:spPr>
          <a:xfrm>
            <a:off x="162360" y="1080000"/>
            <a:ext cx="6857640" cy="4680000"/>
          </a:xfrm>
          <a:prstGeom prst="rect">
            <a:avLst/>
          </a:prstGeom>
          <a:ln w="0">
            <a:noFill/>
          </a:ln>
        </p:spPr>
      </p:pic>
      <p:sp>
        <p:nvSpPr>
          <p:cNvPr id="126" name=""/>
          <p:cNvSpPr/>
          <p:nvPr/>
        </p:nvSpPr>
        <p:spPr>
          <a:xfrm>
            <a:off x="5040000" y="2880000"/>
            <a:ext cx="6840000" cy="1496880"/>
          </a:xfrm>
          <a:prstGeom prst="rect">
            <a:avLst/>
          </a:prstGeom>
          <a:solidFill>
            <a:srgbClr val="dde8cb">
              <a:alpha val="70000"/>
            </a:srgbClr>
          </a:solidFill>
          <a:ln w="76320">
            <a:solidFill>
              <a:srgbClr val="472702"/>
            </a:solidFill>
            <a:round/>
          </a:ln>
        </p:spPr>
        <p:style>
          <a:lnRef idx="0"/>
          <a:fillRef idx="0"/>
          <a:effectRef idx="0"/>
          <a:fontRef idx="minor"/>
        </p:style>
        <p:txBody>
          <a:bodyPr lIns="128160" rIns="128160" tIns="83160" bIns="83160" anchor="t">
            <a:noAutofit/>
          </a:bodyPr>
          <a:p>
            <a:pPr algn="ctr">
              <a:lnSpc>
                <a:spcPct val="100000"/>
              </a:lnSpc>
              <a:buNone/>
            </a:pPr>
            <a:r>
              <a:rPr b="0" lang="en-PH" sz="3200" spc="-1" strike="noStrike">
                <a:latin typeface="Arial"/>
              </a:rPr>
              <a:t>Si Gagambina sa Loob ng Posporo</a:t>
            </a:r>
            <a:endParaRPr b="0" lang="en-PH" sz="3200" spc="-1" strike="noStrike">
              <a:latin typeface="Arial"/>
            </a:endParaRPr>
          </a:p>
          <a:p>
            <a:pPr algn="ctr">
              <a:lnSpc>
                <a:spcPct val="100000"/>
              </a:lnSpc>
              <a:buNone/>
            </a:pPr>
            <a:r>
              <a:rPr b="0" lang="en-PH" sz="3200" spc="-1" strike="noStrike">
                <a:latin typeface="Arial"/>
              </a:rPr>
              <a:t>May L. Mojica</a:t>
            </a:r>
            <a:endParaRPr b="0" lang="en-PH" sz="3200" spc="-1" strike="noStrike">
              <a:latin typeface="Arial"/>
            </a:endParaRPr>
          </a:p>
          <a:p>
            <a:pPr algn="ctr">
              <a:lnSpc>
                <a:spcPct val="100000"/>
              </a:lnSpc>
              <a:buNone/>
            </a:pPr>
            <a:endParaRPr b="0" lang="en-PH" sz="3200" spc="-1" strike="noStrike">
              <a:latin typeface="Arial"/>
            </a:endParaRPr>
          </a:p>
          <a:p>
            <a:pPr algn="just">
              <a:lnSpc>
                <a:spcPct val="150000"/>
              </a:lnSpc>
              <a:buNone/>
            </a:pPr>
            <a:r>
              <a:rPr b="0" lang="en-PH" sz="3200" spc="-1" strike="noStrike">
                <a:latin typeface="Arial"/>
              </a:rPr>
              <a:t>	</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7" name=""/>
          <p:cNvSpPr/>
          <p:nvPr/>
        </p:nvSpPr>
        <p:spPr>
          <a:xfrm>
            <a:off x="540000" y="1008000"/>
            <a:ext cx="10799640" cy="4916880"/>
          </a:xfrm>
          <a:prstGeom prst="rect">
            <a:avLst/>
          </a:prstGeom>
          <a:solidFill>
            <a:srgbClr val="dde8cb">
              <a:alpha val="70000"/>
            </a:srgbClr>
          </a:solidFill>
          <a:ln w="76320">
            <a:solidFill>
              <a:srgbClr val="472702"/>
            </a:solidFill>
            <a:round/>
          </a:ln>
        </p:spPr>
        <p:style>
          <a:lnRef idx="0"/>
          <a:fillRef idx="0"/>
          <a:effectRef idx="0"/>
          <a:fontRef idx="minor"/>
        </p:style>
        <p:txBody>
          <a:bodyPr lIns="128160" rIns="128160" tIns="83160" bIns="83160" anchor="t">
            <a:noAutofit/>
          </a:bodyPr>
          <a:p>
            <a:pPr algn="ctr">
              <a:lnSpc>
                <a:spcPct val="115000"/>
              </a:lnSpc>
              <a:buNone/>
            </a:pPr>
            <a:r>
              <a:rPr b="0" lang="en-PH" sz="3200" spc="-1" strike="noStrike">
                <a:latin typeface="Arial"/>
              </a:rPr>
              <a:t>	</a:t>
            </a:r>
            <a:r>
              <a:rPr b="0" lang="en-PH" sz="3200" spc="-1" strike="noStrike">
                <a:latin typeface="Arial"/>
              </a:rPr>
              <a:t>Abala ang mag-anak ni Inang Gagambitan sa pag-aayos ng kanilang tahanan. Katulong niya ang dalawa sa tatlong anak na sina Gagambini at Gagambino sa paghahabi gamit ang kanilang sapot. Napansin ng ina na wala ang bunsong anak na si Gagambina.</a:t>
            </a:r>
            <a:endParaRPr b="0" lang="en-PH" sz="3200" spc="-1" strike="noStrike">
              <a:latin typeface="Arial"/>
            </a:endParaRPr>
          </a:p>
          <a:p>
            <a:pPr algn="ctr">
              <a:lnSpc>
                <a:spcPct val="115000"/>
              </a:lnSpc>
              <a:buNone/>
            </a:pPr>
            <a:r>
              <a:rPr b="0" lang="en-PH" sz="3200" spc="-1" strike="noStrike">
                <a:latin typeface="Arial"/>
              </a:rPr>
              <a:t>“</a:t>
            </a:r>
            <a:r>
              <a:rPr b="0" lang="en-PH" sz="3200" spc="-1" strike="noStrike">
                <a:latin typeface="Arial"/>
              </a:rPr>
              <a:t>Nasaan na ba ang kapatid ninyong si Gagambina? Bakit hindi siya tumutulong sa atin dito?” ang tanong ni Inang</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8" name=""/>
          <p:cNvSpPr/>
          <p:nvPr/>
        </p:nvSpPr>
        <p:spPr>
          <a:xfrm>
            <a:off x="360000" y="468000"/>
            <a:ext cx="7019640" cy="5292000"/>
          </a:xfrm>
          <a:prstGeom prst="rect">
            <a:avLst/>
          </a:prstGeom>
          <a:solidFill>
            <a:srgbClr val="dde8cb">
              <a:alpha val="70000"/>
            </a:srgbClr>
          </a:solidFill>
          <a:ln w="76320">
            <a:solidFill>
              <a:srgbClr val="472702"/>
            </a:solidFill>
            <a:round/>
          </a:ln>
        </p:spPr>
        <p:style>
          <a:lnRef idx="0"/>
          <a:fillRef idx="0"/>
          <a:effectRef idx="0"/>
          <a:fontRef idx="minor"/>
        </p:style>
        <p:txBody>
          <a:bodyPr lIns="128160" rIns="128160" tIns="83160" bIns="83160" anchor="t">
            <a:noAutofit/>
          </a:bodyPr>
          <a:p>
            <a:pPr algn="ctr">
              <a:lnSpc>
                <a:spcPct val="100000"/>
              </a:lnSpc>
              <a:buNone/>
            </a:pPr>
            <a:endParaRPr b="0" lang="en-PH" sz="1800" spc="-1" strike="noStrike">
              <a:latin typeface="Arial"/>
            </a:endParaRPr>
          </a:p>
          <a:p>
            <a:pPr algn="ctr">
              <a:lnSpc>
                <a:spcPct val="100000"/>
              </a:lnSpc>
              <a:buNone/>
            </a:pPr>
            <a:r>
              <a:rPr b="0" lang="en-PH" sz="3200" spc="-1" strike="noStrike">
                <a:latin typeface="Arial"/>
              </a:rPr>
              <a:t>Gagambitan sa dalawang anak.</a:t>
            </a:r>
            <a:endParaRPr b="0" lang="en-PH" sz="3200" spc="-1" strike="noStrike">
              <a:latin typeface="Arial"/>
            </a:endParaRPr>
          </a:p>
          <a:p>
            <a:pPr algn="ctr">
              <a:lnSpc>
                <a:spcPct val="100000"/>
              </a:lnSpc>
              <a:buNone/>
            </a:pPr>
            <a:r>
              <a:rPr b="0" lang="en-PH" sz="3200" spc="-1" strike="noStrike">
                <a:latin typeface="Arial"/>
              </a:rPr>
              <a:t>“</a:t>
            </a:r>
            <a:r>
              <a:rPr b="0" lang="en-PH" sz="3200" spc="-1" strike="noStrike">
                <a:latin typeface="Arial"/>
              </a:rPr>
              <a:t>Andoon po siya sa labas, naglalaro at naglalambitin sa kaniyang sapot,” sagot ni Gagambino sa ina.</a:t>
            </a:r>
            <a:endParaRPr b="0" lang="en-PH" sz="3200" spc="-1" strike="noStrike">
              <a:latin typeface="Arial"/>
            </a:endParaRPr>
          </a:p>
          <a:p>
            <a:pPr algn="ctr">
              <a:lnSpc>
                <a:spcPct val="100000"/>
              </a:lnSpc>
              <a:buNone/>
            </a:pPr>
            <a:r>
              <a:rPr b="0" lang="en-PH" sz="3200" spc="-1" strike="noStrike">
                <a:latin typeface="Arial"/>
              </a:rPr>
              <a:t>“</a:t>
            </a:r>
            <a:r>
              <a:rPr b="0" lang="en-PH" sz="3200" spc="-1" strike="noStrike">
                <a:latin typeface="Arial"/>
              </a:rPr>
              <a:t>Nanonood po siya sa mga batang naglalaro sa bakuran. Tinawag</a:t>
            </a:r>
            <a:endParaRPr b="0" lang="en-PH" sz="3200" spc="-1" strike="noStrike">
              <a:latin typeface="Arial"/>
            </a:endParaRPr>
          </a:p>
          <a:p>
            <a:pPr algn="ctr">
              <a:lnSpc>
                <a:spcPct val="100000"/>
              </a:lnSpc>
              <a:buNone/>
            </a:pPr>
            <a:r>
              <a:rPr b="0" lang="en-PH" sz="3200" spc="-1" strike="noStrike">
                <a:latin typeface="Arial"/>
              </a:rPr>
              <a:t>ko na po siya kanina pero nagalit pa sa akin,” ang paliwanag naman ni Gagambini.</a:t>
            </a:r>
            <a:endParaRPr b="0" lang="en-PH" sz="3200" spc="-1" strike="noStrike">
              <a:latin typeface="Arial"/>
            </a:endParaRPr>
          </a:p>
        </p:txBody>
      </p:sp>
      <p:pic>
        <p:nvPicPr>
          <p:cNvPr id="129" name="" descr=""/>
          <p:cNvPicPr/>
          <p:nvPr/>
        </p:nvPicPr>
        <p:blipFill>
          <a:blip r:embed="rId1"/>
          <a:srcRect l="7998" t="0" r="8005" b="0"/>
          <a:stretch/>
        </p:blipFill>
        <p:spPr>
          <a:xfrm>
            <a:off x="7560000" y="1080000"/>
            <a:ext cx="4499640" cy="4859640"/>
          </a:xfrm>
          <a:prstGeom prst="rect">
            <a:avLst/>
          </a:prstGeom>
          <a:ln w="0">
            <a:noFill/>
          </a:ln>
        </p:spPr>
      </p:pic>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0" name=""/>
          <p:cNvSpPr/>
          <p:nvPr/>
        </p:nvSpPr>
        <p:spPr>
          <a:xfrm>
            <a:off x="648000" y="1008000"/>
            <a:ext cx="10799640" cy="4931640"/>
          </a:xfrm>
          <a:prstGeom prst="rect">
            <a:avLst/>
          </a:prstGeom>
          <a:solidFill>
            <a:srgbClr val="dde8cb">
              <a:alpha val="70000"/>
            </a:srgbClr>
          </a:solidFill>
          <a:ln w="76320">
            <a:solidFill>
              <a:srgbClr val="472702"/>
            </a:solidFill>
            <a:round/>
          </a:ln>
        </p:spPr>
        <p:style>
          <a:lnRef idx="0"/>
          <a:fillRef idx="0"/>
          <a:effectRef idx="0"/>
          <a:fontRef idx="minor"/>
        </p:style>
        <p:txBody>
          <a:bodyPr lIns="128160" rIns="128160" tIns="83160" bIns="83160" anchor="t">
            <a:noAutofit/>
          </a:bodyPr>
          <a:p>
            <a:pPr algn="just">
              <a:lnSpc>
                <a:spcPct val="115000"/>
              </a:lnSpc>
              <a:buNone/>
            </a:pPr>
            <a:r>
              <a:rPr b="0" lang="en-PH" sz="3200" spc="-1" strike="noStrike">
                <a:latin typeface="Arial"/>
              </a:rPr>
              <a:t>	</a:t>
            </a:r>
            <a:r>
              <a:rPr b="0" lang="en-PH" sz="3200" spc="-1" strike="noStrike">
                <a:latin typeface="Arial"/>
              </a:rPr>
              <a:t>“</a:t>
            </a:r>
            <a:r>
              <a:rPr b="0" lang="en-PH" sz="3200" spc="-1" strike="noStrike">
                <a:latin typeface="Arial"/>
              </a:rPr>
              <a:t>Tayo na muna ang tumapos ng ating bahay. Ikaw na Gagambino ang tumapos sa gawing itaas at ikaw naman Gagambini ang sa bandang ibaba,” ang utos ni Inang Gagambitan.</a:t>
            </a:r>
            <a:endParaRPr b="0" lang="en-PH" sz="3200" spc="-1" strike="noStrike">
              <a:latin typeface="Arial"/>
            </a:endParaRPr>
          </a:p>
          <a:p>
            <a:pPr algn="just">
              <a:lnSpc>
                <a:spcPct val="100000"/>
              </a:lnSpc>
              <a:buNone/>
            </a:pPr>
            <a:endParaRPr b="0" lang="en-PH" sz="3200" spc="-1" strike="noStrike">
              <a:latin typeface="Arial"/>
            </a:endParaRPr>
          </a:p>
          <a:p>
            <a:pPr algn="just">
              <a:lnSpc>
                <a:spcPct val="115000"/>
              </a:lnSpc>
              <a:buNone/>
            </a:pPr>
            <a:r>
              <a:rPr b="0" lang="en-PH" sz="3200" spc="-1" strike="noStrike">
                <a:latin typeface="Arial"/>
              </a:rPr>
              <a:t>	</a:t>
            </a:r>
            <a:r>
              <a:rPr b="0" lang="en-PH" sz="3200" spc="-1" strike="noStrike">
                <a:latin typeface="Arial"/>
              </a:rPr>
              <a:t>Natapos na ng mag-iina ang kanilang ginagawa pero hindi pa bumabalik si Gagambina kaya hinanap na siya ni Inang Gagambitan. Nakita niya ang anak sa may sanga ng puno ng kakawate sa kabilang bakuran.</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1" name=""/>
          <p:cNvSpPr/>
          <p:nvPr/>
        </p:nvSpPr>
        <p:spPr>
          <a:xfrm>
            <a:off x="360000" y="360000"/>
            <a:ext cx="7019640" cy="5472000"/>
          </a:xfrm>
          <a:prstGeom prst="rect">
            <a:avLst/>
          </a:prstGeom>
          <a:solidFill>
            <a:srgbClr val="dde8cb">
              <a:alpha val="70000"/>
            </a:srgbClr>
          </a:solidFill>
          <a:ln w="76320">
            <a:solidFill>
              <a:srgbClr val="472702"/>
            </a:solidFill>
            <a:round/>
          </a:ln>
        </p:spPr>
        <p:style>
          <a:lnRef idx="0"/>
          <a:fillRef idx="0"/>
          <a:effectRef idx="0"/>
          <a:fontRef idx="minor"/>
        </p:style>
        <p:txBody>
          <a:bodyPr lIns="128160" rIns="128160" tIns="83160" bIns="83160" anchor="t">
            <a:noAutofit/>
          </a:bodyPr>
          <a:p>
            <a:pPr algn="just">
              <a:lnSpc>
                <a:spcPct val="115000"/>
              </a:lnSpc>
              <a:buNone/>
            </a:pPr>
            <a:r>
              <a:rPr b="0" lang="en-PH" sz="3200" spc="-1" strike="noStrike">
                <a:latin typeface="Arial"/>
              </a:rPr>
              <a:t>	</a:t>
            </a:r>
            <a:r>
              <a:rPr b="0" lang="en-PH" sz="3200" spc="-1" strike="noStrike">
                <a:latin typeface="Arial"/>
              </a:rPr>
              <a:t>Sayang-saya ito sa panonood ng mga naglalaro ng taguan. Maliwanag noon ang buwan kaya masayang naglalaro ang mga bata. Nakikita rin niya na tila may inggit sa kaniyang anak dahil sa mga ikinikilos nito sa tuwing may mahuhuli ang batang taya sa laro. Nagpapabalik-balik ito sa itaas at ibaba ng sanga. </a:t>
            </a:r>
            <a:endParaRPr b="0" lang="en-PH" sz="3200" spc="-1" strike="noStrike">
              <a:latin typeface="Arial"/>
            </a:endParaRPr>
          </a:p>
        </p:txBody>
      </p:sp>
      <p:pic>
        <p:nvPicPr>
          <p:cNvPr id="132" name="" descr=""/>
          <p:cNvPicPr/>
          <p:nvPr/>
        </p:nvPicPr>
        <p:blipFill>
          <a:blip r:embed="rId1"/>
          <a:stretch/>
        </p:blipFill>
        <p:spPr>
          <a:xfrm>
            <a:off x="7740000" y="1104480"/>
            <a:ext cx="4306320" cy="4655160"/>
          </a:xfrm>
          <a:prstGeom prst="rect">
            <a:avLst/>
          </a:prstGeom>
          <a:ln w="0">
            <a:noFill/>
          </a:ln>
        </p:spPr>
      </p:pic>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3" name=""/>
          <p:cNvSpPr/>
          <p:nvPr/>
        </p:nvSpPr>
        <p:spPr>
          <a:xfrm>
            <a:off x="864000" y="1440000"/>
            <a:ext cx="10260000" cy="4032000"/>
          </a:xfrm>
          <a:prstGeom prst="rect">
            <a:avLst/>
          </a:prstGeom>
          <a:solidFill>
            <a:srgbClr val="dde8cb">
              <a:alpha val="70000"/>
            </a:srgbClr>
          </a:solidFill>
          <a:ln w="76320">
            <a:solidFill>
              <a:srgbClr val="472702"/>
            </a:solidFill>
            <a:round/>
          </a:ln>
        </p:spPr>
        <p:style>
          <a:lnRef idx="0"/>
          <a:fillRef idx="0"/>
          <a:effectRef idx="0"/>
          <a:fontRef idx="minor"/>
        </p:style>
        <p:txBody>
          <a:bodyPr lIns="128160" rIns="128160" tIns="83160" bIns="83160" anchor="t">
            <a:noAutofit/>
          </a:bodyPr>
          <a:p>
            <a:pPr algn="just">
              <a:lnSpc>
                <a:spcPct val="100000"/>
              </a:lnSpc>
              <a:buNone/>
            </a:pPr>
            <a:r>
              <a:rPr b="0" lang="en-PH" sz="3200" spc="-1" strike="noStrike">
                <a:latin typeface="Arial"/>
              </a:rPr>
              <a:t>Tinawag ng ina si Gagambina ngunit para itong walang naririnig. Nagpasyang lapitan ito ni Inang Gagambitan para pauwiin.</a:t>
            </a:r>
            <a:endParaRPr b="0" lang="en-PH" sz="3200" spc="-1" strike="noStrike">
              <a:latin typeface="Arial"/>
            </a:endParaRPr>
          </a:p>
          <a:p>
            <a:pPr algn="just">
              <a:lnSpc>
                <a:spcPct val="100000"/>
              </a:lnSpc>
              <a:buNone/>
            </a:pPr>
            <a:endParaRPr b="0" lang="en-PH" sz="3200" spc="-1" strike="noStrike">
              <a:latin typeface="Arial"/>
            </a:endParaRPr>
          </a:p>
          <a:p>
            <a:pPr algn="just">
              <a:lnSpc>
                <a:spcPct val="100000"/>
              </a:lnSpc>
              <a:buNone/>
            </a:pPr>
            <a:r>
              <a:rPr b="0" lang="en-PH" sz="3200" spc="-1" strike="noStrike">
                <a:latin typeface="Arial"/>
              </a:rPr>
              <a:t>“</a:t>
            </a:r>
            <a:r>
              <a:rPr b="0" lang="en-PH" sz="3200" spc="-1" strike="noStrike">
                <a:latin typeface="Arial"/>
              </a:rPr>
              <a:t>Ayoko pa pong umuwi. Nanonood pa ako sa kanila, Ina,” ang may pagmamaktol pang sagot ni Gagambina. “Maaga pa naman po kaya susunod na lang po ako sa atin.</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4" name=""/>
          <p:cNvSpPr/>
          <p:nvPr/>
        </p:nvSpPr>
        <p:spPr>
          <a:xfrm>
            <a:off x="648000" y="1728000"/>
            <a:ext cx="10799640" cy="3312000"/>
          </a:xfrm>
          <a:prstGeom prst="rect">
            <a:avLst/>
          </a:prstGeom>
          <a:solidFill>
            <a:srgbClr val="dde8cb">
              <a:alpha val="70000"/>
            </a:srgbClr>
          </a:solidFill>
          <a:ln w="76320">
            <a:solidFill>
              <a:srgbClr val="472702"/>
            </a:solidFill>
            <a:round/>
          </a:ln>
        </p:spPr>
        <p:style>
          <a:lnRef idx="0"/>
          <a:fillRef idx="0"/>
          <a:effectRef idx="0"/>
          <a:fontRef idx="minor"/>
        </p:style>
        <p:txBody>
          <a:bodyPr lIns="128160" rIns="128160" tIns="83160" bIns="83160" anchor="t">
            <a:noAutofit/>
          </a:bodyPr>
          <a:p>
            <a:pPr algn="just">
              <a:lnSpc>
                <a:spcPct val="150000"/>
              </a:lnSpc>
              <a:buNone/>
            </a:pPr>
            <a:r>
              <a:rPr b="0" lang="en-PH" sz="3200" spc="-1" strike="noStrike">
                <a:latin typeface="Arial"/>
              </a:rPr>
              <a:t>	</a:t>
            </a:r>
            <a:r>
              <a:rPr b="0" lang="en-PH" sz="3200" spc="-1" strike="noStrike">
                <a:latin typeface="Arial"/>
              </a:rPr>
              <a:t> </a:t>
            </a:r>
            <a:r>
              <a:rPr b="0" lang="en-PH" sz="3200" spc="-1" strike="noStrike">
                <a:latin typeface="Arial"/>
              </a:rPr>
              <a:t>At saka wala naman po akong gagawin sa loob kundi humabi na lamang nang humabi. Nakakapagod po ang paghahabi samantalang dito masaya po ako,” ang katwiran pa niya sa ina.</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5" name=""/>
          <p:cNvSpPr/>
          <p:nvPr/>
        </p:nvSpPr>
        <p:spPr>
          <a:xfrm>
            <a:off x="648000" y="1008000"/>
            <a:ext cx="10799640" cy="4237920"/>
          </a:xfrm>
          <a:prstGeom prst="rect">
            <a:avLst/>
          </a:prstGeom>
          <a:solidFill>
            <a:srgbClr val="dde8cb">
              <a:alpha val="70000"/>
            </a:srgbClr>
          </a:solidFill>
          <a:ln w="76320">
            <a:solidFill>
              <a:srgbClr val="472702"/>
            </a:solidFill>
            <a:round/>
          </a:ln>
        </p:spPr>
        <p:style>
          <a:lnRef idx="0"/>
          <a:fillRef idx="0"/>
          <a:effectRef idx="0"/>
          <a:fontRef idx="minor"/>
        </p:style>
        <p:txBody>
          <a:bodyPr lIns="128160" rIns="128160" tIns="83160" bIns="83160" anchor="t">
            <a:noAutofit/>
          </a:bodyPr>
          <a:p>
            <a:pPr algn="just">
              <a:lnSpc>
                <a:spcPct val="150000"/>
              </a:lnSpc>
              <a:buNone/>
            </a:pPr>
            <a:r>
              <a:rPr b="0" lang="en-PH" sz="3200" spc="-1" strike="noStrike">
                <a:latin typeface="Arial"/>
              </a:rPr>
              <a:t>	</a:t>
            </a:r>
            <a:r>
              <a:rPr b="0" lang="en-PH" sz="3200" spc="-1" strike="noStrike">
                <a:latin typeface="Arial"/>
              </a:rPr>
              <a:t>“</a:t>
            </a:r>
            <a:r>
              <a:rPr b="0" lang="en-PH" sz="3200" spc="-1" strike="noStrike">
                <a:latin typeface="Arial"/>
              </a:rPr>
              <a:t>Makinig ka sa akin, anak. Baka mapahamak ka kapag nakita ka nila. Mababa lang ang sangang ito kaya madali ka nilang makukuha. Mas mabuti pang sa atin ka na lamang maglaro kasama ang mga kapatid mo,” ang payo ni Inang Gagambitan sa anak.</a:t>
            </a:r>
            <a:endParaRPr b="0" lang="en-PH" sz="3200" spc="-1" strike="noStrike">
              <a:latin typeface="Arial"/>
            </a:endParaRPr>
          </a:p>
          <a:p>
            <a:pPr algn="just">
              <a:lnSpc>
                <a:spcPct val="150000"/>
              </a:lnSpc>
              <a:buNone/>
            </a:pPr>
            <a:r>
              <a:rPr b="0" lang="en-PH" sz="3200" spc="-1" strike="noStrike">
                <a:latin typeface="Arial"/>
              </a:rPr>
              <a:t>	</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6" name=""/>
          <p:cNvSpPr/>
          <p:nvPr/>
        </p:nvSpPr>
        <p:spPr>
          <a:xfrm>
            <a:off x="648000" y="1008000"/>
            <a:ext cx="10799640" cy="4031640"/>
          </a:xfrm>
          <a:prstGeom prst="rect">
            <a:avLst/>
          </a:prstGeom>
          <a:solidFill>
            <a:srgbClr val="dde8cb">
              <a:alpha val="70000"/>
            </a:srgbClr>
          </a:solidFill>
          <a:ln w="76320">
            <a:solidFill>
              <a:srgbClr val="472702"/>
            </a:solidFill>
            <a:round/>
          </a:ln>
        </p:spPr>
        <p:style>
          <a:lnRef idx="0"/>
          <a:fillRef idx="0"/>
          <a:effectRef idx="0"/>
          <a:fontRef idx="minor"/>
        </p:style>
        <p:txBody>
          <a:bodyPr lIns="128160" rIns="128160" tIns="83160" bIns="83160" anchor="t">
            <a:noAutofit/>
          </a:bodyPr>
          <a:p>
            <a:pPr algn="just">
              <a:lnSpc>
                <a:spcPct val="150000"/>
              </a:lnSpc>
              <a:buNone/>
            </a:pPr>
            <a:r>
              <a:rPr b="0" lang="en-PH" sz="3200" spc="-1" strike="noStrike">
                <a:latin typeface="Arial"/>
              </a:rPr>
              <a:t>	</a:t>
            </a:r>
            <a:r>
              <a:rPr b="0" lang="en-PH" sz="3200" spc="-1" strike="noStrike">
                <a:latin typeface="Arial"/>
              </a:rPr>
              <a:t>Ngunit hindi nakinig sa ina si Gagambina. Tuwang-tuwa pa rin siya sa panonood. Kaya umalis na lamang ang ina para bumalik sa kanilang tahanan sa mas mataas na puno ng mangga. Hindi pa man siya tuluyang nakabalik ay narinig niya ang sigaw ni Gagambina.</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7" name=""/>
          <p:cNvSpPr/>
          <p:nvPr/>
        </p:nvSpPr>
        <p:spPr>
          <a:xfrm>
            <a:off x="5400000" y="1080000"/>
            <a:ext cx="6191640" cy="4680000"/>
          </a:xfrm>
          <a:prstGeom prst="rect">
            <a:avLst/>
          </a:prstGeom>
          <a:solidFill>
            <a:srgbClr val="dde8cb">
              <a:alpha val="70000"/>
            </a:srgbClr>
          </a:solidFill>
          <a:ln w="76320">
            <a:solidFill>
              <a:srgbClr val="472702"/>
            </a:solidFill>
            <a:round/>
          </a:ln>
        </p:spPr>
        <p:style>
          <a:lnRef idx="0"/>
          <a:fillRef idx="0"/>
          <a:effectRef idx="0"/>
          <a:fontRef idx="minor"/>
        </p:style>
        <p:txBody>
          <a:bodyPr lIns="128160" rIns="128160" tIns="83160" bIns="83160" anchor="t">
            <a:noAutofit/>
          </a:bodyPr>
          <a:p>
            <a:pPr algn="just">
              <a:lnSpc>
                <a:spcPct val="150000"/>
              </a:lnSpc>
              <a:buNone/>
            </a:pPr>
            <a:r>
              <a:rPr b="0" lang="en-PH" sz="3200" spc="-1" strike="noStrike">
                <a:latin typeface="Arial"/>
              </a:rPr>
              <a:t>	</a:t>
            </a:r>
            <a:r>
              <a:rPr b="0" lang="en-PH" sz="3200" spc="-1" strike="noStrike">
                <a:latin typeface="Arial"/>
              </a:rPr>
              <a:t>“</a:t>
            </a:r>
            <a:r>
              <a:rPr b="0" lang="en-PH" sz="3200" spc="-1" strike="noStrike">
                <a:latin typeface="Arial"/>
              </a:rPr>
              <a:t>Ina! Ina! Tulungan mo ako!” ang takot na takot na tinig ni</a:t>
            </a:r>
            <a:endParaRPr b="0" lang="en-PH" sz="3200" spc="-1" strike="noStrike">
              <a:latin typeface="Arial"/>
            </a:endParaRPr>
          </a:p>
          <a:p>
            <a:pPr algn="just">
              <a:lnSpc>
                <a:spcPct val="150000"/>
              </a:lnSpc>
              <a:buNone/>
            </a:pPr>
            <a:r>
              <a:rPr b="0" lang="en-PH" sz="3200" spc="-1" strike="noStrike">
                <a:latin typeface="Arial"/>
              </a:rPr>
              <a:t>Gagambina habang mabilis na umaakyat sa isang putol na patpat na hawak ng isa sa mga batang naglalaro.</a:t>
            </a:r>
            <a:endParaRPr b="0" lang="en-PH" sz="3200" spc="-1" strike="noStrike">
              <a:latin typeface="Arial"/>
            </a:endParaRPr>
          </a:p>
        </p:txBody>
      </p:sp>
      <p:pic>
        <p:nvPicPr>
          <p:cNvPr id="138" name="" descr=""/>
          <p:cNvPicPr/>
          <p:nvPr/>
        </p:nvPicPr>
        <p:blipFill>
          <a:blip r:embed="rId1"/>
          <a:stretch/>
        </p:blipFill>
        <p:spPr>
          <a:xfrm>
            <a:off x="264240" y="360360"/>
            <a:ext cx="4775760" cy="5579640"/>
          </a:xfrm>
          <a:prstGeom prst="rect">
            <a:avLst/>
          </a:prstGeom>
          <a:ln w="0">
            <a:noFill/>
          </a:ln>
        </p:spPr>
      </p:pic>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9" name=""/>
          <p:cNvSpPr/>
          <p:nvPr/>
        </p:nvSpPr>
        <p:spPr>
          <a:xfrm>
            <a:off x="612000" y="1116000"/>
            <a:ext cx="10907640" cy="4752000"/>
          </a:xfrm>
          <a:prstGeom prst="rect">
            <a:avLst/>
          </a:prstGeom>
          <a:solidFill>
            <a:srgbClr val="dde8cb">
              <a:alpha val="70000"/>
            </a:srgbClr>
          </a:solidFill>
          <a:ln w="76320">
            <a:solidFill>
              <a:srgbClr val="472702"/>
            </a:solidFill>
            <a:round/>
          </a:ln>
        </p:spPr>
        <p:style>
          <a:lnRef idx="0"/>
          <a:fillRef idx="0"/>
          <a:effectRef idx="0"/>
          <a:fontRef idx="minor"/>
        </p:style>
        <p:txBody>
          <a:bodyPr lIns="128160" rIns="128160" tIns="83160" bIns="83160" anchor="t">
            <a:noAutofit/>
          </a:bodyPr>
          <a:p>
            <a:pPr algn="just">
              <a:lnSpc>
                <a:spcPct val="115000"/>
              </a:lnSpc>
              <a:buNone/>
            </a:pPr>
            <a:r>
              <a:rPr b="0" lang="en-PH" sz="3200" spc="-1" strike="noStrike">
                <a:latin typeface="Arial"/>
              </a:rPr>
              <a:t>	</a:t>
            </a:r>
            <a:r>
              <a:rPr b="0" lang="en-PH" sz="3200" spc="-1" strike="noStrike">
                <a:latin typeface="Arial"/>
              </a:rPr>
              <a:t>Ngunit hindi pa rin siya nakaligtas. Mabilis siyang hinuli at saka inilagay sa kahon ng posporo na hawak ng isa pang bata. Umalis na ang mga bata pagkatapos nilang maikulong si Gagambina.</a:t>
            </a:r>
            <a:endParaRPr b="0" lang="en-PH" sz="3200" spc="-1" strike="noStrike">
              <a:latin typeface="Arial"/>
            </a:endParaRPr>
          </a:p>
          <a:p>
            <a:pPr algn="just">
              <a:lnSpc>
                <a:spcPct val="150000"/>
              </a:lnSpc>
              <a:buNone/>
            </a:pPr>
            <a:r>
              <a:rPr b="0" lang="en-PH" sz="3200" spc="-1" strike="noStrike">
                <a:latin typeface="Arial"/>
              </a:rPr>
              <a:t>	</a:t>
            </a:r>
            <a:r>
              <a:rPr b="0" lang="en-PH" sz="3200" spc="-1" strike="noStrike">
                <a:latin typeface="Arial"/>
              </a:rPr>
              <a:t>Sa loob ng kahon ng posporo, iyak nang iyak si Gagambina. Nagsisisi siya dahil hindi siya nakinig sa kaniyang ina at sa mga paalala nito. </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0" name=""/>
          <p:cNvSpPr/>
          <p:nvPr/>
        </p:nvSpPr>
        <p:spPr>
          <a:xfrm>
            <a:off x="648000" y="1008000"/>
            <a:ext cx="10799640" cy="4916520"/>
          </a:xfrm>
          <a:prstGeom prst="rect">
            <a:avLst/>
          </a:prstGeom>
          <a:solidFill>
            <a:srgbClr val="dde8cb">
              <a:alpha val="70000"/>
            </a:srgbClr>
          </a:solidFill>
          <a:ln w="76320">
            <a:solidFill>
              <a:srgbClr val="472702"/>
            </a:solidFill>
            <a:round/>
          </a:ln>
        </p:spPr>
        <p:style>
          <a:lnRef idx="0"/>
          <a:fillRef idx="0"/>
          <a:effectRef idx="0"/>
          <a:fontRef idx="minor"/>
        </p:style>
        <p:txBody>
          <a:bodyPr lIns="128160" rIns="128160" tIns="83160" bIns="83160" anchor="t">
            <a:noAutofit/>
          </a:bodyPr>
          <a:p>
            <a:pPr algn="just">
              <a:lnSpc>
                <a:spcPct val="115000"/>
              </a:lnSpc>
              <a:buNone/>
            </a:pPr>
            <a:r>
              <a:rPr b="0" lang="en-PH" sz="3200" spc="-1" strike="noStrike">
                <a:latin typeface="Arial"/>
              </a:rPr>
              <a:t>	</a:t>
            </a:r>
            <a:r>
              <a:rPr b="0" lang="en-PH" sz="3200" spc="-1" strike="noStrike">
                <a:latin typeface="Arial"/>
              </a:rPr>
              <a:t>Ngayon ay hindi na siya makababalik sa kaniyang pamilya. Hindi na rin siya makahihingi ng tawad sa ina dahil sa pagsuway niya sa mga utos nito. Sa kahong pinaglalagyan, mag-isa na lamang siya at walang karamay.</a:t>
            </a:r>
            <a:endParaRPr b="0" lang="en-PH" sz="3200" spc="-1" strike="noStrike">
              <a:latin typeface="Arial"/>
            </a:endParaRPr>
          </a:p>
          <a:p>
            <a:pPr algn="just">
              <a:lnSpc>
                <a:spcPct val="150000"/>
              </a:lnSpc>
              <a:buNone/>
            </a:pPr>
            <a:r>
              <a:rPr b="0" lang="en-PH" sz="3200" spc="-1" strike="noStrike">
                <a:latin typeface="Arial"/>
              </a:rPr>
              <a:t>	</a:t>
            </a:r>
            <a:r>
              <a:rPr b="0" lang="en-PH" sz="3200" spc="-1" strike="noStrike">
                <a:latin typeface="Arial"/>
              </a:rPr>
              <a:t>Hindi nagtagal, muling inilabas sa posporo si Gagambina ng batang nakahuli sa kaniya.</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1" name=""/>
          <p:cNvSpPr/>
          <p:nvPr/>
        </p:nvSpPr>
        <p:spPr>
          <a:xfrm>
            <a:off x="648000" y="1008000"/>
            <a:ext cx="10799640" cy="4572000"/>
          </a:xfrm>
          <a:prstGeom prst="rect">
            <a:avLst/>
          </a:prstGeom>
          <a:solidFill>
            <a:srgbClr val="dde8cb">
              <a:alpha val="70000"/>
            </a:srgbClr>
          </a:solidFill>
          <a:ln w="76320">
            <a:solidFill>
              <a:srgbClr val="472702"/>
            </a:solidFill>
            <a:round/>
          </a:ln>
        </p:spPr>
        <p:style>
          <a:lnRef idx="0"/>
          <a:fillRef idx="0"/>
          <a:effectRef idx="0"/>
          <a:fontRef idx="minor"/>
        </p:style>
        <p:txBody>
          <a:bodyPr lIns="128160" rIns="128160" tIns="83160" bIns="83160" anchor="t">
            <a:noAutofit/>
          </a:bodyPr>
          <a:p>
            <a:pPr algn="just">
              <a:lnSpc>
                <a:spcPct val="150000"/>
              </a:lnSpc>
              <a:buNone/>
            </a:pPr>
            <a:r>
              <a:rPr b="0" lang="en-PH" sz="3200" spc="-1" strike="noStrike">
                <a:latin typeface="Arial"/>
              </a:rPr>
              <a:t>	</a:t>
            </a:r>
            <a:r>
              <a:rPr b="0" lang="en-PH" sz="3200" spc="-1" strike="noStrike">
                <a:latin typeface="Arial"/>
              </a:rPr>
              <a:t>Nakita niya ang iba pang batang may kani-kaniyang gagamba. Inihahanda na sila upang paglabanin sa kapuwa niya gagamba. Takot na takot si Gagambina at hindi malaman kung ano ang gagawin. Nakahinga siya nang maluwag nang dumating ang tatay ng isa sa mga bata.</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2" name=""/>
          <p:cNvSpPr/>
          <p:nvPr/>
        </p:nvSpPr>
        <p:spPr>
          <a:xfrm>
            <a:off x="648000" y="1008000"/>
            <a:ext cx="10799640" cy="4237920"/>
          </a:xfrm>
          <a:prstGeom prst="rect">
            <a:avLst/>
          </a:prstGeom>
          <a:solidFill>
            <a:srgbClr val="dde8cb">
              <a:alpha val="70000"/>
            </a:srgbClr>
          </a:solidFill>
          <a:ln w="76320">
            <a:solidFill>
              <a:srgbClr val="472702"/>
            </a:solidFill>
            <a:round/>
          </a:ln>
        </p:spPr>
        <p:style>
          <a:lnRef idx="0"/>
          <a:fillRef idx="0"/>
          <a:effectRef idx="0"/>
          <a:fontRef idx="minor"/>
        </p:style>
        <p:txBody>
          <a:bodyPr lIns="128160" rIns="128160" tIns="83160" bIns="83160" anchor="t">
            <a:noAutofit/>
          </a:bodyPr>
          <a:p>
            <a:pPr algn="just">
              <a:lnSpc>
                <a:spcPct val="150000"/>
              </a:lnSpc>
              <a:buNone/>
            </a:pPr>
            <a:r>
              <a:rPr b="0" lang="en-PH" sz="3200" spc="-1" strike="noStrike">
                <a:latin typeface="Arial"/>
              </a:rPr>
              <a:t>	</a:t>
            </a:r>
            <a:r>
              <a:rPr b="0" lang="en-PH" sz="3200" spc="-1" strike="noStrike">
                <a:latin typeface="Arial"/>
              </a:rPr>
              <a:t>Narinig niyang pinagsabihan nitong pakawalan silang lahat at huwag paglabanin sa isa’t isa. Ipinaliwanag din ng tatay na may naitutulong ang mga gagamba sa kapaligiran at higit sa lahat, may pamilya rin ang mga gagamba na nag-aalala sa mga ito.</a:t>
            </a:r>
            <a:endParaRPr b="0" lang="en-PH" sz="3200" spc="-1" strike="noStrike">
              <a:latin typeface="Arial"/>
            </a:endParaRPr>
          </a:p>
          <a:p>
            <a:pPr algn="just">
              <a:lnSpc>
                <a:spcPct val="150000"/>
              </a:lnSpc>
              <a:buNone/>
            </a:pPr>
            <a:r>
              <a:rPr b="0" lang="en-PH" sz="3200" spc="-1" strike="noStrike">
                <a:latin typeface="Arial"/>
              </a:rPr>
              <a:t>	</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3" name=""/>
          <p:cNvSpPr/>
          <p:nvPr/>
        </p:nvSpPr>
        <p:spPr>
          <a:xfrm>
            <a:off x="648000" y="1008000"/>
            <a:ext cx="10799640" cy="4752000"/>
          </a:xfrm>
          <a:prstGeom prst="rect">
            <a:avLst/>
          </a:prstGeom>
          <a:solidFill>
            <a:srgbClr val="dde8cb">
              <a:alpha val="70000"/>
            </a:srgbClr>
          </a:solidFill>
          <a:ln w="76320">
            <a:solidFill>
              <a:srgbClr val="472702"/>
            </a:solidFill>
            <a:round/>
          </a:ln>
        </p:spPr>
        <p:style>
          <a:lnRef idx="0"/>
          <a:fillRef idx="0"/>
          <a:effectRef idx="0"/>
          <a:fontRef idx="minor"/>
        </p:style>
        <p:txBody>
          <a:bodyPr lIns="128160" rIns="128160" tIns="83160" bIns="83160" anchor="t">
            <a:noAutofit/>
          </a:bodyPr>
          <a:p>
            <a:pPr algn="just">
              <a:lnSpc>
                <a:spcPct val="115000"/>
              </a:lnSpc>
              <a:buNone/>
            </a:pPr>
            <a:r>
              <a:rPr b="0" lang="en-PH" sz="3200" spc="-1" strike="noStrike">
                <a:latin typeface="Arial"/>
              </a:rPr>
              <a:t>	</a:t>
            </a:r>
            <a:r>
              <a:rPr b="0" lang="en-PH" sz="3200" spc="-1" strike="noStrike">
                <a:latin typeface="Arial"/>
              </a:rPr>
              <a:t>Noon di’y pinakawalan sila ng mga bata at hinayaang makalayo sa posporo. Nagmamadaling umuwi si Gagambina sa kaniyang pamilya. </a:t>
            </a:r>
            <a:endParaRPr b="0" lang="en-PH" sz="3200" spc="-1" strike="noStrike">
              <a:latin typeface="Arial"/>
            </a:endParaRPr>
          </a:p>
          <a:p>
            <a:pPr algn="just">
              <a:lnSpc>
                <a:spcPct val="115000"/>
              </a:lnSpc>
              <a:buNone/>
            </a:pPr>
            <a:endParaRPr b="0" lang="en-PH" sz="3200" spc="-1" strike="noStrike">
              <a:latin typeface="Arial"/>
            </a:endParaRPr>
          </a:p>
          <a:p>
            <a:pPr algn="just">
              <a:lnSpc>
                <a:spcPct val="115000"/>
              </a:lnSpc>
              <a:buNone/>
            </a:pPr>
            <a:r>
              <a:rPr b="0" lang="en-PH" sz="3200" spc="-1" strike="noStrike">
                <a:latin typeface="Arial"/>
              </a:rPr>
              <a:t>	</a:t>
            </a:r>
            <a:r>
              <a:rPr b="0" lang="en-PH" sz="3200" spc="-1" strike="noStrike">
                <a:latin typeface="Arial"/>
              </a:rPr>
              <a:t>Laking tuwa ni Inang Gagambitan at ng mga kapatid nang makitang muli si Gagambina. Ipinaalala ng ina sa tatlong anak na laging makinig sa pangaral ng nakatatanda upang hindi mapahamak.</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44" name="" descr=""/>
          <p:cNvPicPr/>
          <p:nvPr/>
        </p:nvPicPr>
        <p:blipFill>
          <a:blip r:embed="rId1"/>
          <a:stretch/>
        </p:blipFill>
        <p:spPr>
          <a:xfrm>
            <a:off x="360000" y="300240"/>
            <a:ext cx="5759640" cy="5639400"/>
          </a:xfrm>
          <a:prstGeom prst="rect">
            <a:avLst/>
          </a:prstGeom>
          <a:ln w="0">
            <a:noFill/>
          </a:ln>
        </p:spPr>
      </p:pic>
      <p:sp>
        <p:nvSpPr>
          <p:cNvPr id="145" name=""/>
          <p:cNvSpPr/>
          <p:nvPr/>
        </p:nvSpPr>
        <p:spPr>
          <a:xfrm>
            <a:off x="5940000" y="1341720"/>
            <a:ext cx="5759640" cy="4597920"/>
          </a:xfrm>
          <a:prstGeom prst="rect">
            <a:avLst/>
          </a:prstGeom>
          <a:solidFill>
            <a:srgbClr val="dde8cb">
              <a:alpha val="70000"/>
            </a:srgbClr>
          </a:solidFill>
          <a:ln w="76320">
            <a:solidFill>
              <a:srgbClr val="472702"/>
            </a:solidFill>
            <a:round/>
          </a:ln>
        </p:spPr>
        <p:style>
          <a:lnRef idx="0"/>
          <a:fillRef idx="0"/>
          <a:effectRef idx="0"/>
          <a:fontRef idx="minor"/>
        </p:style>
        <p:txBody>
          <a:bodyPr lIns="128160" rIns="128160" tIns="83160" bIns="83160" anchor="t">
            <a:noAutofit/>
          </a:bodyPr>
          <a:p>
            <a:pPr algn="just">
              <a:lnSpc>
                <a:spcPct val="150000"/>
              </a:lnSpc>
              <a:buNone/>
            </a:pPr>
            <a:r>
              <a:rPr b="0" lang="en-PH" sz="3200" spc="-1" strike="noStrike">
                <a:latin typeface="Arial"/>
              </a:rPr>
              <a:t>	</a:t>
            </a:r>
            <a:r>
              <a:rPr b="0" lang="en-PH" sz="3200" spc="-1" strike="noStrike">
                <a:latin typeface="Arial"/>
              </a:rPr>
              <a:t>Nangako naman ang magkakapatid na susundin ang ina. Si Gagambina nama’y masayangmasaya dahil nakalabas na siya sa loob ng posporo.</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6" name=""/>
          <p:cNvSpPr/>
          <p:nvPr/>
        </p:nvSpPr>
        <p:spPr>
          <a:xfrm>
            <a:off x="720000" y="1341720"/>
            <a:ext cx="10979640" cy="4597920"/>
          </a:xfrm>
          <a:prstGeom prst="rect">
            <a:avLst/>
          </a:prstGeom>
          <a:solidFill>
            <a:srgbClr val="dde8cb">
              <a:alpha val="70000"/>
            </a:srgbClr>
          </a:solidFill>
          <a:ln w="76320">
            <a:solidFill>
              <a:srgbClr val="472702"/>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latin typeface="Arial"/>
              </a:rPr>
              <a:t>Panuto: Basahing mabuti ang mga pangungusap. Kahunan ang salita o mga salita sa loob ng pangungusap na nagbibigay ng kasalungat na kahulugan ng mga salitang may diin.</a:t>
            </a:r>
            <a:endParaRPr b="0" lang="en-PH" sz="2800" spc="-1" strike="noStrike">
              <a:latin typeface="Arial"/>
            </a:endParaRPr>
          </a:p>
          <a:p>
            <a:pPr algn="just">
              <a:lnSpc>
                <a:spcPct val="150000"/>
              </a:lnSpc>
              <a:buNone/>
            </a:pPr>
            <a:r>
              <a:rPr b="0" lang="en-PH" sz="2800" spc="-1" strike="noStrike">
                <a:latin typeface="Arial"/>
              </a:rPr>
              <a:t>1. </a:t>
            </a:r>
            <a:r>
              <a:rPr b="1" lang="en-PH" sz="2800" spc="-1" strike="noStrike">
                <a:latin typeface="Arial"/>
              </a:rPr>
              <a:t>Hinuli</a:t>
            </a:r>
            <a:r>
              <a:rPr b="0" lang="en-PH" sz="2800" spc="-1" strike="noStrike">
                <a:latin typeface="Arial"/>
              </a:rPr>
              <a:t> si Gagambina at inilagay sa loob ng posporo ngunit pinakawalan din sa utos ng tatay ng bata.</a:t>
            </a:r>
            <a:endParaRPr b="0" lang="en-PH" sz="2800" spc="-1" strike="noStrike">
              <a:latin typeface="Arial"/>
            </a:endParaRPr>
          </a:p>
          <a:p>
            <a:pPr algn="just">
              <a:lnSpc>
                <a:spcPct val="150000"/>
              </a:lnSpc>
              <a:buNone/>
            </a:pPr>
            <a:r>
              <a:rPr b="0" lang="en-PH" sz="2800" spc="-1" strike="noStrike">
                <a:latin typeface="Arial"/>
              </a:rPr>
              <a:t>2. Wala siyang ginawa kundi ang </a:t>
            </a:r>
            <a:r>
              <a:rPr b="1" lang="en-PH" sz="2800" spc="-1" strike="noStrike">
                <a:latin typeface="Arial"/>
              </a:rPr>
              <a:t>maglambitin</a:t>
            </a:r>
            <a:r>
              <a:rPr b="0" lang="en-PH" sz="2800" spc="-1" strike="noStrike">
                <a:latin typeface="Arial"/>
              </a:rPr>
              <a:t> sa sanga. Ayaw niyang pumirmi sa isang puwesto.</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7" name=""/>
          <p:cNvSpPr/>
          <p:nvPr/>
        </p:nvSpPr>
        <p:spPr>
          <a:xfrm>
            <a:off x="720000" y="1341720"/>
            <a:ext cx="10979640" cy="4597920"/>
          </a:xfrm>
          <a:prstGeom prst="rect">
            <a:avLst/>
          </a:prstGeom>
          <a:solidFill>
            <a:srgbClr val="dde8cb">
              <a:alpha val="70000"/>
            </a:srgbClr>
          </a:solidFill>
          <a:ln w="76320">
            <a:solidFill>
              <a:srgbClr val="472702"/>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latin typeface="Arial"/>
              </a:rPr>
              <a:t>3. Hindi magandang ugali ang </a:t>
            </a:r>
            <a:r>
              <a:rPr b="1" lang="en-PH" sz="2800" spc="-1" strike="noStrike">
                <a:latin typeface="Arial"/>
              </a:rPr>
              <a:t>pagmamaktol</a:t>
            </a:r>
            <a:r>
              <a:rPr b="0" lang="en-PH" sz="2800" spc="-1" strike="noStrike">
                <a:latin typeface="Arial"/>
              </a:rPr>
              <a:t>. Kailangang sundin ang utos nang walang reklamo.</a:t>
            </a:r>
            <a:endParaRPr b="0" lang="en-PH" sz="2800" spc="-1" strike="noStrike">
              <a:latin typeface="Arial"/>
            </a:endParaRPr>
          </a:p>
          <a:p>
            <a:pPr algn="just">
              <a:lnSpc>
                <a:spcPct val="150000"/>
              </a:lnSpc>
              <a:buNone/>
            </a:pPr>
            <a:r>
              <a:rPr b="0" lang="en-PH" sz="2800" spc="-1" strike="noStrike">
                <a:latin typeface="Arial"/>
              </a:rPr>
              <a:t>4. Walang magulang ang nais na </a:t>
            </a:r>
            <a:r>
              <a:rPr b="1" lang="en-PH" sz="2800" spc="-1" strike="noStrike">
                <a:latin typeface="Arial"/>
              </a:rPr>
              <a:t>mapahamak</a:t>
            </a:r>
            <a:r>
              <a:rPr b="0" lang="en-PH" sz="2800" spc="-1" strike="noStrike">
                <a:latin typeface="Arial"/>
              </a:rPr>
              <a:t> ang kaniyang anak.</a:t>
            </a:r>
            <a:endParaRPr b="0" lang="en-PH" sz="2800" spc="-1" strike="noStrike">
              <a:latin typeface="Arial"/>
            </a:endParaRPr>
          </a:p>
          <a:p>
            <a:pPr algn="just">
              <a:lnSpc>
                <a:spcPct val="150000"/>
              </a:lnSpc>
              <a:buNone/>
            </a:pPr>
            <a:r>
              <a:rPr b="0" lang="en-PH" sz="2800" spc="-1" strike="noStrike">
                <a:latin typeface="Arial"/>
              </a:rPr>
              <a:t>Ginagawa nila ang lubos na pag-iingat sa mga ito.</a:t>
            </a:r>
            <a:endParaRPr b="0" lang="en-PH" sz="2800" spc="-1" strike="noStrike">
              <a:latin typeface="Arial"/>
            </a:endParaRPr>
          </a:p>
          <a:p>
            <a:pPr algn="just">
              <a:lnSpc>
                <a:spcPct val="150000"/>
              </a:lnSpc>
              <a:buNone/>
            </a:pPr>
            <a:r>
              <a:rPr b="0" lang="en-PH" sz="2800" spc="-1" strike="noStrike">
                <a:latin typeface="Arial"/>
              </a:rPr>
              <a:t>5. </a:t>
            </a:r>
            <a:r>
              <a:rPr b="1" lang="en-PH" sz="2800" spc="-1" strike="noStrike">
                <a:latin typeface="Arial"/>
              </a:rPr>
              <a:t>Nakinig</a:t>
            </a:r>
            <a:r>
              <a:rPr b="0" lang="en-PH" sz="2800" spc="-1" strike="noStrike">
                <a:latin typeface="Arial"/>
              </a:rPr>
              <a:t> sa payo ng magulang ang dalawang anak. Binalewala</a:t>
            </a:r>
            <a:endParaRPr b="0" lang="en-PH" sz="2800" spc="-1" strike="noStrike">
              <a:latin typeface="Arial"/>
            </a:endParaRPr>
          </a:p>
          <a:p>
            <a:pPr algn="just">
              <a:lnSpc>
                <a:spcPct val="150000"/>
              </a:lnSpc>
              <a:buNone/>
            </a:pPr>
            <a:r>
              <a:rPr b="0" lang="en-PH" sz="2800" spc="-1" strike="noStrike">
                <a:latin typeface="Arial"/>
              </a:rPr>
              <a:t>naman ni Gagambina ang sinasabi ng kaniyang ina.</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8" name=""/>
          <p:cNvSpPr/>
          <p:nvPr/>
        </p:nvSpPr>
        <p:spPr>
          <a:xfrm>
            <a:off x="1044000" y="2340000"/>
            <a:ext cx="10260000" cy="1800000"/>
          </a:xfrm>
          <a:prstGeom prst="rect">
            <a:avLst/>
          </a:prstGeom>
          <a:solidFill>
            <a:srgbClr val="ffffd7"/>
          </a:solidFill>
          <a:ln w="38160">
            <a:solidFill>
              <a:srgbClr val="3465a4"/>
            </a:solidFill>
            <a:round/>
          </a:ln>
        </p:spPr>
        <p:style>
          <a:lnRef idx="0"/>
          <a:fillRef idx="0"/>
          <a:effectRef idx="0"/>
          <a:fontRef idx="minor"/>
        </p:style>
      </p:sp>
      <p:sp>
        <p:nvSpPr>
          <p:cNvPr id="149" name=""/>
          <p:cNvSpPr/>
          <p:nvPr/>
        </p:nvSpPr>
        <p:spPr>
          <a:xfrm>
            <a:off x="1404000" y="2880000"/>
            <a:ext cx="9539640" cy="706320"/>
          </a:xfrm>
          <a:prstGeom prst="rect">
            <a:avLst/>
          </a:prstGeom>
          <a:solidFill>
            <a:srgbClr val="ffd7d7"/>
          </a:solidFill>
          <a:ln w="76320">
            <a:solidFill>
              <a:srgbClr val="4b2204"/>
            </a:solidFill>
            <a:round/>
          </a:ln>
        </p:spPr>
        <p:style>
          <a:lnRef idx="0"/>
          <a:fillRef idx="0"/>
          <a:effectRef idx="0"/>
          <a:fontRef idx="minor"/>
        </p:style>
        <p:txBody>
          <a:bodyPr lIns="128160" rIns="128160" tIns="83160" bIns="83160" anchor="t">
            <a:noAutofit/>
          </a:bodyPr>
          <a:p>
            <a:pPr algn="ctr">
              <a:lnSpc>
                <a:spcPct val="100000"/>
              </a:lnSpc>
              <a:buNone/>
            </a:pPr>
            <a:r>
              <a:rPr b="0" lang="en-PH" sz="2800" spc="-1" strike="noStrike">
                <a:solidFill>
                  <a:srgbClr val="000000"/>
                </a:solidFill>
                <a:latin typeface="Lato"/>
                <a:ea typeface="DejaVu Sans"/>
              </a:rPr>
              <a:t>Kailanan at Panauhan ng Panghalip na Ako, Ikaw, at Siya</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0" name=""/>
          <p:cNvSpPr/>
          <p:nvPr/>
        </p:nvSpPr>
        <p:spPr>
          <a:xfrm>
            <a:off x="396000" y="1980000"/>
            <a:ext cx="11339640" cy="2879640"/>
          </a:xfrm>
          <a:prstGeom prst="rect">
            <a:avLst/>
          </a:prstGeom>
          <a:solidFill>
            <a:srgbClr val="ffffd7"/>
          </a:solidFill>
          <a:ln w="38160">
            <a:solidFill>
              <a:srgbClr val="3465a4"/>
            </a:solidFill>
            <a:round/>
          </a:ln>
        </p:spPr>
        <p:style>
          <a:lnRef idx="0"/>
          <a:fillRef idx="0"/>
          <a:effectRef idx="0"/>
          <a:fontRef idx="minor"/>
        </p:style>
        <p:txBody>
          <a:bodyPr lIns="109080" rIns="109080" tIns="64080" bIns="64080" anchor="t">
            <a:noAutofit/>
          </a:bodyPr>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Mahalaga ang mga panghalip sa pangungusap. Ginagamit ito bilang pamalit sa pangngalan. Sa paggamit nito, naiiwasan ang pag-uulit-ulit ng mga salita. Sa tinalakay na panghalip panao sa naunang aralin, binigyang pansin ang panghalip na </a:t>
            </a:r>
            <a:r>
              <a:rPr b="0" i="1" lang="en-PH" sz="2800" spc="-1" strike="noStrike">
                <a:solidFill>
                  <a:srgbClr val="000000"/>
                </a:solidFill>
                <a:latin typeface="Lato"/>
                <a:ea typeface="DejaVu Sans"/>
              </a:rPr>
              <a:t>ako, ikaw, at siya</a:t>
            </a:r>
            <a:r>
              <a:rPr b="0" lang="en-PH" sz="2800" spc="-1" strike="noStrike">
                <a:solidFill>
                  <a:srgbClr val="000000"/>
                </a:solidFill>
                <a:latin typeface="Lato"/>
                <a:ea typeface="DejaVu Sans"/>
              </a:rPr>
              <a:t>.</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2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1" name=""/>
          <p:cNvSpPr/>
          <p:nvPr/>
        </p:nvSpPr>
        <p:spPr>
          <a:xfrm>
            <a:off x="360000" y="1440000"/>
            <a:ext cx="11339640" cy="3599640"/>
          </a:xfrm>
          <a:prstGeom prst="rect">
            <a:avLst/>
          </a:prstGeom>
          <a:solidFill>
            <a:srgbClr val="ffffd7"/>
          </a:solidFill>
          <a:ln w="38160">
            <a:solidFill>
              <a:srgbClr val="3465a4"/>
            </a:solidFill>
            <a:round/>
          </a:ln>
        </p:spPr>
        <p:style>
          <a:lnRef idx="0"/>
          <a:fillRef idx="0"/>
          <a:effectRef idx="0"/>
          <a:fontRef idx="minor"/>
        </p:style>
        <p:txBody>
          <a:bodyPr lIns="109080" rIns="109080" tIns="64080" bIns="64080" anchor="t">
            <a:noAutofit/>
          </a:bodyPr>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Ang tatlong ito ay nasa kailanang isahan. Ibig sabihin, isang tao lamang ang tinutukoy o pinapalitan. Samantala, nasa tatlong uri ng panauhan ang mga ito. Mahalaga ang panauhan dahil natutukoy rito kung sino ang nagsasalita at kung ano ang mga panghalip na dapat gamitin.</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2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2" name=""/>
          <p:cNvSpPr/>
          <p:nvPr/>
        </p:nvSpPr>
        <p:spPr>
          <a:xfrm>
            <a:off x="360000" y="1368000"/>
            <a:ext cx="11339640" cy="3599640"/>
          </a:xfrm>
          <a:prstGeom prst="rect">
            <a:avLst/>
          </a:prstGeom>
          <a:solidFill>
            <a:srgbClr val="ffffd7"/>
          </a:solidFill>
          <a:ln w="38160">
            <a:solidFill>
              <a:srgbClr val="3465a4"/>
            </a:solidFill>
            <a:round/>
          </a:ln>
        </p:spPr>
        <p:style>
          <a:lnRef idx="0"/>
          <a:fillRef idx="0"/>
          <a:effectRef idx="0"/>
          <a:fontRef idx="minor"/>
        </p:style>
        <p:txBody>
          <a:bodyPr lIns="109080" rIns="109080" tIns="64080" bIns="64080" anchor="t">
            <a:noAutofit/>
          </a:bodyPr>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Ang </a:t>
            </a:r>
            <a:r>
              <a:rPr b="0" i="1" lang="en-PH" sz="2800" spc="-1" strike="noStrike">
                <a:solidFill>
                  <a:srgbClr val="000000"/>
                </a:solidFill>
                <a:latin typeface="Lato"/>
                <a:ea typeface="DejaVu Sans"/>
              </a:rPr>
              <a:t>ako</a:t>
            </a:r>
            <a:r>
              <a:rPr b="0" lang="en-PH" sz="2800" spc="-1" strike="noStrike">
                <a:solidFill>
                  <a:srgbClr val="000000"/>
                </a:solidFill>
                <a:latin typeface="Lato"/>
                <a:ea typeface="DejaVu Sans"/>
              </a:rPr>
              <a:t> ay nasa unang panauhan, pamalit sa taong nagsasalita.</a:t>
            </a:r>
            <a:endParaRPr b="0" lang="en-PH" sz="2800" spc="-1" strike="noStrike">
              <a:latin typeface="Arial"/>
            </a:endParaRPr>
          </a:p>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Ang </a:t>
            </a:r>
            <a:r>
              <a:rPr b="0" i="1" lang="en-PH" sz="2800" spc="-1" strike="noStrike">
                <a:solidFill>
                  <a:srgbClr val="000000"/>
                </a:solidFill>
                <a:latin typeface="Lato"/>
                <a:ea typeface="DejaVu Sans"/>
              </a:rPr>
              <a:t>ikaw</a:t>
            </a:r>
            <a:r>
              <a:rPr b="0" lang="en-PH" sz="2800" spc="-1" strike="noStrike">
                <a:solidFill>
                  <a:srgbClr val="000000"/>
                </a:solidFill>
                <a:latin typeface="Lato"/>
                <a:ea typeface="DejaVu Sans"/>
              </a:rPr>
              <a:t> ay nasa ikalawang panauhan, ang kausap.</a:t>
            </a:r>
            <a:endParaRPr b="0" lang="en-PH" sz="2800" spc="-1" strike="noStrike">
              <a:latin typeface="Arial"/>
            </a:endParaRPr>
          </a:p>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Ang </a:t>
            </a:r>
            <a:r>
              <a:rPr b="0" i="1" lang="en-PH" sz="2800" spc="-1" strike="noStrike">
                <a:solidFill>
                  <a:srgbClr val="000000"/>
                </a:solidFill>
                <a:latin typeface="Lato"/>
                <a:ea typeface="DejaVu Sans"/>
              </a:rPr>
              <a:t>siya</a:t>
            </a:r>
            <a:r>
              <a:rPr b="0" lang="en-PH" sz="2800" spc="-1" strike="noStrike">
                <a:solidFill>
                  <a:srgbClr val="000000"/>
                </a:solidFill>
                <a:latin typeface="Lato"/>
                <a:ea typeface="DejaVu Sans"/>
              </a:rPr>
              <a:t> ay nasa ikatlong panauhan, ang pinag-uusapan.</a:t>
            </a:r>
            <a:endParaRPr b="0" lang="en-PH" sz="2800" spc="-1" strike="noStrike">
              <a:latin typeface="Arial"/>
            </a:endParaRPr>
          </a:p>
          <a:p>
            <a:pPr algn="just">
              <a:lnSpc>
                <a:spcPct val="150000"/>
              </a:lnSpc>
              <a:buNone/>
            </a:pPr>
            <a:r>
              <a:rPr b="0" lang="en-PH" sz="2800" spc="-1" strike="noStrike">
                <a:solidFill>
                  <a:srgbClr val="000000"/>
                </a:solidFill>
                <a:latin typeface="Lato"/>
                <a:ea typeface="DejaVu Sans"/>
              </a:rPr>
              <a:t>(Tanawan, Dolores et.al. (2007). Istruktura ng wikang Filipino.</a:t>
            </a:r>
            <a:endParaRPr b="0" lang="en-PH" sz="2800" spc="-1" strike="noStrike">
              <a:latin typeface="Arial"/>
            </a:endParaRPr>
          </a:p>
          <a:p>
            <a:pPr algn="just">
              <a:lnSpc>
                <a:spcPct val="150000"/>
              </a:lnSpc>
              <a:buNone/>
            </a:pPr>
            <a:r>
              <a:rPr b="0" lang="en-PH" sz="2800" spc="-1" strike="noStrike">
                <a:solidFill>
                  <a:srgbClr val="000000"/>
                </a:solidFill>
                <a:latin typeface="Lato"/>
                <a:ea typeface="DejaVu Sans"/>
              </a:rPr>
              <a:t>Cabanatuan City: Jimcy Publishing House)</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2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53" name="" descr=""/>
          <p:cNvPicPr/>
          <p:nvPr/>
        </p:nvPicPr>
        <p:blipFill>
          <a:blip r:embed="rId1"/>
          <a:stretch/>
        </p:blipFill>
        <p:spPr>
          <a:xfrm>
            <a:off x="1980000" y="936000"/>
            <a:ext cx="7020000" cy="5247360"/>
          </a:xfrm>
          <a:prstGeom prst="rect">
            <a:avLst/>
          </a:prstGeom>
          <a:ln w="0">
            <a:noFill/>
          </a:ln>
        </p:spPr>
      </p:pic>
      <p:sp>
        <p:nvSpPr>
          <p:cNvPr id="154" name=""/>
          <p:cNvSpPr txBox="1"/>
          <p:nvPr/>
        </p:nvSpPr>
        <p:spPr>
          <a:xfrm>
            <a:off x="1800000" y="252000"/>
            <a:ext cx="7740000" cy="616320"/>
          </a:xfrm>
          <a:prstGeom prst="rect">
            <a:avLst/>
          </a:prstGeom>
          <a:solidFill>
            <a:srgbClr val="fffde7"/>
          </a:solidFill>
          <a:ln w="76320">
            <a:solidFill>
              <a:srgbClr val="000000"/>
            </a:solidFill>
            <a:round/>
          </a:ln>
        </p:spPr>
        <p:txBody>
          <a:bodyPr lIns="128160" rIns="128160" tIns="83160" bIns="83160" anchor="t">
            <a:noAutofit/>
          </a:bodyPr>
          <a:p>
            <a:r>
              <a:rPr b="1" lang="en-PH" sz="2600" spc="-1" strike="noStrike">
                <a:latin typeface="Lato"/>
              </a:rPr>
              <a:t>Panuto:</a:t>
            </a:r>
            <a:r>
              <a:rPr b="0" lang="en-PH" sz="2600" spc="-1" strike="noStrike">
                <a:latin typeface="Lato"/>
              </a:rPr>
              <a:t> Lagyan ng angkop na panghalip ang usapan.</a:t>
            </a:r>
            <a:endParaRPr b="0" lang="en-PH" sz="2600" spc="-1" strike="noStrike">
              <a:latin typeface="Lato"/>
            </a:endParaRPr>
          </a:p>
        </p:txBody>
      </p:sp>
    </p:spTree>
  </p:cSld>
  <mc:AlternateContent>
    <mc:Choice Requires="p14">
      <p:transition spd="slow" p14:dur="2000"/>
    </mc:Choice>
    <mc:Fallback>
      <p:transition spd="slow"/>
    </mc:Fallback>
  </mc:AlternateContent>
</p:sld>
</file>

<file path=ppt/slides/slide2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2722</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2023-02-18T00:00:59Z</dcterms:created>
  <dc:creator>Microsoft Office User</dc:creator>
  <dc:description/>
  <dc:language>en-PH</dc:language>
  <cp:lastModifiedBy/>
  <dcterms:modified xsi:type="dcterms:W3CDTF">2023-08-05T14:40:58Z</dcterms:modified>
  <cp:revision>254</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Custom</vt:lpwstr>
  </property>
  <property fmtid="{D5CDD505-2E9C-101B-9397-08002B2CF9AE}" pid="3" name="Slides">
    <vt:r8>6</vt:r8>
  </property>
</Properties>
</file>