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4.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1.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presProps.xml" ContentType="application/vnd.openxmlformats-officedocument.presentationml.presPro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1.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0.xml.rels" ContentType="application/vnd.openxmlformats-package.relationships+xml"/>
  <Override PartName="/ppt/slideLayouts/_rels/slideLayout37.xml.rels" ContentType="application/vnd.openxmlformats-package.relationships+xml"/>
  <Override PartName="/ppt/slideLayouts/_rels/slideLayout36.xml.rels" ContentType="application/vnd.openxmlformats-package.relationships+xml"/>
  <Override PartName="/ppt/slideLayouts/_rels/slideLayout43.xml.rels" ContentType="application/vnd.openxmlformats-package.relationships+xml"/>
  <Override PartName="/ppt/slideLayouts/_rels/slideLayout8.xml.rels" ContentType="application/vnd.openxmlformats-package.relationships+xml"/>
  <Override PartName="/ppt/slideLayouts/_rels/slideLayout35.xml.rels" ContentType="application/vnd.openxmlformats-package.relationships+xml"/>
  <Override PartName="/ppt/slideLayouts/_rels/slideLayout42.xml.rels" ContentType="application/vnd.openxmlformats-package.relationships+xml"/>
  <Override PartName="/ppt/slideLayouts/_rels/slideLayout7.xml.rels" ContentType="application/vnd.openxmlformats-package.relationships+xml"/>
  <Override PartName="/ppt/slideLayouts/_rels/slideLayout34.xml.rels" ContentType="application/vnd.openxmlformats-package.relationships+xml"/>
  <Override PartName="/ppt/slideLayouts/_rels/slideLayout45.xml.rels" ContentType="application/vnd.openxmlformats-package.relationships+xml"/>
  <Override PartName="/ppt/slideLayouts/_rels/slideLayout41.xml.rels" ContentType="application/vnd.openxmlformats-package.relationships+xml"/>
  <Override PartName="/ppt/slideLayouts/_rels/slideLayout6.xml.rels" ContentType="application/vnd.openxmlformats-package.relationships+xml"/>
  <Override PartName="/ppt/slideLayouts/_rels/slideLayout33.xml.rels" ContentType="application/vnd.openxmlformats-package.relationships+xml"/>
  <Override PartName="/ppt/slideLayouts/_rels/slideLayout44.xml.rels" ContentType="application/vnd.openxmlformats-package.relationships+xml"/>
  <Override PartName="/ppt/slideLayouts/_rels/slideLayout9.xml.rels" ContentType="application/vnd.openxmlformats-package.relationships+xml"/>
  <Override PartName="/ppt/slideLayouts/_rels/slideLayout38.xml.rels" ContentType="application/vnd.openxmlformats-package.relationships+xml"/>
  <Override PartName="/ppt/slideLayouts/_rels/slideLayout25.xml.rels" ContentType="application/vnd.openxmlformats-package.relationships+xml"/>
  <Override PartName="/ppt/slideLayouts/_rels/slideLayout20.xml.rels" ContentType="application/vnd.openxmlformats-package.relationships+xml"/>
  <Override PartName="/ppt/slideLayouts/_rels/slideLayout3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8.xml.rels" ContentType="application/vnd.openxmlformats-package.relationships+xml"/>
  <Override PartName="/ppt/slideLayouts/_rels/slideLayout31.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48.xml.rels" ContentType="application/vnd.openxmlformats-package.relationships+xml"/>
  <Override PartName="/ppt/slideLayouts/_rels/slideLayout30.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10.xml.rels" ContentType="application/vnd.openxmlformats-package.relationships+xml"/>
  <Override PartName="/ppt/slideLayouts/_rels/slideLayout29.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48.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1.xml" ContentType="application/vnd.openxmlformats-officedocument.presentationml.slideLayout+xml"/>
  <Override PartName="/ppt/slideLayouts/slideLayout42.xml" ContentType="application/vnd.openxmlformats-officedocument.presentationml.slideLayout+xml"/>
  <Override PartName="/ppt/slideLayouts/slideLayout32.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43.xml" ContentType="application/vnd.openxmlformats-officedocument.presentationml.slideLayout+xml"/>
  <Override PartName="/ppt/slideLayouts/slideLayout33.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44.xml" ContentType="application/vnd.openxmlformats-officedocument.presentationml.slideLayout+xml"/>
  <Override PartName="/ppt/slideLayouts/slideLayout34.xml" ContentType="application/vnd.openxmlformats-officedocument.presentationml.slideLayout+xml"/>
  <Override PartName="/ppt/slideLayouts/slideLayout12.xml" ContentType="application/vnd.openxmlformats-officedocument.presentationml.slideLayout+xml"/>
  <Override PartName="/ppt/slideLayouts/slideLayout5.xml" ContentType="application/vnd.openxmlformats-officedocument.presentationml.slideLayout+xml"/>
  <Override PartName="/ppt/slideLayouts/slideLayout46.xml" ContentType="application/vnd.openxmlformats-officedocument.presentationml.slideLayout+xml"/>
  <Override PartName="/ppt/slideLayouts/slideLayout36.xml" ContentType="application/vnd.openxmlformats-officedocument.presentationml.slideLayout+xml"/>
  <Override PartName="/ppt/slideLayouts/slideLayout14.xml" ContentType="application/vnd.openxmlformats-officedocument.presentationml.slideLayout+xml"/>
  <Override PartName="/ppt/slideLayouts/slideLayout4.xml" ContentType="application/vnd.openxmlformats-officedocument.presentationml.slideLayout+xml"/>
  <Override PartName="/ppt/slideLayouts/slideLayout45.xml" ContentType="application/vnd.openxmlformats-officedocument.presentationml.slideLayout+xml"/>
  <Override PartName="/ppt/slideLayouts/slideLayout35.xml" ContentType="application/vnd.openxmlformats-officedocument.presentationml.slideLayout+xml"/>
  <Override PartName="/ppt/slideLayouts/slideLayout13.xml" ContentType="application/vnd.openxmlformats-officedocument.presentationml.slideLayout+xml"/>
  <Override PartName="/ppt/slideLayouts/slideLayout6.xml" ContentType="application/vnd.openxmlformats-officedocument.presentationml.slideLayout+xml"/>
  <Override PartName="/ppt/slideLayouts/slideLayout47.xml" ContentType="application/vnd.openxmlformats-officedocument.presentationml.slideLayout+xml"/>
  <Override PartName="/ppt/slideLayouts/slideLayout37.xml" ContentType="application/vnd.openxmlformats-officedocument.presentationml.slideLayout+xml"/>
  <Override PartName="/ppt/slideLayouts/slideLayout15.xml" ContentType="application/vnd.openxmlformats-officedocument.presentationml.slideLayout+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_rels/slide10.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Lst>
  <p:sldIdLst>
    <p:sldId id="256" r:id="rId6"/>
    <p:sldId id="257" r:id="rId7"/>
    <p:sldId id="258" r:id="rId8"/>
    <p:sldId id="259" r:id="rId9"/>
    <p:sldId id="260" r:id="rId10"/>
    <p:sldId id="261" r:id="rId11"/>
    <p:sldId id="262" r:id="rId12"/>
    <p:sldId id="263" r:id="rId13"/>
    <p:sldId id="264" r:id="rId14"/>
    <p:sldId id="265" r:id="rId15"/>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5"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7"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8"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0"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2"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4"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22"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4"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5"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6"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7"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3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2"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3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4"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3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9"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4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5"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6"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47"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1"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3"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4"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9"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6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1"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2"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3"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4"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5"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6"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slideLayout" Target="../slideLayouts/slideLayout2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9" Type="http://schemas.openxmlformats.org/officeDocument/2006/relationships/slideLayout" Target="../slideLayouts/slideLayout30.xml"/><Relationship Id="rId10" Type="http://schemas.openxmlformats.org/officeDocument/2006/relationships/slideLayout" Target="../slideLayouts/slideLayout31.xml"/><Relationship Id="rId11" Type="http://schemas.openxmlformats.org/officeDocument/2006/relationships/slideLayout" Target="../slideLayouts/slideLayout32.xml"/><Relationship Id="rId12" Type="http://schemas.openxmlformats.org/officeDocument/2006/relationships/slideLayout" Target="../slideLayouts/slideLayout33.xml"/><Relationship Id="rId13" Type="http://schemas.openxmlformats.org/officeDocument/2006/relationships/slideLayout" Target="../slideLayouts/slideLayout34.xml"/><Relationship Id="rId14" Type="http://schemas.openxmlformats.org/officeDocument/2006/relationships/slideLayout" Target="../slideLayouts/slideLayout35.xml"/><Relationship Id="rId15"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7.png"/><Relationship Id="rId3" Type="http://schemas.openxmlformats.org/officeDocument/2006/relationships/slideLayout" Target="../slideLayouts/slideLayout37.xml"/><Relationship Id="rId4" Type="http://schemas.openxmlformats.org/officeDocument/2006/relationships/slideLayout" Target="../slideLayouts/slideLayout38.xml"/><Relationship Id="rId5" Type="http://schemas.openxmlformats.org/officeDocument/2006/relationships/slideLayout" Target="../slideLayouts/slideLayout39.xml"/><Relationship Id="rId6" Type="http://schemas.openxmlformats.org/officeDocument/2006/relationships/slideLayout" Target="../slideLayouts/slideLayout40.xml"/><Relationship Id="rId7" Type="http://schemas.openxmlformats.org/officeDocument/2006/relationships/slideLayout" Target="../slideLayouts/slideLayout41.xml"/><Relationship Id="rId8" Type="http://schemas.openxmlformats.org/officeDocument/2006/relationships/slideLayout" Target="../slideLayouts/slideLayout42.xml"/><Relationship Id="rId9" Type="http://schemas.openxmlformats.org/officeDocument/2006/relationships/slideLayout" Target="../slideLayouts/slideLayout43.xml"/><Relationship Id="rId10" Type="http://schemas.openxmlformats.org/officeDocument/2006/relationships/slideLayout" Target="../slideLayouts/slideLayout44.xml"/><Relationship Id="rId11" Type="http://schemas.openxmlformats.org/officeDocument/2006/relationships/slideLayout" Target="../slideLayouts/slideLayout45.xml"/><Relationship Id="rId12" Type="http://schemas.openxmlformats.org/officeDocument/2006/relationships/slideLayout" Target="../slideLayouts/slideLayout46.xml"/><Relationship Id="rId13" Type="http://schemas.openxmlformats.org/officeDocument/2006/relationships/slideLayout" Target="../slideLayouts/slideLayout47.xml"/><Relationship Id="rId14" Type="http://schemas.openxmlformats.org/officeDocument/2006/relationships/slideLayout" Target="../slideLayouts/slideLayout48.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66200" cy="6832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1" name="Picture 4" descr=""/>
          <p:cNvPicPr/>
          <p:nvPr/>
        </p:nvPicPr>
        <p:blipFill>
          <a:blip r:embed="rId3"/>
          <a:stretch/>
        </p:blipFill>
        <p:spPr>
          <a:xfrm>
            <a:off x="333000" y="1801080"/>
            <a:ext cx="2773080" cy="2773080"/>
          </a:xfrm>
          <a:prstGeom prst="rect">
            <a:avLst/>
          </a:prstGeom>
          <a:ln w="0">
            <a:noFill/>
          </a:ln>
        </p:spPr>
      </p:pic>
      <p:sp>
        <p:nvSpPr>
          <p:cNvPr id="2" name="Rectangle 5"/>
          <p:cNvSpPr/>
          <p:nvPr/>
        </p:nvSpPr>
        <p:spPr>
          <a:xfrm>
            <a:off x="3487320" y="1475280"/>
            <a:ext cx="8678520" cy="383652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sp>
        <p:nvSpPr>
          <p:cNvPr id="3" name="Rectangle 8"/>
          <p:cNvSpPr/>
          <p:nvPr/>
        </p:nvSpPr>
        <p:spPr>
          <a:xfrm>
            <a:off x="3487320" y="5337720"/>
            <a:ext cx="8678520" cy="358200"/>
          </a:xfrm>
          <a:prstGeom prst="rect">
            <a:avLst/>
          </a:prstGeom>
          <a:gradFill rotWithShape="0">
            <a:gsLst>
              <a:gs pos="0">
                <a:srgbClr val="c00000"/>
              </a:gs>
              <a:gs pos="100000">
                <a:srgbClr val="e9bf0e">
                  <a:alpha val="83137"/>
                </a:srgbClr>
              </a:gs>
            </a:gsLst>
            <a:lin ang="0"/>
          </a:gradFill>
          <a:ln>
            <a:noFill/>
          </a:ln>
        </p:spPr>
        <p:style>
          <a:lnRef idx="2">
            <a:schemeClr val="accent1">
              <a:shade val="50000"/>
            </a:schemeClr>
          </a:lnRef>
          <a:fillRef idx="1">
            <a:schemeClr val="accent1"/>
          </a:fillRef>
          <a:effectRef idx="0">
            <a:schemeClr val="accent1"/>
          </a:effectRef>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66200" cy="609120"/>
          </a:xfrm>
          <a:prstGeom prst="rect">
            <a:avLst/>
          </a:prstGeom>
          <a:ln w="0">
            <a:noFill/>
          </a:ln>
        </p:spPr>
      </p:pic>
      <p:sp>
        <p:nvSpPr>
          <p:cNvPr id="43" name="Rectangle 7"/>
          <p:cNvSpPr/>
          <p:nvPr/>
        </p:nvSpPr>
        <p:spPr>
          <a:xfrm>
            <a:off x="10868760" y="0"/>
            <a:ext cx="944640" cy="94464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44" name="Picture 10" descr=""/>
          <p:cNvPicPr/>
          <p:nvPr/>
        </p:nvPicPr>
        <p:blipFill>
          <a:blip r:embed="rId3"/>
          <a:stretch/>
        </p:blipFill>
        <p:spPr>
          <a:xfrm>
            <a:off x="10857240" y="-64440"/>
            <a:ext cx="1008720" cy="1008720"/>
          </a:xfrm>
          <a:prstGeom prst="rect">
            <a:avLst/>
          </a:prstGeom>
          <a:ln w="0">
            <a:noFill/>
          </a:ln>
        </p:spPr>
      </p:pic>
      <p:sp>
        <p:nvSpPr>
          <p:cNvPr id="45" name="TextBox 9"/>
          <p:cNvSpPr/>
          <p:nvPr/>
        </p:nvSpPr>
        <p:spPr>
          <a:xfrm>
            <a:off x="185400" y="6362280"/>
            <a:ext cx="4665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5974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Picture 18" descr=""/>
          <p:cNvPicPr/>
          <p:nvPr/>
        </p:nvPicPr>
        <p:blipFill>
          <a:blip r:embed="rId2"/>
          <a:stretch/>
        </p:blipFill>
        <p:spPr>
          <a:xfrm>
            <a:off x="0" y="6242760"/>
            <a:ext cx="12166200" cy="609120"/>
          </a:xfrm>
          <a:prstGeom prst="rect">
            <a:avLst/>
          </a:prstGeom>
          <a:ln w="0">
            <a:noFill/>
          </a:ln>
        </p:spPr>
      </p:pic>
      <p:sp>
        <p:nvSpPr>
          <p:cNvPr id="86" name="Rectangle 7"/>
          <p:cNvSpPr/>
          <p:nvPr/>
        </p:nvSpPr>
        <p:spPr>
          <a:xfrm>
            <a:off x="10868760" y="0"/>
            <a:ext cx="944640" cy="94464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87" name="Picture 10" descr=""/>
          <p:cNvPicPr/>
          <p:nvPr/>
        </p:nvPicPr>
        <p:blipFill>
          <a:blip r:embed="rId3"/>
          <a:stretch/>
        </p:blipFill>
        <p:spPr>
          <a:xfrm>
            <a:off x="10857240" y="-64440"/>
            <a:ext cx="1008720" cy="1008720"/>
          </a:xfrm>
          <a:prstGeom prst="rect">
            <a:avLst/>
          </a:prstGeom>
          <a:ln w="0">
            <a:noFill/>
          </a:ln>
        </p:spPr>
      </p:pic>
      <p:sp>
        <p:nvSpPr>
          <p:cNvPr id="88" name="TextBox 9"/>
          <p:cNvSpPr/>
          <p:nvPr/>
        </p:nvSpPr>
        <p:spPr>
          <a:xfrm>
            <a:off x="185400" y="6362280"/>
            <a:ext cx="4665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89" name="TextBox 11"/>
          <p:cNvSpPr/>
          <p:nvPr/>
        </p:nvSpPr>
        <p:spPr>
          <a:xfrm>
            <a:off x="9452520" y="6352200"/>
            <a:ext cx="25974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91"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28" name="New REX Education Mission Logo V.png" descr="New REX Education Mission Logo V.png"/>
          <p:cNvPicPr/>
          <p:nvPr/>
        </p:nvPicPr>
        <p:blipFill>
          <a:blip r:embed="rId2"/>
          <a:stretch/>
        </p:blipFill>
        <p:spPr>
          <a:xfrm>
            <a:off x="2755800" y="1508760"/>
            <a:ext cx="6590520" cy="3358800"/>
          </a:xfrm>
          <a:prstGeom prst="rect">
            <a:avLst/>
          </a:prstGeom>
          <a:ln w="12700">
            <a:noFill/>
          </a:ln>
        </p:spPr>
      </p:pic>
      <p:sp>
        <p:nvSpPr>
          <p:cNvPr id="12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130"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7.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7" name="TextBox 7"/>
          <p:cNvSpPr/>
          <p:nvPr/>
        </p:nvSpPr>
        <p:spPr>
          <a:xfrm>
            <a:off x="4059360" y="2148840"/>
            <a:ext cx="7469280" cy="25275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4000" spc="-1" strike="noStrike">
                <a:solidFill>
                  <a:srgbClr val="ffffff"/>
                </a:solidFill>
                <a:latin typeface="Lato"/>
                <a:ea typeface="DejaVu Sans"/>
              </a:rPr>
              <a:t>Pakikibaka ng mga Pilipino Laban sa mga Hapones</a:t>
            </a:r>
            <a:endParaRPr b="0" lang="en-PH" sz="4000" spc="-1" strike="noStrike">
              <a:latin typeface="Arial"/>
            </a:endParaRPr>
          </a:p>
          <a:p>
            <a:pPr algn="ctr">
              <a:lnSpc>
                <a:spcPct val="100000"/>
              </a:lnSpc>
              <a:buNone/>
            </a:pPr>
            <a:r>
              <a:rPr b="1" lang="en-US" sz="4000" spc="-1" strike="noStrike">
                <a:solidFill>
                  <a:srgbClr val="ffffff"/>
                </a:solidFill>
                <a:latin typeface="Lato"/>
                <a:ea typeface="DejaVu Sans"/>
              </a:rPr>
              <a:t>(USAFFE, Hukbalahap, at mga Kilusang Gerilya)</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8" name="PlaceHolder 1"/>
          <p:cNvSpPr>
            <a:spLocks noGrp="1"/>
          </p:cNvSpPr>
          <p:nvPr>
            <p:ph type="title"/>
          </p:nvPr>
        </p:nvSpPr>
        <p:spPr>
          <a:xfrm>
            <a:off x="609480" y="254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69" name="PlaceHolder 2"/>
          <p:cNvSpPr>
            <a:spLocks noGrp="1"/>
          </p:cNvSpPr>
          <p:nvPr>
            <p:ph/>
          </p:nvPr>
        </p:nvSpPr>
        <p:spPr>
          <a:xfrm>
            <a:off x="609480" y="1440000"/>
            <a:ext cx="10963800" cy="1618920"/>
          </a:xfrm>
          <a:prstGeom prst="rect">
            <a:avLst/>
          </a:prstGeom>
          <a:noFill/>
          <a:ln w="76320">
            <a:noFill/>
          </a:ln>
        </p:spPr>
        <p:txBody>
          <a:bodyPr lIns="38160" rIns="38160" tIns="38160" bIns="38160" anchor="ctr">
            <a:normAutofit/>
          </a:bodyPr>
          <a:p>
            <a:pPr algn="just">
              <a:lnSpc>
                <a:spcPct val="100000"/>
              </a:lnSpc>
              <a:buNone/>
            </a:pPr>
            <a:r>
              <a:rPr b="1" lang="en-PH" sz="2000" spc="160" strike="noStrike">
                <a:solidFill>
                  <a:srgbClr val="000000"/>
                </a:solidFill>
                <a:latin typeface="Lato"/>
              </a:rPr>
              <a:t>Hindi tumigil sa pakikibaka ang mga Pilipino matapos ang labanan sa Bataan at Corregidor. Nagpatuloy sila sa pakikipaglaban bilang mga gerilya. Maliban sa mga gerilya, nariyan din ang USAFFE at ang Hukbalahap na nabuo sa Gitnang Luzon upang labanan ang mga Hapones.</a:t>
            </a:r>
            <a:endParaRPr b="0" lang="en-PH" sz="20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0" name="PlaceHolder 1"/>
          <p:cNvSpPr>
            <a:spLocks noGrp="1"/>
          </p:cNvSpPr>
          <p:nvPr>
            <p:ph type="title"/>
          </p:nvPr>
        </p:nvSpPr>
        <p:spPr>
          <a:xfrm>
            <a:off x="609480" y="254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71" name="PlaceHolder 2"/>
          <p:cNvSpPr>
            <a:spLocks noGrp="1"/>
          </p:cNvSpPr>
          <p:nvPr>
            <p:ph/>
          </p:nvPr>
        </p:nvSpPr>
        <p:spPr>
          <a:xfrm>
            <a:off x="609480" y="2052000"/>
            <a:ext cx="10963800" cy="4067640"/>
          </a:xfrm>
          <a:prstGeom prst="rect">
            <a:avLst/>
          </a:prstGeom>
          <a:noFill/>
          <a:ln w="76320">
            <a:noFill/>
          </a:ln>
        </p:spPr>
        <p:txBody>
          <a:bodyPr lIns="38160" rIns="38160" tIns="38160" bIns="38160" anchor="t">
            <a:normAutofit/>
          </a:bodyPr>
          <a:p>
            <a:pPr algn="just">
              <a:lnSpc>
                <a:spcPct val="100000"/>
              </a:lnSpc>
              <a:buNone/>
            </a:pPr>
            <a:r>
              <a:rPr b="1" lang="en-PH" sz="1800" spc="-1" strike="noStrike">
                <a:latin typeface="Lato"/>
              </a:rPr>
              <a:t>Ang USAFFE o United States Armed Forces in the Far East ay isang grupong militar na binuo ng Estados Unidos noong panahon ng Ikalawang Digmaang Pandaigdig.</a:t>
            </a:r>
            <a:endParaRPr b="0" lang="en-PH" sz="1800" spc="-1" strike="noStrike">
              <a:latin typeface="Arial"/>
            </a:endParaRPr>
          </a:p>
          <a:p>
            <a:pPr algn="just">
              <a:lnSpc>
                <a:spcPct val="100000"/>
              </a:lnSpc>
              <a:buNone/>
            </a:pPr>
            <a:endParaRPr b="0" lang="en-PH" sz="1800" spc="-1" strike="noStrike">
              <a:latin typeface="Arial"/>
            </a:endParaRPr>
          </a:p>
          <a:p>
            <a:pPr marL="432000" indent="-324000" algn="just">
              <a:lnSpc>
                <a:spcPct val="100000"/>
              </a:lnSpc>
              <a:buClr>
                <a:srgbClr val="000000"/>
              </a:buClr>
              <a:buSzPct val="45000"/>
              <a:buFont typeface="Wingdings" charset="2"/>
              <a:buChar char=""/>
            </a:pPr>
            <a:r>
              <a:rPr b="1" lang="en-PH" sz="1800" spc="-1" strike="noStrike">
                <a:latin typeface="Lato"/>
              </a:rPr>
              <a:t>Layunin ng USAFFE – Noong Enero 1941, inirekomenda ng military intelligence ng Estados Unidos ang pagbuo ng isang hukbong katihan sa Malayong Silangan (Far East). Ito ay bilang paghahanda sa pagiging agresibo ng Japan sa Asya na maaaring magdulot ng malawakang krisis pangkapayapaan.</a:t>
            </a:r>
            <a:endParaRPr b="0" lang="en-PH" sz="1800" spc="-1" strike="noStrike">
              <a:latin typeface="Arial"/>
            </a:endParaRPr>
          </a:p>
          <a:p>
            <a:pPr marL="432000" indent="-324000" algn="just">
              <a:lnSpc>
                <a:spcPct val="100000"/>
              </a:lnSpc>
              <a:buClr>
                <a:srgbClr val="000000"/>
              </a:buClr>
              <a:buSzPct val="45000"/>
              <a:buFont typeface="Wingdings" charset="2"/>
              <a:buChar char=""/>
            </a:pPr>
            <a:r>
              <a:rPr b="1" lang="en-PH" sz="1800" spc="-1" strike="noStrike">
                <a:latin typeface="Lato"/>
              </a:rPr>
              <a:t>Pagbuo sa USAFFE – Ang rekomendasyon ng military intelligence ay naisakatuparan sa pagtatatag ng United States Army Forces in the Far East (USAFFE) o Hukbong Katihan ng Estados Unidos sa Malayong Silangan noong Hulyo 26, 1941. Ang pangunahing himpilan nito ay matatagpuan sa Blg. 1, Calle Victoria, Maynila, at si Heneral Douglas MacArthur ang itinalagang pinuno ng hukbo.</a:t>
            </a:r>
            <a:endParaRPr b="0" lang="en-PH" sz="1800" spc="-1" strike="noStrike">
              <a:latin typeface="Arial"/>
            </a:endParaRPr>
          </a:p>
          <a:p>
            <a:pPr marL="432000" indent="-324000" algn="just">
              <a:lnSpc>
                <a:spcPct val="100000"/>
              </a:lnSpc>
              <a:buClr>
                <a:srgbClr val="000000"/>
              </a:buClr>
              <a:buSzPct val="45000"/>
              <a:buFont typeface="Wingdings" charset="2"/>
              <a:buChar char=""/>
            </a:pPr>
            <a:r>
              <a:rPr b="1" lang="en-PH" sz="1800" spc="-1" strike="noStrike">
                <a:latin typeface="Lato"/>
              </a:rPr>
              <a:t>Ambag ng USAFFE sa Tagumpay ng Puwersang Allied sa Pasipiko – Karamihan sa kasapi ng USAFFE ay mga sundalong Pilipino at Amerikano. Naging mahalaga ang USAFFE sapagkat nagawa nitong mapabagal ang patuloy na pananakop ng mga Hapones sa Pilipinas, gayundin sa buong Asya. Naging makasaysayan din ang matapang na pakikipaglaban ng mga sundalong Pilipino ng USAFFE sa Bataan at Corregidor.</a:t>
            </a:r>
            <a:endParaRPr b="0" lang="en-PH" sz="1800" spc="-1" strike="noStrike">
              <a:latin typeface="Arial"/>
            </a:endParaRPr>
          </a:p>
          <a:p>
            <a:pPr algn="just">
              <a:lnSpc>
                <a:spcPct val="100000"/>
              </a:lnSpc>
              <a:buNone/>
            </a:pPr>
            <a:endParaRPr b="0" lang="en-PH" sz="1800" spc="-1" strike="noStrike">
              <a:latin typeface="Arial"/>
            </a:endParaRPr>
          </a:p>
        </p:txBody>
      </p:sp>
      <p:sp>
        <p:nvSpPr>
          <p:cNvPr id="172" name=""/>
          <p:cNvSpPr/>
          <p:nvPr/>
        </p:nvSpPr>
        <p:spPr>
          <a:xfrm>
            <a:off x="708120" y="1431000"/>
            <a:ext cx="9179640" cy="539640"/>
          </a:xfrm>
          <a:custGeom>
            <a:avLst/>
            <a:gdLst/>
            <a:ahLst/>
            <a:rect l="l" t="t" r="r" b="b"/>
            <a:pathLst>
              <a:path w="25502" h="1502">
                <a:moveTo>
                  <a:pt x="250" y="0"/>
                </a:moveTo>
                <a:lnTo>
                  <a:pt x="250" y="0"/>
                </a:lnTo>
                <a:cubicBezTo>
                  <a:pt x="206" y="0"/>
                  <a:pt x="163" y="12"/>
                  <a:pt x="125" y="34"/>
                </a:cubicBezTo>
                <a:cubicBezTo>
                  <a:pt x="87" y="55"/>
                  <a:pt x="55" y="87"/>
                  <a:pt x="34" y="125"/>
                </a:cubicBezTo>
                <a:cubicBezTo>
                  <a:pt x="12" y="163"/>
                  <a:pt x="0" y="206"/>
                  <a:pt x="0" y="250"/>
                </a:cubicBezTo>
                <a:lnTo>
                  <a:pt x="0" y="1250"/>
                </a:lnTo>
                <a:lnTo>
                  <a:pt x="0" y="1251"/>
                </a:lnTo>
                <a:cubicBezTo>
                  <a:pt x="0" y="1295"/>
                  <a:pt x="12" y="1338"/>
                  <a:pt x="34" y="1376"/>
                </a:cubicBezTo>
                <a:cubicBezTo>
                  <a:pt x="55" y="1414"/>
                  <a:pt x="87" y="1446"/>
                  <a:pt x="125" y="1467"/>
                </a:cubicBezTo>
                <a:cubicBezTo>
                  <a:pt x="163" y="1489"/>
                  <a:pt x="206" y="1501"/>
                  <a:pt x="250" y="1501"/>
                </a:cubicBezTo>
                <a:lnTo>
                  <a:pt x="25250" y="1501"/>
                </a:lnTo>
                <a:lnTo>
                  <a:pt x="25251" y="1501"/>
                </a:lnTo>
                <a:cubicBezTo>
                  <a:pt x="25295" y="1501"/>
                  <a:pt x="25338" y="1489"/>
                  <a:pt x="25376" y="1467"/>
                </a:cubicBezTo>
                <a:cubicBezTo>
                  <a:pt x="25414" y="1446"/>
                  <a:pt x="25446" y="1414"/>
                  <a:pt x="25467" y="1376"/>
                </a:cubicBezTo>
                <a:cubicBezTo>
                  <a:pt x="25489" y="1338"/>
                  <a:pt x="25501" y="1295"/>
                  <a:pt x="25501" y="1251"/>
                </a:cubicBezTo>
                <a:lnTo>
                  <a:pt x="25501" y="250"/>
                </a:lnTo>
                <a:lnTo>
                  <a:pt x="25501" y="250"/>
                </a:lnTo>
                <a:lnTo>
                  <a:pt x="25501" y="250"/>
                </a:lnTo>
                <a:cubicBezTo>
                  <a:pt x="25501" y="206"/>
                  <a:pt x="25489" y="163"/>
                  <a:pt x="25467" y="125"/>
                </a:cubicBezTo>
                <a:cubicBezTo>
                  <a:pt x="25446" y="87"/>
                  <a:pt x="25414" y="55"/>
                  <a:pt x="25376" y="34"/>
                </a:cubicBezTo>
                <a:cubicBezTo>
                  <a:pt x="25338" y="12"/>
                  <a:pt x="25295" y="0"/>
                  <a:pt x="25251" y="0"/>
                </a:cubicBezTo>
                <a:lnTo>
                  <a:pt x="250" y="0"/>
                </a:lnTo>
              </a:path>
            </a:pathLst>
          </a:custGeom>
          <a:solidFill>
            <a:srgbClr val="ff7b59"/>
          </a:solidFill>
          <a:ln w="38160">
            <a:solidFill>
              <a:srgbClr val="800080"/>
            </a:solidFill>
            <a:custDash>
              <a:ds d="100000" sp="50000"/>
            </a:custDash>
            <a:round/>
          </a:ln>
        </p:spPr>
        <p:style>
          <a:lnRef idx="0"/>
          <a:fillRef idx="0"/>
          <a:effectRef idx="0"/>
          <a:fontRef idx="minor"/>
        </p:style>
        <p:txBody>
          <a:bodyPr lIns="109080" rIns="109080" tIns="64080" bIns="64080" anchor="ctr">
            <a:noAutofit/>
          </a:bodyPr>
          <a:p>
            <a:pPr algn="ctr">
              <a:lnSpc>
                <a:spcPct val="100000"/>
              </a:lnSpc>
              <a:buNone/>
            </a:pPr>
            <a:r>
              <a:rPr b="1" lang="en-PH" sz="1800" spc="-1" strike="noStrike">
                <a:solidFill>
                  <a:srgbClr val="ffffff"/>
                </a:solidFill>
                <a:latin typeface="Lato"/>
                <a:ea typeface="DejaVu Sans"/>
              </a:rPr>
              <a:t>Ang Pakikipaglaban ng Puwersang USAFFE o United States Armed Forces in the Far East</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3" name="PlaceHolder 1"/>
          <p:cNvSpPr>
            <a:spLocks noGrp="1"/>
          </p:cNvSpPr>
          <p:nvPr>
            <p:ph type="title"/>
          </p:nvPr>
        </p:nvSpPr>
        <p:spPr>
          <a:xfrm>
            <a:off x="609480" y="254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74" name="PlaceHolder 2"/>
          <p:cNvSpPr>
            <a:spLocks noGrp="1"/>
          </p:cNvSpPr>
          <p:nvPr>
            <p:ph/>
          </p:nvPr>
        </p:nvSpPr>
        <p:spPr>
          <a:xfrm>
            <a:off x="609480" y="2052000"/>
            <a:ext cx="10963800" cy="4067640"/>
          </a:xfrm>
          <a:prstGeom prst="rect">
            <a:avLst/>
          </a:prstGeom>
          <a:noFill/>
          <a:ln w="76320">
            <a:noFill/>
          </a:ln>
        </p:spPr>
        <p:txBody>
          <a:bodyPr lIns="38160" rIns="38160" tIns="38160" bIns="38160" anchor="t">
            <a:normAutofit/>
          </a:bodyPr>
          <a:p>
            <a:pPr algn="just">
              <a:lnSpc>
                <a:spcPct val="100000"/>
              </a:lnSpc>
              <a:buNone/>
            </a:pPr>
            <a:r>
              <a:rPr b="1" lang="en-PH" sz="1800" spc="-1" strike="noStrike">
                <a:latin typeface="Lato"/>
              </a:rPr>
              <a:t>Hindi nagwakas ang pakikipaglaban ng mga Pilipino laban sa mga mananakop sa pagsuko ng Bataan at Corregidor sa mga Hapones. Karamihan sa mga sundalong Pilipino na nakatakas ay nagtungo sa mga kabundukan at nagtatag ng mga yunit ng gerilya. Ang pakikipaglabang gerilya ay pakikipaglaban ng maliliit na pangkat ng mga mandirigma na gumamit ng mga taktikang militar tulad ng pananabotahe, sorpresang pagsalakay, panaka-nakang pagsalakay, taktikang hit-and-run o ang paglusob sa kalaban at muling pag-atras sa kanilang mga kuta, at madaliang pag-atake upang labanan ang isang mas malaking pangkat militar.</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1" lang="en-PH" sz="1800" spc="-1" strike="noStrike">
                <a:latin typeface="Lato"/>
              </a:rPr>
              <a:t>Nabuo rin ang Hukbalahap o Hukbo ng Bayan Laban sa Hapon noong unang bahagi ng 1942 sa pamumuno ni Luis Taruc, isang miyembro ng partido komunista mula pa noong 1939. Ang pangkat ng Hukbalahap o Huk ay armado ng 30,000 katao at pinalawak ang kanilang kontrol sa Luzon. Ang iba pang mga yunit ng gerilya ay suportado ng USAFFE. Isang halimbawa ay ang yunit ni Ramon Magsaysay sa Zambales. Si Ramon Magsaysay ay unang nagsilbi bilang isang kasapi ng supplies and intelligence unit ng militar. Matapos ang pagsuko ng Corregidor noong Mayo 1942, si Magsaysay at ang kaniyang yunit ay nagpatuloy sa pakikipaglaban at higit pang dumami ang kasapi sa pagtatapos ng digmaan.</a:t>
            </a:r>
            <a:endParaRPr b="0" lang="en-PH" sz="1800" spc="-1" strike="noStrike">
              <a:latin typeface="Arial"/>
            </a:endParaRPr>
          </a:p>
        </p:txBody>
      </p:sp>
      <p:sp>
        <p:nvSpPr>
          <p:cNvPr id="175" name=""/>
          <p:cNvSpPr/>
          <p:nvPr/>
        </p:nvSpPr>
        <p:spPr>
          <a:xfrm>
            <a:off x="708120" y="1431000"/>
            <a:ext cx="4511520" cy="539640"/>
          </a:xfrm>
          <a:custGeom>
            <a:avLst/>
            <a:gdLst/>
            <a:ahLst/>
            <a:rect l="l" t="t" r="r" b="b"/>
            <a:pathLst>
              <a:path w="12535" h="1502">
                <a:moveTo>
                  <a:pt x="250" y="0"/>
                </a:moveTo>
                <a:lnTo>
                  <a:pt x="250" y="0"/>
                </a:lnTo>
                <a:cubicBezTo>
                  <a:pt x="206" y="0"/>
                  <a:pt x="163" y="12"/>
                  <a:pt x="125" y="34"/>
                </a:cubicBezTo>
                <a:cubicBezTo>
                  <a:pt x="87" y="55"/>
                  <a:pt x="55" y="87"/>
                  <a:pt x="34" y="125"/>
                </a:cubicBezTo>
                <a:cubicBezTo>
                  <a:pt x="12" y="163"/>
                  <a:pt x="0" y="206"/>
                  <a:pt x="0" y="250"/>
                </a:cubicBezTo>
                <a:lnTo>
                  <a:pt x="0" y="1250"/>
                </a:lnTo>
                <a:lnTo>
                  <a:pt x="0" y="1251"/>
                </a:lnTo>
                <a:cubicBezTo>
                  <a:pt x="0" y="1295"/>
                  <a:pt x="12" y="1338"/>
                  <a:pt x="34" y="1376"/>
                </a:cubicBezTo>
                <a:cubicBezTo>
                  <a:pt x="55" y="1414"/>
                  <a:pt x="87" y="1446"/>
                  <a:pt x="125" y="1467"/>
                </a:cubicBezTo>
                <a:cubicBezTo>
                  <a:pt x="163" y="1489"/>
                  <a:pt x="206" y="1501"/>
                  <a:pt x="250" y="1501"/>
                </a:cubicBezTo>
                <a:lnTo>
                  <a:pt x="12283" y="1501"/>
                </a:lnTo>
                <a:lnTo>
                  <a:pt x="12284" y="1501"/>
                </a:lnTo>
                <a:cubicBezTo>
                  <a:pt x="12328" y="1501"/>
                  <a:pt x="12371" y="1489"/>
                  <a:pt x="12409" y="1467"/>
                </a:cubicBezTo>
                <a:cubicBezTo>
                  <a:pt x="12447" y="1446"/>
                  <a:pt x="12479" y="1414"/>
                  <a:pt x="12500" y="1376"/>
                </a:cubicBezTo>
                <a:cubicBezTo>
                  <a:pt x="12522" y="1338"/>
                  <a:pt x="12534" y="1295"/>
                  <a:pt x="12534" y="1251"/>
                </a:cubicBezTo>
                <a:lnTo>
                  <a:pt x="12534" y="250"/>
                </a:lnTo>
                <a:lnTo>
                  <a:pt x="12534" y="250"/>
                </a:lnTo>
                <a:lnTo>
                  <a:pt x="12534" y="250"/>
                </a:lnTo>
                <a:cubicBezTo>
                  <a:pt x="12534" y="206"/>
                  <a:pt x="12522" y="163"/>
                  <a:pt x="12500" y="125"/>
                </a:cubicBezTo>
                <a:cubicBezTo>
                  <a:pt x="12479" y="87"/>
                  <a:pt x="12447" y="55"/>
                  <a:pt x="12409" y="34"/>
                </a:cubicBezTo>
                <a:cubicBezTo>
                  <a:pt x="12371" y="12"/>
                  <a:pt x="12328" y="0"/>
                  <a:pt x="12284" y="0"/>
                </a:cubicBezTo>
                <a:lnTo>
                  <a:pt x="250" y="0"/>
                </a:lnTo>
              </a:path>
            </a:pathLst>
          </a:custGeom>
          <a:solidFill>
            <a:srgbClr val="ff7b59"/>
          </a:solidFill>
          <a:ln w="38160">
            <a:solidFill>
              <a:srgbClr val="800080"/>
            </a:solidFill>
            <a:custDash>
              <a:ds d="100000" sp="50000"/>
            </a:custDash>
            <a:round/>
          </a:ln>
        </p:spPr>
        <p:style>
          <a:lnRef idx="0"/>
          <a:fillRef idx="0"/>
          <a:effectRef idx="0"/>
          <a:fontRef idx="minor"/>
        </p:style>
        <p:txBody>
          <a:bodyPr lIns="109080" rIns="109080" tIns="64080" bIns="64080" anchor="ctr">
            <a:noAutofit/>
          </a:bodyPr>
          <a:p>
            <a:pPr algn="ctr">
              <a:lnSpc>
                <a:spcPct val="100000"/>
              </a:lnSpc>
              <a:buNone/>
            </a:pPr>
            <a:r>
              <a:rPr b="1" lang="en-PH" sz="1800" spc="-1" strike="noStrike">
                <a:solidFill>
                  <a:srgbClr val="ffffff"/>
                </a:solidFill>
                <a:latin typeface="Lato"/>
                <a:ea typeface="DejaVu Sans"/>
              </a:rPr>
              <a:t>Patuloy na Pakikipaglaban ng mga Gerilya</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6" name="PlaceHolder 1"/>
          <p:cNvSpPr>
            <a:spLocks noGrp="1"/>
          </p:cNvSpPr>
          <p:nvPr>
            <p:ph type="title"/>
          </p:nvPr>
        </p:nvSpPr>
        <p:spPr>
          <a:xfrm>
            <a:off x="609480" y="254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77" name="PlaceHolder 2"/>
          <p:cNvSpPr>
            <a:spLocks noGrp="1"/>
          </p:cNvSpPr>
          <p:nvPr>
            <p:ph/>
          </p:nvPr>
        </p:nvSpPr>
        <p:spPr>
          <a:xfrm>
            <a:off x="609480" y="2052000"/>
            <a:ext cx="10963800" cy="4067640"/>
          </a:xfrm>
          <a:prstGeom prst="rect">
            <a:avLst/>
          </a:prstGeom>
          <a:noFill/>
          <a:ln w="76320">
            <a:noFill/>
          </a:ln>
        </p:spPr>
        <p:txBody>
          <a:bodyPr lIns="38160" rIns="38160" tIns="38160" bIns="38160" anchor="t">
            <a:normAutofit/>
          </a:bodyPr>
          <a:p>
            <a:pPr algn="just">
              <a:lnSpc>
                <a:spcPct val="100000"/>
              </a:lnSpc>
              <a:buNone/>
            </a:pPr>
            <a:r>
              <a:rPr b="1" lang="en-PH" sz="1800" spc="-1" strike="noStrike">
                <a:latin typeface="Lato"/>
              </a:rPr>
              <a:t>Ang isa pang yunit ng gerilya ay binuo ng mga </a:t>
            </a:r>
            <a:r>
              <a:rPr b="1" lang="en-PH" sz="1800" spc="-1" strike="noStrike">
                <a:latin typeface="Lato"/>
                <a:ea typeface="Ðîæçþ"/>
              </a:rPr>
              <a:t>Hunters Reserve Officers’ Training Corps (Hunters ROTC), isang pangkat ng mga reserbang sundalo sa Katimugang Luzon. Nabuo ito mula sa pagkakabuwag ng Philippine Military Academy (PMA) nang magsimula ang digmaan. Isa sa mga kadete na si Kadet Terry Adevoso ay tumangging umuwi; bagkus ay nagsimula siyang manghikayat ng mga mandirigma na handang magsagawa ng aksiyong gerilya laban sa mga Hapones. Ang puwersang ito ay naging instrumento sa pagbibigay ng impormasyon sa mga mapagpalayang puwersa na pinamunuan ni Heneral Douglas MacArthur. Sila rin ay nagkaroon ng aktibong papel sa maraming labanan tulad ng raid sa Los Baños. Ito ang matagumpay na pagsalakay ng pangkat ng gerilya sa mga sundalong Hapones sa Los Baños.</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1" lang="en-PH" sz="1800" spc="-1" strike="noStrike">
                <a:latin typeface="Lato"/>
                <a:ea typeface="Ðîæçþ"/>
              </a:rPr>
              <a:t>Nang sumiklab ang digmaan sa Pilipinas, halos 300 kadete ng PMA at ROTC ang hindi makasali sa mga yunit ng USAFFE dahil sa kanilang edad. Sila ay nagtipontipon sa iisang hangaring makatulong sa mga nakikipaglaban sa mga Hapones. Sila ay nagsimulang gumawa ng operasyon kasama ang isa pang pangkat ng gerilya na tinawag na Mga Gerilya ni Marking (Marking’s Guerrillas) sa pamamagitan ng pagubos sa mga espiya ng mga Hapones. Sila ay nagkuta sa mabundok na bahagi ng lalawigan ng Rizal.</a:t>
            </a:r>
            <a:endParaRPr b="0" lang="en-PH" sz="1800" spc="-1" strike="noStrike">
              <a:latin typeface="Arial"/>
            </a:endParaRPr>
          </a:p>
        </p:txBody>
      </p:sp>
      <p:sp>
        <p:nvSpPr>
          <p:cNvPr id="178" name=""/>
          <p:cNvSpPr/>
          <p:nvPr/>
        </p:nvSpPr>
        <p:spPr>
          <a:xfrm>
            <a:off x="708120" y="1431000"/>
            <a:ext cx="4511520" cy="539640"/>
          </a:xfrm>
          <a:custGeom>
            <a:avLst/>
            <a:gdLst/>
            <a:ahLst/>
            <a:rect l="l" t="t" r="r" b="b"/>
            <a:pathLst>
              <a:path w="12535" h="1502">
                <a:moveTo>
                  <a:pt x="250" y="0"/>
                </a:moveTo>
                <a:lnTo>
                  <a:pt x="250" y="0"/>
                </a:lnTo>
                <a:cubicBezTo>
                  <a:pt x="206" y="0"/>
                  <a:pt x="163" y="12"/>
                  <a:pt x="125" y="34"/>
                </a:cubicBezTo>
                <a:cubicBezTo>
                  <a:pt x="87" y="55"/>
                  <a:pt x="55" y="87"/>
                  <a:pt x="34" y="125"/>
                </a:cubicBezTo>
                <a:cubicBezTo>
                  <a:pt x="12" y="163"/>
                  <a:pt x="0" y="206"/>
                  <a:pt x="0" y="250"/>
                </a:cubicBezTo>
                <a:lnTo>
                  <a:pt x="0" y="1250"/>
                </a:lnTo>
                <a:lnTo>
                  <a:pt x="0" y="1251"/>
                </a:lnTo>
                <a:cubicBezTo>
                  <a:pt x="0" y="1295"/>
                  <a:pt x="12" y="1338"/>
                  <a:pt x="34" y="1376"/>
                </a:cubicBezTo>
                <a:cubicBezTo>
                  <a:pt x="55" y="1414"/>
                  <a:pt x="87" y="1446"/>
                  <a:pt x="125" y="1467"/>
                </a:cubicBezTo>
                <a:cubicBezTo>
                  <a:pt x="163" y="1489"/>
                  <a:pt x="206" y="1501"/>
                  <a:pt x="250" y="1501"/>
                </a:cubicBezTo>
                <a:lnTo>
                  <a:pt x="12283" y="1501"/>
                </a:lnTo>
                <a:lnTo>
                  <a:pt x="12284" y="1501"/>
                </a:lnTo>
                <a:cubicBezTo>
                  <a:pt x="12328" y="1501"/>
                  <a:pt x="12371" y="1489"/>
                  <a:pt x="12409" y="1467"/>
                </a:cubicBezTo>
                <a:cubicBezTo>
                  <a:pt x="12447" y="1446"/>
                  <a:pt x="12479" y="1414"/>
                  <a:pt x="12500" y="1376"/>
                </a:cubicBezTo>
                <a:cubicBezTo>
                  <a:pt x="12522" y="1338"/>
                  <a:pt x="12534" y="1295"/>
                  <a:pt x="12534" y="1251"/>
                </a:cubicBezTo>
                <a:lnTo>
                  <a:pt x="12534" y="250"/>
                </a:lnTo>
                <a:lnTo>
                  <a:pt x="12534" y="250"/>
                </a:lnTo>
                <a:lnTo>
                  <a:pt x="12534" y="250"/>
                </a:lnTo>
                <a:cubicBezTo>
                  <a:pt x="12534" y="206"/>
                  <a:pt x="12522" y="163"/>
                  <a:pt x="12500" y="125"/>
                </a:cubicBezTo>
                <a:cubicBezTo>
                  <a:pt x="12479" y="87"/>
                  <a:pt x="12447" y="55"/>
                  <a:pt x="12409" y="34"/>
                </a:cubicBezTo>
                <a:cubicBezTo>
                  <a:pt x="12371" y="12"/>
                  <a:pt x="12328" y="0"/>
                  <a:pt x="12284" y="0"/>
                </a:cubicBezTo>
                <a:lnTo>
                  <a:pt x="250" y="0"/>
                </a:lnTo>
              </a:path>
            </a:pathLst>
          </a:custGeom>
          <a:solidFill>
            <a:srgbClr val="ff7b59"/>
          </a:solidFill>
          <a:ln w="38160">
            <a:solidFill>
              <a:srgbClr val="800080"/>
            </a:solidFill>
            <a:custDash>
              <a:ds d="100000" sp="50000"/>
            </a:custDash>
            <a:round/>
          </a:ln>
        </p:spPr>
        <p:style>
          <a:lnRef idx="0"/>
          <a:fillRef idx="0"/>
          <a:effectRef idx="0"/>
          <a:fontRef idx="minor"/>
        </p:style>
        <p:txBody>
          <a:bodyPr lIns="109080" rIns="109080" tIns="64080" bIns="64080" anchor="ctr">
            <a:noAutofit/>
          </a:bodyPr>
          <a:p>
            <a:pPr algn="ctr">
              <a:lnSpc>
                <a:spcPct val="100000"/>
              </a:lnSpc>
              <a:buNone/>
            </a:pPr>
            <a:r>
              <a:rPr b="1" lang="en-PH" sz="1800" spc="-1" strike="noStrike">
                <a:solidFill>
                  <a:srgbClr val="ffffff"/>
                </a:solidFill>
                <a:latin typeface="Lato"/>
                <a:ea typeface="DejaVu Sans"/>
              </a:rPr>
              <a:t>Patuloy na Pakikipaglaban ng mga Gerilya</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79" name="PlaceHolder 1"/>
          <p:cNvSpPr>
            <a:spLocks noGrp="1"/>
          </p:cNvSpPr>
          <p:nvPr>
            <p:ph type="title"/>
          </p:nvPr>
        </p:nvSpPr>
        <p:spPr>
          <a:xfrm>
            <a:off x="609480" y="182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80" name="PlaceHolder 2"/>
          <p:cNvSpPr>
            <a:spLocks noGrp="1"/>
          </p:cNvSpPr>
          <p:nvPr>
            <p:ph/>
          </p:nvPr>
        </p:nvSpPr>
        <p:spPr>
          <a:xfrm>
            <a:off x="609480" y="1800000"/>
            <a:ext cx="10963800" cy="4499640"/>
          </a:xfrm>
          <a:prstGeom prst="rect">
            <a:avLst/>
          </a:prstGeom>
          <a:noFill/>
          <a:ln w="76320">
            <a:noFill/>
          </a:ln>
        </p:spPr>
        <p:txBody>
          <a:bodyPr lIns="38160" rIns="38160" tIns="38160" bIns="38160" anchor="t">
            <a:normAutofit fontScale="93000"/>
          </a:bodyPr>
          <a:p>
            <a:pPr algn="just">
              <a:lnSpc>
                <a:spcPct val="100000"/>
              </a:lnSpc>
              <a:buNone/>
            </a:pPr>
            <a:r>
              <a:rPr b="1" lang="en-PH" sz="1800" spc="-1" strike="noStrike">
                <a:latin typeface="Lato"/>
              </a:rPr>
              <a:t>Tulad sa Luzon, may iba-iba pang mga pangkat ng gerilya ang nabuo sa Visayas. Karamihan sa mga Pilipinong gerilya na ito ay sinanay ng mga Amerikano upang labanan ang mga Hapones kung sakaling sakupin ang Visayas. Kahit na isinuko ng mga Amerikano ang kapuluan, nagpatuloy ang mga sundalong ito sa pakikipaglaban sa mga Hapones. Isa sa mga halimbawa ng pangkat ng mga gerilya ay ang Waray Gerilya na pinamumunuan ng isang dating guro na si Nieves Fernandez. Sa pamamagitan lamang ng 110 gerilya, nagawang matalo ng pangkat ni Nieves ang mahigit sa 200 sundalong Hapones sa labanan sa Tacloban. Isa pang pinuno ng pangkat ng gerilya sa Visayas ay si Ruperto Kangleon. Siya at ang kaniyang pangkat na tinawag na Black Army ay matagumpay na pinaatras ang mga Hapones na sumakop sa Leyte. Ang kanilang pangkat din ang nagbigay ng mahahalagang impormasyon sa mga Amerikano at tumulong sa nangyaring labanan sa Leyte.</a:t>
            </a:r>
            <a:endParaRPr b="0" lang="en-PH" sz="1800" spc="-1" strike="noStrike">
              <a:latin typeface="Arial"/>
            </a:endParaRPr>
          </a:p>
          <a:p>
            <a:pPr algn="just">
              <a:lnSpc>
                <a:spcPct val="100000"/>
              </a:lnSpc>
              <a:buNone/>
            </a:pPr>
            <a:r>
              <a:rPr b="1" lang="en-PH" sz="1800" spc="-1" strike="noStrike">
                <a:latin typeface="Lato"/>
              </a:rPr>
              <a:t>Bagaman ang mga Moro ay hindi nagkaroon ng pakikipag-alyado sa mga Amerikano sa panahon ng Ikalawang Digmaang Pandaigdig, nilabanan nila ang mga Hapones dahil nakita nila ang mga ito bilang banta sa kanilang paniniwala at kultura. Ang ilan sa mga sumalungat sa pananakop at nakipaglaban para sa pagpapanatili ng kalayaan ng mga Moro ay sina Sultan Jainal Abirin II ng Sulu, ang sultan ng mga Tausug, at si Salipada Pendatun na namuno sa mga Morong Maranao at namahala sa Kompederasyon ng mga Sultan sa Lanao. Ang isa pang pangkat ng mga Moro na lumaban sa mga Hapones ay ang Moro-Bolo Batalyon na pinamunuan ni Datu Gumbay Piang. Ito ay binuo ng humigit-kumulang 20,000 kalalakihang Muslim at Kristiyano. Tulad ng ipinahihiwatig ng kanilang pangalan, ang mga mandirigmang ito ay gumagamit ng mga malalaking itak at kris, isang uri ng patalim na paalon ang anyo ng talim.</a:t>
            </a:r>
            <a:endParaRPr b="0" lang="en-PH" sz="1800" spc="-1" strike="noStrike">
              <a:latin typeface="Arial"/>
            </a:endParaRPr>
          </a:p>
        </p:txBody>
      </p:sp>
      <p:sp>
        <p:nvSpPr>
          <p:cNvPr id="181" name=""/>
          <p:cNvSpPr/>
          <p:nvPr/>
        </p:nvSpPr>
        <p:spPr>
          <a:xfrm>
            <a:off x="708120" y="1287000"/>
            <a:ext cx="4511520" cy="539640"/>
          </a:xfrm>
          <a:custGeom>
            <a:avLst/>
            <a:gdLst/>
            <a:ahLst/>
            <a:rect l="l" t="t" r="r" b="b"/>
            <a:pathLst>
              <a:path w="12535" h="1502">
                <a:moveTo>
                  <a:pt x="250" y="0"/>
                </a:moveTo>
                <a:lnTo>
                  <a:pt x="250" y="0"/>
                </a:lnTo>
                <a:cubicBezTo>
                  <a:pt x="206" y="0"/>
                  <a:pt x="163" y="12"/>
                  <a:pt x="125" y="34"/>
                </a:cubicBezTo>
                <a:cubicBezTo>
                  <a:pt x="87" y="55"/>
                  <a:pt x="55" y="87"/>
                  <a:pt x="34" y="125"/>
                </a:cubicBezTo>
                <a:cubicBezTo>
                  <a:pt x="12" y="163"/>
                  <a:pt x="0" y="206"/>
                  <a:pt x="0" y="250"/>
                </a:cubicBezTo>
                <a:lnTo>
                  <a:pt x="0" y="1250"/>
                </a:lnTo>
                <a:lnTo>
                  <a:pt x="0" y="1251"/>
                </a:lnTo>
                <a:cubicBezTo>
                  <a:pt x="0" y="1295"/>
                  <a:pt x="12" y="1338"/>
                  <a:pt x="34" y="1376"/>
                </a:cubicBezTo>
                <a:cubicBezTo>
                  <a:pt x="55" y="1414"/>
                  <a:pt x="87" y="1446"/>
                  <a:pt x="125" y="1467"/>
                </a:cubicBezTo>
                <a:cubicBezTo>
                  <a:pt x="163" y="1489"/>
                  <a:pt x="206" y="1501"/>
                  <a:pt x="250" y="1501"/>
                </a:cubicBezTo>
                <a:lnTo>
                  <a:pt x="12283" y="1501"/>
                </a:lnTo>
                <a:lnTo>
                  <a:pt x="12284" y="1501"/>
                </a:lnTo>
                <a:cubicBezTo>
                  <a:pt x="12328" y="1501"/>
                  <a:pt x="12371" y="1489"/>
                  <a:pt x="12409" y="1467"/>
                </a:cubicBezTo>
                <a:cubicBezTo>
                  <a:pt x="12447" y="1446"/>
                  <a:pt x="12479" y="1414"/>
                  <a:pt x="12500" y="1376"/>
                </a:cubicBezTo>
                <a:cubicBezTo>
                  <a:pt x="12522" y="1338"/>
                  <a:pt x="12534" y="1295"/>
                  <a:pt x="12534" y="1251"/>
                </a:cubicBezTo>
                <a:lnTo>
                  <a:pt x="12534" y="250"/>
                </a:lnTo>
                <a:lnTo>
                  <a:pt x="12534" y="250"/>
                </a:lnTo>
                <a:lnTo>
                  <a:pt x="12534" y="250"/>
                </a:lnTo>
                <a:cubicBezTo>
                  <a:pt x="12534" y="206"/>
                  <a:pt x="12522" y="163"/>
                  <a:pt x="12500" y="125"/>
                </a:cubicBezTo>
                <a:cubicBezTo>
                  <a:pt x="12479" y="87"/>
                  <a:pt x="12447" y="55"/>
                  <a:pt x="12409" y="34"/>
                </a:cubicBezTo>
                <a:cubicBezTo>
                  <a:pt x="12371" y="12"/>
                  <a:pt x="12328" y="0"/>
                  <a:pt x="12284" y="0"/>
                </a:cubicBezTo>
                <a:lnTo>
                  <a:pt x="250" y="0"/>
                </a:lnTo>
              </a:path>
            </a:pathLst>
          </a:custGeom>
          <a:solidFill>
            <a:srgbClr val="ff7b59"/>
          </a:solidFill>
          <a:ln w="38160">
            <a:solidFill>
              <a:srgbClr val="800080"/>
            </a:solidFill>
            <a:custDash>
              <a:ds d="100000" sp="50000"/>
            </a:custDash>
            <a:round/>
          </a:ln>
        </p:spPr>
        <p:style>
          <a:lnRef idx="0"/>
          <a:fillRef idx="0"/>
          <a:effectRef idx="0"/>
          <a:fontRef idx="minor"/>
        </p:style>
        <p:txBody>
          <a:bodyPr lIns="109080" rIns="109080" tIns="64080" bIns="64080" anchor="ctr">
            <a:noAutofit/>
          </a:bodyPr>
          <a:p>
            <a:pPr algn="ctr">
              <a:lnSpc>
                <a:spcPct val="100000"/>
              </a:lnSpc>
              <a:buNone/>
            </a:pPr>
            <a:r>
              <a:rPr b="1" lang="en-PH" sz="1800" spc="-1" strike="noStrike">
                <a:solidFill>
                  <a:srgbClr val="ffffff"/>
                </a:solidFill>
                <a:latin typeface="Lato"/>
                <a:ea typeface="DejaVu Sans"/>
              </a:rPr>
              <a:t>Patuloy na Pakikipaglaban ng mga Gerilya</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2" name="PlaceHolder 1"/>
          <p:cNvSpPr>
            <a:spLocks noGrp="1"/>
          </p:cNvSpPr>
          <p:nvPr>
            <p:ph type="title"/>
          </p:nvPr>
        </p:nvSpPr>
        <p:spPr>
          <a:xfrm>
            <a:off x="609480" y="254520"/>
            <a:ext cx="10009080" cy="1002960"/>
          </a:xfrm>
          <a:prstGeom prst="rect">
            <a:avLst/>
          </a:prstGeom>
          <a:solidFill>
            <a:srgbClr val="395511"/>
          </a:solidFill>
          <a:ln w="76320">
            <a:solidFill>
              <a:srgbClr val="bbe33d"/>
            </a:solidFill>
            <a:custDash>
              <a:ds d="24057" sp="59906"/>
              <a:ds d="24057" sp="59906"/>
              <a:ds d="119811" sp="59906"/>
              <a:ds d="119811" sp="59906"/>
              <a:ds d="119811" sp="59906"/>
            </a:custDash>
            <a:round/>
          </a:ln>
        </p:spPr>
        <p:txBody>
          <a:bodyPr lIns="38160" rIns="38160" tIns="38160" bIns="38160" anchor="ctr">
            <a:noAutofit/>
          </a:bodyPr>
          <a:p>
            <a:pPr algn="ctr">
              <a:lnSpc>
                <a:spcPct val="100000"/>
              </a:lnSpc>
              <a:buNone/>
            </a:pPr>
            <a:r>
              <a:rPr b="1" lang="en-US" sz="4000" spc="-1" strike="noStrike">
                <a:solidFill>
                  <a:srgbClr val="ffffff"/>
                </a:solidFill>
                <a:latin typeface="Lato"/>
                <a:ea typeface="DejaVu Sans"/>
              </a:rPr>
              <a:t>Resulta ng Pananakop ng mga Hapones</a:t>
            </a:r>
            <a:endParaRPr b="0" lang="en-PH" sz="4000" spc="-1" strike="noStrike">
              <a:latin typeface="Arial"/>
            </a:endParaRPr>
          </a:p>
        </p:txBody>
      </p:sp>
      <p:sp>
        <p:nvSpPr>
          <p:cNvPr id="183" name="PlaceHolder 2"/>
          <p:cNvSpPr>
            <a:spLocks noGrp="1"/>
          </p:cNvSpPr>
          <p:nvPr>
            <p:ph/>
          </p:nvPr>
        </p:nvSpPr>
        <p:spPr>
          <a:xfrm>
            <a:off x="609480" y="2052000"/>
            <a:ext cx="10963800" cy="4067640"/>
          </a:xfrm>
          <a:prstGeom prst="rect">
            <a:avLst/>
          </a:prstGeom>
          <a:noFill/>
          <a:ln w="76320">
            <a:noFill/>
          </a:ln>
        </p:spPr>
        <p:txBody>
          <a:bodyPr lIns="38160" rIns="38160" tIns="38160" bIns="38160" anchor="t">
            <a:normAutofit/>
          </a:bodyPr>
          <a:p>
            <a:pPr algn="just">
              <a:lnSpc>
                <a:spcPct val="100000"/>
              </a:lnSpc>
              <a:buNone/>
            </a:pPr>
            <a:r>
              <a:rPr b="1" lang="en-PH" sz="1800" spc="-1" strike="noStrike">
                <a:latin typeface="Lato"/>
              </a:rPr>
              <a:t>Noong Marso 1942, itinatag ang Hukbalahap o Hukbo ng Bayan Laban sa Hapon. Ito ay naging bahagi ng isang malawak at nagkakaisang paglaban sa mga mananakop na mga Hapones. Si Luis Taruc na naging unang kumander ng Huk at tinawag nilang supremo ay isang pinunong komunista at tagapag-ayos ng magsasaka mula sa isang baryo sa Pampanga. Si Castro Alejandrino ang naging bise-komandante ng mga ito. Sinimulan ng mga Huk ang kanilang kampanya laban sa mga Hapones na may limang yunit na binubuo ng 100 tauhan. Gayunpaman, ang kanilang pakikipaglaban sa mga Hapones ay nag-ambag nang malaki sa layuning mapalaya ang Pilipinas sa pananakop ng mga Hapones.</a:t>
            </a:r>
            <a:endParaRPr b="0" lang="en-PH" sz="1800" spc="-1" strike="noStrike">
              <a:latin typeface="Arial"/>
            </a:endParaRPr>
          </a:p>
        </p:txBody>
      </p:sp>
      <p:sp>
        <p:nvSpPr>
          <p:cNvPr id="184" name=""/>
          <p:cNvSpPr/>
          <p:nvPr/>
        </p:nvSpPr>
        <p:spPr>
          <a:xfrm>
            <a:off x="708120" y="1431000"/>
            <a:ext cx="5051520" cy="539640"/>
          </a:xfrm>
          <a:custGeom>
            <a:avLst/>
            <a:gdLst/>
            <a:ahLst/>
            <a:rect l="l" t="t" r="r" b="b"/>
            <a:pathLst>
              <a:path w="14035" h="1502">
                <a:moveTo>
                  <a:pt x="250" y="0"/>
                </a:moveTo>
                <a:lnTo>
                  <a:pt x="250" y="0"/>
                </a:lnTo>
                <a:cubicBezTo>
                  <a:pt x="206" y="0"/>
                  <a:pt x="163" y="12"/>
                  <a:pt x="125" y="34"/>
                </a:cubicBezTo>
                <a:cubicBezTo>
                  <a:pt x="87" y="55"/>
                  <a:pt x="55" y="87"/>
                  <a:pt x="34" y="125"/>
                </a:cubicBezTo>
                <a:cubicBezTo>
                  <a:pt x="12" y="163"/>
                  <a:pt x="0" y="206"/>
                  <a:pt x="0" y="250"/>
                </a:cubicBezTo>
                <a:lnTo>
                  <a:pt x="0" y="1250"/>
                </a:lnTo>
                <a:lnTo>
                  <a:pt x="0" y="1251"/>
                </a:lnTo>
                <a:cubicBezTo>
                  <a:pt x="0" y="1295"/>
                  <a:pt x="12" y="1338"/>
                  <a:pt x="34" y="1376"/>
                </a:cubicBezTo>
                <a:cubicBezTo>
                  <a:pt x="55" y="1414"/>
                  <a:pt x="87" y="1446"/>
                  <a:pt x="125" y="1467"/>
                </a:cubicBezTo>
                <a:cubicBezTo>
                  <a:pt x="163" y="1489"/>
                  <a:pt x="206" y="1501"/>
                  <a:pt x="250" y="1501"/>
                </a:cubicBezTo>
                <a:lnTo>
                  <a:pt x="13783" y="1501"/>
                </a:lnTo>
                <a:lnTo>
                  <a:pt x="13784" y="1501"/>
                </a:lnTo>
                <a:cubicBezTo>
                  <a:pt x="13828" y="1501"/>
                  <a:pt x="13871" y="1489"/>
                  <a:pt x="13909" y="1467"/>
                </a:cubicBezTo>
                <a:cubicBezTo>
                  <a:pt x="13947" y="1446"/>
                  <a:pt x="13979" y="1414"/>
                  <a:pt x="14000" y="1376"/>
                </a:cubicBezTo>
                <a:cubicBezTo>
                  <a:pt x="14022" y="1338"/>
                  <a:pt x="14034" y="1295"/>
                  <a:pt x="14034" y="1251"/>
                </a:cubicBezTo>
                <a:lnTo>
                  <a:pt x="14033" y="250"/>
                </a:lnTo>
                <a:lnTo>
                  <a:pt x="14034" y="250"/>
                </a:lnTo>
                <a:lnTo>
                  <a:pt x="14034" y="250"/>
                </a:lnTo>
                <a:cubicBezTo>
                  <a:pt x="14034" y="206"/>
                  <a:pt x="14022" y="163"/>
                  <a:pt x="14000" y="125"/>
                </a:cubicBezTo>
                <a:cubicBezTo>
                  <a:pt x="13979" y="87"/>
                  <a:pt x="13947" y="55"/>
                  <a:pt x="13909" y="34"/>
                </a:cubicBezTo>
                <a:cubicBezTo>
                  <a:pt x="13871" y="12"/>
                  <a:pt x="13828" y="0"/>
                  <a:pt x="13784" y="0"/>
                </a:cubicBezTo>
                <a:lnTo>
                  <a:pt x="250" y="0"/>
                </a:lnTo>
              </a:path>
            </a:pathLst>
          </a:custGeom>
          <a:solidFill>
            <a:srgbClr val="ff7b59"/>
          </a:solidFill>
          <a:ln w="38160">
            <a:solidFill>
              <a:srgbClr val="800080"/>
            </a:solidFill>
            <a:custDash>
              <a:ds d="100000" sp="50000"/>
            </a:custDash>
            <a:round/>
          </a:ln>
        </p:spPr>
        <p:style>
          <a:lnRef idx="0"/>
          <a:fillRef idx="0"/>
          <a:effectRef idx="0"/>
          <a:fontRef idx="minor"/>
        </p:style>
        <p:txBody>
          <a:bodyPr lIns="109080" rIns="109080" tIns="64080" bIns="64080" anchor="ctr">
            <a:noAutofit/>
          </a:bodyPr>
          <a:p>
            <a:pPr>
              <a:lnSpc>
                <a:spcPct val="100000"/>
              </a:lnSpc>
              <a:buNone/>
            </a:pPr>
            <a:r>
              <a:rPr b="1" lang="en-PH" sz="1800" spc="-1" strike="noStrike">
                <a:solidFill>
                  <a:srgbClr val="ffffff"/>
                </a:solidFill>
                <a:latin typeface="Lato"/>
                <a:ea typeface="DejaVu Sans"/>
              </a:rPr>
              <a:t>Hukbalahap o Hukbo ng Bayan Laban sa Hapon</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5" name="PlaceHolder 1"/>
          <p:cNvSpPr>
            <a:spLocks noGrp="1"/>
          </p:cNvSpPr>
          <p:nvPr>
            <p:ph type="title"/>
          </p:nvPr>
        </p:nvSpPr>
        <p:spPr>
          <a:xfrm>
            <a:off x="609480" y="273600"/>
            <a:ext cx="10963080" cy="1135440"/>
          </a:xfrm>
          <a:prstGeom prst="rect">
            <a:avLst/>
          </a:prstGeom>
          <a:noFill/>
          <a:ln w="0">
            <a:noFill/>
          </a:ln>
        </p:spPr>
        <p:txBody>
          <a:bodyPr lIns="0" rIns="0" tIns="0" bIns="0" anchor="ctr">
            <a:noAutofit/>
          </a:bodyPr>
          <a:p>
            <a:pPr>
              <a:lnSpc>
                <a:spcPct val="100000"/>
              </a:lnSpc>
              <a:buNone/>
            </a:pPr>
            <a:r>
              <a:rPr b="1" lang="en-PH" sz="3800" spc="-1" strike="noStrike">
                <a:latin typeface="Lato"/>
              </a:rPr>
              <a:t>PAGSASANAY</a:t>
            </a:r>
            <a:endParaRPr b="0" lang="en-PH" sz="3800" spc="-1" strike="noStrike">
              <a:latin typeface="Arial"/>
            </a:endParaRPr>
          </a:p>
        </p:txBody>
      </p:sp>
      <p:sp>
        <p:nvSpPr>
          <p:cNvPr id="186" name="PlaceHolder 2"/>
          <p:cNvSpPr>
            <a:spLocks noGrp="1"/>
          </p:cNvSpPr>
          <p:nvPr>
            <p:ph/>
          </p:nvPr>
        </p:nvSpPr>
        <p:spPr>
          <a:xfrm>
            <a:off x="609480" y="1604520"/>
            <a:ext cx="10963080" cy="3967920"/>
          </a:xfrm>
          <a:prstGeom prst="rect">
            <a:avLst/>
          </a:prstGeom>
          <a:noFill/>
          <a:ln w="0">
            <a:noFill/>
          </a:ln>
        </p:spPr>
        <p:txBody>
          <a:bodyPr lIns="0" rIns="0" tIns="0" bIns="0" anchor="t">
            <a:normAutofit/>
          </a:bodyPr>
          <a:p>
            <a:pPr algn="just">
              <a:lnSpc>
                <a:spcPct val="100000"/>
              </a:lnSpc>
              <a:buNone/>
            </a:pPr>
            <a:r>
              <a:rPr b="1" lang="en-PH" sz="1800" spc="-1" strike="noStrike">
                <a:solidFill>
                  <a:srgbClr val="000000"/>
                </a:solidFill>
                <a:latin typeface="Lato"/>
                <a:ea typeface="Arial Black;Arial Black"/>
              </a:rPr>
              <a:t>PANUTO</a:t>
            </a:r>
            <a:r>
              <a:rPr b="0" lang="en-PH" sz="1800" spc="-1" strike="noStrike">
                <a:solidFill>
                  <a:srgbClr val="000000"/>
                </a:solidFill>
                <a:latin typeface="Lato"/>
                <a:ea typeface="Arial Black;Arial Black"/>
              </a:rPr>
              <a:t>: Sagutin ang sumusunod na tanong.</a:t>
            </a:r>
            <a:endParaRPr b="0" lang="en-PH" sz="1800" spc="-1" strike="noStrike">
              <a:latin typeface="Arial"/>
            </a:endParaRPr>
          </a:p>
          <a:p>
            <a:pPr algn="just">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PingFang SC"/>
              </a:rPr>
              <a:t>1. Ano-ano ang paraang ginawa ng mga Pilipino upang labanan ang mga mananakop na Hapones?</a:t>
            </a:r>
            <a:endParaRPr b="0" lang="en-PH" sz="1800" spc="-1" strike="noStrike">
              <a:latin typeface="Arial"/>
            </a:endParaRPr>
          </a:p>
          <a:p>
            <a:pPr>
              <a:lnSpc>
                <a:spcPct val="100000"/>
              </a:lnSpc>
              <a:buNone/>
            </a:pPr>
            <a:r>
              <a:rPr b="0" lang="en-PH" sz="1800" spc="-1" strike="noStrike">
                <a:solidFill>
                  <a:srgbClr val="000000"/>
                </a:solidFill>
                <a:latin typeface="Lato"/>
                <a:ea typeface="PingFang SC"/>
              </a:rPr>
              <a:t>2. Paano nilabanan ng USAFFE, mga samahang gerilya, at Hukbalahap ang mga Hapones?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87" name="PlaceHolder 1"/>
          <p:cNvSpPr>
            <a:spLocks noGrp="1"/>
          </p:cNvSpPr>
          <p:nvPr>
            <p:ph type="title"/>
          </p:nvPr>
        </p:nvSpPr>
        <p:spPr>
          <a:xfrm>
            <a:off x="609480" y="273600"/>
            <a:ext cx="10963080" cy="1135440"/>
          </a:xfrm>
          <a:prstGeom prst="rect">
            <a:avLst/>
          </a:prstGeom>
          <a:noFill/>
          <a:ln w="0">
            <a:noFill/>
          </a:ln>
        </p:spPr>
        <p:txBody>
          <a:bodyPr lIns="0" rIns="0" tIns="0" bIns="0" anchor="ctr">
            <a:noAutofit/>
          </a:bodyPr>
          <a:p>
            <a:pPr>
              <a:lnSpc>
                <a:spcPct val="100000"/>
              </a:lnSpc>
              <a:buNone/>
            </a:pPr>
            <a:r>
              <a:rPr b="1" lang="en-PH" sz="3800" spc="-1" strike="noStrike">
                <a:latin typeface="Lato"/>
              </a:rPr>
              <a:t>SUSI SA PAGWAWASTO</a:t>
            </a:r>
            <a:endParaRPr b="0" lang="en-PH" sz="3800" spc="-1" strike="noStrike">
              <a:latin typeface="Arial"/>
            </a:endParaRPr>
          </a:p>
        </p:txBody>
      </p:sp>
      <p:sp>
        <p:nvSpPr>
          <p:cNvPr id="188" name="PlaceHolder 2"/>
          <p:cNvSpPr>
            <a:spLocks noGrp="1"/>
          </p:cNvSpPr>
          <p:nvPr>
            <p:ph/>
          </p:nvPr>
        </p:nvSpPr>
        <p:spPr>
          <a:xfrm>
            <a:off x="609480" y="1604520"/>
            <a:ext cx="10963080" cy="3967920"/>
          </a:xfrm>
          <a:prstGeom prst="rect">
            <a:avLst/>
          </a:prstGeom>
          <a:noFill/>
          <a:ln w="0">
            <a:noFill/>
          </a:ln>
        </p:spPr>
        <p:txBody>
          <a:bodyPr lIns="0" rIns="0" tIns="0" bIns="0" anchor="t">
            <a:normAutofit/>
          </a:bodyPr>
          <a:p>
            <a:pPr>
              <a:lnSpc>
                <a:spcPct val="100000"/>
              </a:lnSpc>
              <a:buNone/>
            </a:pPr>
            <a:endParaRPr b="0" lang="en-PH" sz="3200" spc="-1" strike="noStrike">
              <a:latin typeface="Arial"/>
            </a:endParaRPr>
          </a:p>
          <a:p>
            <a:pPr>
              <a:lnSpc>
                <a:spcPct val="100000"/>
              </a:lnSpc>
              <a:buNone/>
            </a:pPr>
            <a:r>
              <a:rPr b="0" lang="en-PH" sz="1800" spc="-1" strike="noStrike">
                <a:latin typeface="Lato"/>
              </a:rPr>
              <a:t>1. Pagsali sa USAFFE; pakikipaglaban sa pamamagitan ng taktikang gerilya</a:t>
            </a:r>
            <a:endParaRPr b="0" lang="en-PH" sz="1800" spc="-1" strike="noStrike">
              <a:latin typeface="Arial"/>
            </a:endParaRPr>
          </a:p>
          <a:p>
            <a:pPr>
              <a:lnSpc>
                <a:spcPct val="100000"/>
              </a:lnSpc>
              <a:buNone/>
            </a:pPr>
            <a:r>
              <a:rPr b="0" lang="en-PH" sz="1800" spc="-1" strike="noStrike">
                <a:latin typeface="Lato"/>
              </a:rPr>
              <a:t>2. Pagdepensa laban sa mga Hapones; paggamit ng taktikang gerilya</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4992</TotalTime>
  <Application>LibreOffice/7.2.5.2$MacOSX_X86_64 LibreOffice_project/499f9727c189e6ef3471021d6132d4c694f357e5</Application>
  <AppVersion>15.0000</AppVersion>
  <Words>71</Words>
  <Paragraphs>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2023-03-27T15:16:36Z</dcterms:modified>
  <cp:revision>2396</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i4>7</vt:i4>
  </property>
</Properties>
</file>