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1.png" ContentType="image/png"/>
  <Override PartName="/ppt/media/image2.png" ContentType="image/png"/>
  <Override PartName="/ppt/media/image2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7.png" ContentType="image/png"/>
  <Override PartName="/ppt/media/image8.png" ContentType="image/png"/>
  <Override PartName="/ppt/media/image9.png" ContentType="image/png"/>
  <Override PartName="/ppt/media/image10.png" ContentType="image/png"/>
  <Override PartName="/ppt/media/image12.png" ContentType="image/png"/>
  <Override PartName="/ppt/media/image13.png" ContentType="image/png"/>
  <Override PartName="/ppt/media/image15.png" ContentType="image/png"/>
  <Override PartName="/ppt/media/image16.png" ContentType="image/png"/>
  <Override PartName="/ppt/media/image18.png" ContentType="image/png"/>
  <Override PartName="/ppt/media/image19.png" ContentType="image/png"/>
  <Override PartName="/ppt/media/image17.png" ContentType="image/png"/>
  <Override PartName="/ppt/media/image14.png" ContentType="image/png"/>
  <Override PartName="/ppt/media/image20.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5.xml.rels" ContentType="application/vnd.openxmlformats-package.relationships+xml"/>
  <Override PartName="/ppt/slides/_rels/slide14.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9160" cy="684504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6040" cy="2786040"/>
          </a:xfrm>
          <a:prstGeom prst="rect">
            <a:avLst/>
          </a:prstGeom>
          <a:ln w="0">
            <a:noFill/>
          </a:ln>
        </p:spPr>
      </p:pic>
      <p:sp>
        <p:nvSpPr>
          <p:cNvPr id="2" name="Rectangle 5"/>
          <p:cNvSpPr/>
          <p:nvPr/>
        </p:nvSpPr>
        <p:spPr>
          <a:xfrm>
            <a:off x="3487320" y="1475280"/>
            <a:ext cx="8691480" cy="384948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1480" cy="37116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9160" cy="622080"/>
          </a:xfrm>
          <a:prstGeom prst="rect">
            <a:avLst/>
          </a:prstGeom>
          <a:ln w="0">
            <a:noFill/>
          </a:ln>
        </p:spPr>
      </p:pic>
      <p:sp>
        <p:nvSpPr>
          <p:cNvPr id="43" name="Rectangle 7"/>
          <p:cNvSpPr/>
          <p:nvPr/>
        </p:nvSpPr>
        <p:spPr>
          <a:xfrm>
            <a:off x="10868760" y="0"/>
            <a:ext cx="957600" cy="95760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1680" cy="1021680"/>
          </a:xfrm>
          <a:prstGeom prst="rect">
            <a:avLst/>
          </a:prstGeom>
          <a:ln w="0">
            <a:noFill/>
          </a:ln>
        </p:spPr>
      </p:pic>
      <p:sp>
        <p:nvSpPr>
          <p:cNvPr id="45" name="TextBox 9"/>
          <p:cNvSpPr/>
          <p:nvPr/>
        </p:nvSpPr>
        <p:spPr>
          <a:xfrm>
            <a:off x="185400" y="6362280"/>
            <a:ext cx="46789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03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3480" cy="337176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11.png"/><Relationship Id="rId3"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9.png"/><Relationship Id="rId3" Type="http://schemas.openxmlformats.org/officeDocument/2006/relationships/image" Target="../media/image20.png"/><Relationship Id="rId4"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3708000" y="2548440"/>
            <a:ext cx="8280000" cy="1735560"/>
          </a:xfrm>
          <a:prstGeom prst="rect">
            <a:avLst/>
          </a:prstGeom>
          <a:noFill/>
          <a:ln w="0">
            <a:noFill/>
          </a:ln>
        </p:spPr>
        <p:style>
          <a:lnRef idx="0"/>
          <a:fillRef idx="0"/>
          <a:effectRef idx="0"/>
          <a:fontRef idx="minor"/>
        </p:style>
        <p:txBody>
          <a:bodyPr lIns="90000" rIns="90000" tIns="45000" bIns="45000" anchor="t">
            <a:spAutoFit/>
          </a:bodyPr>
          <a:p>
            <a:pPr algn="ctr">
              <a:buNone/>
            </a:pPr>
            <a:r>
              <a:rPr b="1" lang="en-US" sz="3600" spc="-1" strike="noStrike">
                <a:solidFill>
                  <a:srgbClr val="ffffff"/>
                </a:solidFill>
                <a:latin typeface="Lato"/>
                <a:ea typeface="PingFang SC"/>
              </a:rPr>
              <a:t>Importance of Plants to Humans and the Proper Ways of Handling Them</a:t>
            </a:r>
            <a:endParaRPr b="0" lang="en-PH" sz="36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10260000" y="5746320"/>
            <a:ext cx="176760" cy="342360"/>
          </a:xfrm>
          <a:prstGeom prst="rect">
            <a:avLst/>
          </a:prstGeom>
          <a:noFill/>
          <a:ln w="0">
            <a:noFill/>
          </a:ln>
        </p:spPr>
        <p:style>
          <a:lnRef idx="0"/>
          <a:fillRef idx="0"/>
          <a:effectRef idx="0"/>
          <a:fontRef idx="minor"/>
        </p:style>
      </p:sp>
      <p:sp>
        <p:nvSpPr>
          <p:cNvPr id="126" name=""/>
          <p:cNvSpPr txBox="1"/>
          <p:nvPr/>
        </p:nvSpPr>
        <p:spPr>
          <a:xfrm>
            <a:off x="324000" y="1800000"/>
            <a:ext cx="1154412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Different plants have different uses. They are used as sources of food, clothing materials, building materials, and medicines. Plants are also used for decoration and beautification purposes.</a:t>
            </a:r>
            <a:endParaRPr b="0" lang="en-PH" sz="1800" spc="-1" strike="noStrike">
              <a:latin typeface="Lato"/>
              <a:ea typeface="AppleSystemUIFont"/>
            </a:endParaRPr>
          </a:p>
        </p:txBody>
      </p:sp>
      <p:sp>
        <p:nvSpPr>
          <p:cNvPr id="127" name=""/>
          <p:cNvSpPr/>
          <p:nvPr/>
        </p:nvSpPr>
        <p:spPr>
          <a:xfrm>
            <a:off x="0" y="2772000"/>
            <a:ext cx="5040000" cy="54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r>
              <a:rPr b="1" lang="en-PH" sz="1800" spc="-1" strike="noStrike">
                <a:latin typeface="Lato"/>
                <a:ea typeface="AppleSystemUIFont"/>
              </a:rPr>
              <a:t>Plants As Sources of Food and Oxygen</a:t>
            </a:r>
            <a:endParaRPr b="0" lang="en-PH" sz="1800" spc="-1" strike="noStrike">
              <a:latin typeface="AppleSystemUIFont"/>
              <a:ea typeface="AppleSystemUIFont"/>
            </a:endParaRPr>
          </a:p>
        </p:txBody>
      </p:sp>
      <p:sp>
        <p:nvSpPr>
          <p:cNvPr id="128" name=""/>
          <p:cNvSpPr txBox="1"/>
          <p:nvPr/>
        </p:nvSpPr>
        <p:spPr>
          <a:xfrm>
            <a:off x="273240" y="3600000"/>
            <a:ext cx="11606760" cy="1331280"/>
          </a:xfrm>
          <a:prstGeom prst="rect">
            <a:avLst/>
          </a:prstGeom>
          <a:noFill/>
          <a:ln w="0">
            <a:noFill/>
          </a:ln>
        </p:spPr>
        <p:txBody>
          <a:bodyPr lIns="90000" rIns="90000" tIns="45000" bIns="45000" anchor="t">
            <a:noAutofit/>
          </a:bodyPr>
          <a:p>
            <a:pPr algn="just">
              <a:buNone/>
            </a:pPr>
            <a:r>
              <a:rPr b="0" lang="en-PH" sz="1800" spc="-1" strike="noStrike">
                <a:latin typeface="Lato"/>
              </a:rPr>
              <a:t>	</a:t>
            </a:r>
            <a:r>
              <a:rPr b="0" lang="en-PH" sz="1800" spc="-1" strike="noStrike">
                <a:latin typeface="Lato"/>
              </a:rPr>
              <a:t>Plants are the only living things that can make their own food. They can do this because they have the green coloring pigment called </a:t>
            </a:r>
            <a:r>
              <a:rPr b="1" lang="en-PH" sz="1800" spc="-1" strike="noStrike">
                <a:latin typeface="Lato"/>
              </a:rPr>
              <a:t>chlorophyll.</a:t>
            </a:r>
            <a:r>
              <a:rPr b="0" lang="en-PH" sz="1800" spc="-1" strike="noStrike">
                <a:latin typeface="Lato"/>
              </a:rPr>
              <a:t> Plants need water and carbon dioxide to make food. As plants make food, they release oxygen which we breathe in. Without oxygen, people and animals will die. Without food, people and animals cannot live.</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10260000" y="5746320"/>
            <a:ext cx="176760" cy="342360"/>
          </a:xfrm>
          <a:prstGeom prst="rect">
            <a:avLst/>
          </a:prstGeom>
          <a:noFill/>
          <a:ln w="0">
            <a:noFill/>
          </a:ln>
        </p:spPr>
        <p:style>
          <a:lnRef idx="0"/>
          <a:fillRef idx="0"/>
          <a:effectRef idx="0"/>
          <a:fontRef idx="minor"/>
        </p:style>
      </p:sp>
      <p:pic>
        <p:nvPicPr>
          <p:cNvPr id="130" name="" descr=""/>
          <p:cNvPicPr/>
          <p:nvPr/>
        </p:nvPicPr>
        <p:blipFill>
          <a:blip r:embed="rId1"/>
          <a:stretch/>
        </p:blipFill>
        <p:spPr>
          <a:xfrm>
            <a:off x="518400" y="1440000"/>
            <a:ext cx="2577600" cy="2177640"/>
          </a:xfrm>
          <a:prstGeom prst="rect">
            <a:avLst/>
          </a:prstGeom>
          <a:ln w="29160">
            <a:solidFill>
              <a:srgbClr val="8d1d75"/>
            </a:solidFill>
            <a:round/>
          </a:ln>
        </p:spPr>
      </p:pic>
      <p:pic>
        <p:nvPicPr>
          <p:cNvPr id="131" name="" descr=""/>
          <p:cNvPicPr/>
          <p:nvPr/>
        </p:nvPicPr>
        <p:blipFill>
          <a:blip r:embed="rId2"/>
          <a:stretch/>
        </p:blipFill>
        <p:spPr>
          <a:xfrm>
            <a:off x="3301200" y="1440000"/>
            <a:ext cx="2638800" cy="2160000"/>
          </a:xfrm>
          <a:prstGeom prst="rect">
            <a:avLst/>
          </a:prstGeom>
          <a:ln w="29160">
            <a:solidFill>
              <a:srgbClr val="8d1d75"/>
            </a:solidFill>
            <a:round/>
          </a:ln>
        </p:spPr>
      </p:pic>
      <p:pic>
        <p:nvPicPr>
          <p:cNvPr id="132" name="" descr=""/>
          <p:cNvPicPr/>
          <p:nvPr/>
        </p:nvPicPr>
        <p:blipFill>
          <a:blip r:embed="rId3"/>
          <a:stretch/>
        </p:blipFill>
        <p:spPr>
          <a:xfrm>
            <a:off x="6181200" y="1449720"/>
            <a:ext cx="2638800" cy="2150280"/>
          </a:xfrm>
          <a:prstGeom prst="rect">
            <a:avLst/>
          </a:prstGeom>
          <a:ln w="29160">
            <a:solidFill>
              <a:srgbClr val="8d1d75"/>
            </a:solidFill>
            <a:round/>
          </a:ln>
        </p:spPr>
      </p:pic>
      <p:pic>
        <p:nvPicPr>
          <p:cNvPr id="133" name="" descr=""/>
          <p:cNvPicPr/>
          <p:nvPr/>
        </p:nvPicPr>
        <p:blipFill>
          <a:blip r:embed="rId4"/>
          <a:stretch/>
        </p:blipFill>
        <p:spPr>
          <a:xfrm>
            <a:off x="9048600" y="1440000"/>
            <a:ext cx="2651400" cy="2160000"/>
          </a:xfrm>
          <a:prstGeom prst="rect">
            <a:avLst/>
          </a:prstGeom>
          <a:ln w="29160">
            <a:solidFill>
              <a:srgbClr val="8d1d75"/>
            </a:solidFill>
            <a:round/>
          </a:ln>
        </p:spPr>
      </p:pic>
      <p:sp>
        <p:nvSpPr>
          <p:cNvPr id="134" name=""/>
          <p:cNvSpPr txBox="1"/>
          <p:nvPr/>
        </p:nvSpPr>
        <p:spPr>
          <a:xfrm>
            <a:off x="180000" y="3888000"/>
            <a:ext cx="11880000" cy="72000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Most of the food you eat come from plants. The plant parts that can be eaten are the leaves, stems, roots, seeds, and fruits. Here are some foods that come from plants: rice, carrot, banana, papaya, squash, and kangkong.</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10260000" y="5746320"/>
            <a:ext cx="176760" cy="342360"/>
          </a:xfrm>
          <a:prstGeom prst="rect">
            <a:avLst/>
          </a:prstGeom>
          <a:noFill/>
          <a:ln w="0">
            <a:noFill/>
          </a:ln>
        </p:spPr>
        <p:style>
          <a:lnRef idx="0"/>
          <a:fillRef idx="0"/>
          <a:effectRef idx="0"/>
          <a:fontRef idx="minor"/>
        </p:style>
      </p:sp>
      <p:sp>
        <p:nvSpPr>
          <p:cNvPr id="136" name=""/>
          <p:cNvSpPr/>
          <p:nvPr/>
        </p:nvSpPr>
        <p:spPr>
          <a:xfrm>
            <a:off x="0" y="900000"/>
            <a:ext cx="5220000" cy="54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Plants As Sources of Clothing Materials</a:t>
            </a:r>
            <a:endParaRPr b="0" lang="en-PH" sz="1800" spc="-1" strike="noStrike">
              <a:latin typeface="Lato"/>
              <a:ea typeface="AppleSystemUIFont"/>
            </a:endParaRPr>
          </a:p>
        </p:txBody>
      </p:sp>
      <p:sp>
        <p:nvSpPr>
          <p:cNvPr id="137" name=""/>
          <p:cNvSpPr txBox="1"/>
          <p:nvPr/>
        </p:nvSpPr>
        <p:spPr>
          <a:xfrm>
            <a:off x="276120" y="1636920"/>
            <a:ext cx="1163952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Many of the clothes that you wear are made of materials that come from plants. Cotton, piña, and abaca are good sources of fibers that are woven into clothing materials.</a:t>
            </a:r>
            <a:endParaRPr b="0" lang="en-PH" sz="1800" spc="-1" strike="noStrike">
              <a:latin typeface="Lato"/>
              <a:ea typeface="AppleSystemUIFont"/>
            </a:endParaRPr>
          </a:p>
        </p:txBody>
      </p:sp>
      <p:pic>
        <p:nvPicPr>
          <p:cNvPr id="138" name="" descr=""/>
          <p:cNvPicPr/>
          <p:nvPr/>
        </p:nvPicPr>
        <p:blipFill>
          <a:blip r:embed="rId1"/>
          <a:stretch/>
        </p:blipFill>
        <p:spPr>
          <a:xfrm>
            <a:off x="1800000" y="2421360"/>
            <a:ext cx="3960000" cy="3698640"/>
          </a:xfrm>
          <a:prstGeom prst="rect">
            <a:avLst/>
          </a:prstGeom>
          <a:ln w="29160">
            <a:solidFill>
              <a:srgbClr val="8d1d75"/>
            </a:solidFill>
            <a:round/>
          </a:ln>
        </p:spPr>
      </p:pic>
      <p:pic>
        <p:nvPicPr>
          <p:cNvPr id="139" name="" descr=""/>
          <p:cNvPicPr/>
          <p:nvPr/>
        </p:nvPicPr>
        <p:blipFill>
          <a:blip r:embed="rId2"/>
          <a:stretch/>
        </p:blipFill>
        <p:spPr>
          <a:xfrm>
            <a:off x="6480000" y="2420280"/>
            <a:ext cx="3930840" cy="366372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10260000" y="5746320"/>
            <a:ext cx="176760" cy="342360"/>
          </a:xfrm>
          <a:prstGeom prst="rect">
            <a:avLst/>
          </a:prstGeom>
          <a:noFill/>
          <a:ln w="0">
            <a:noFill/>
          </a:ln>
        </p:spPr>
        <p:style>
          <a:lnRef idx="0"/>
          <a:fillRef idx="0"/>
          <a:effectRef idx="0"/>
          <a:fontRef idx="minor"/>
        </p:style>
      </p:sp>
      <p:sp>
        <p:nvSpPr>
          <p:cNvPr id="141" name=""/>
          <p:cNvSpPr/>
          <p:nvPr/>
        </p:nvSpPr>
        <p:spPr>
          <a:xfrm>
            <a:off x="0" y="720000"/>
            <a:ext cx="5220000" cy="54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Plants As Sources of Building Materials</a:t>
            </a:r>
            <a:endParaRPr b="0" lang="en-PH" sz="1800" spc="-1" strike="noStrike">
              <a:latin typeface="AppleSystemUIFont"/>
              <a:ea typeface="AppleSystemUIFont"/>
            </a:endParaRPr>
          </a:p>
        </p:txBody>
      </p:sp>
      <p:sp>
        <p:nvSpPr>
          <p:cNvPr id="142" name=""/>
          <p:cNvSpPr txBox="1"/>
          <p:nvPr/>
        </p:nvSpPr>
        <p:spPr>
          <a:xfrm>
            <a:off x="335880" y="1438560"/>
            <a:ext cx="11520000" cy="10094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Wood comes from the stem or trunk of big trees. These trees are good sources of lumber or wood. Lumber is used as building material for housing and furniture. But the use of some big and sturdy trees for building materials are now restricted. Do you know why?</a:t>
            </a:r>
            <a:endParaRPr b="0" lang="en-PH" sz="1800" spc="-1" strike="noStrike">
              <a:latin typeface="Lato"/>
              <a:ea typeface="AppleSystemUIFont"/>
            </a:endParaRPr>
          </a:p>
        </p:txBody>
      </p:sp>
      <p:sp>
        <p:nvSpPr>
          <p:cNvPr id="143" name=""/>
          <p:cNvSpPr txBox="1"/>
          <p:nvPr/>
        </p:nvSpPr>
        <p:spPr>
          <a:xfrm>
            <a:off x="720000" y="2448000"/>
            <a:ext cx="8774280" cy="396720"/>
          </a:xfrm>
          <a:prstGeom prst="rect">
            <a:avLst/>
          </a:prstGeom>
          <a:noFill/>
          <a:ln w="0">
            <a:noFill/>
          </a:ln>
        </p:spPr>
        <p:txBody>
          <a:bodyPr lIns="90000" rIns="90000" tIns="45000" bIns="45000" anchor="t">
            <a:noAutofit/>
          </a:bodyPr>
          <a:p>
            <a:r>
              <a:rPr b="0" lang="en-PH" sz="1800" spc="-1" strike="noStrike">
                <a:latin typeface="Lato"/>
                <a:ea typeface="AppleSystemUIFont"/>
              </a:rPr>
              <a:t>Other plants that are used for building purposes are bamboo, rattan, and coconut.</a:t>
            </a:r>
            <a:endParaRPr b="0" lang="en-PH" sz="1800" spc="-1" strike="noStrike">
              <a:latin typeface="Lato"/>
              <a:ea typeface="AppleSystemUIFont"/>
            </a:endParaRPr>
          </a:p>
        </p:txBody>
      </p:sp>
      <p:pic>
        <p:nvPicPr>
          <p:cNvPr id="144" name="" descr=""/>
          <p:cNvPicPr/>
          <p:nvPr/>
        </p:nvPicPr>
        <p:blipFill>
          <a:blip r:embed="rId1"/>
          <a:stretch/>
        </p:blipFill>
        <p:spPr>
          <a:xfrm>
            <a:off x="2765880" y="2916720"/>
            <a:ext cx="6660000" cy="320328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
          <p:cNvSpPr/>
          <p:nvPr/>
        </p:nvSpPr>
        <p:spPr>
          <a:xfrm>
            <a:off x="10260000" y="5746320"/>
            <a:ext cx="176760" cy="342360"/>
          </a:xfrm>
          <a:prstGeom prst="rect">
            <a:avLst/>
          </a:prstGeom>
          <a:noFill/>
          <a:ln w="0">
            <a:noFill/>
          </a:ln>
        </p:spPr>
        <p:style>
          <a:lnRef idx="0"/>
          <a:fillRef idx="0"/>
          <a:effectRef idx="0"/>
          <a:fontRef idx="minor"/>
        </p:style>
      </p:sp>
      <p:sp>
        <p:nvSpPr>
          <p:cNvPr id="146" name=""/>
          <p:cNvSpPr/>
          <p:nvPr/>
        </p:nvSpPr>
        <p:spPr>
          <a:xfrm>
            <a:off x="0" y="900000"/>
            <a:ext cx="4320000" cy="54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Plants As Sources of Medicines</a:t>
            </a:r>
            <a:endParaRPr b="0" lang="en-PH" sz="1800" spc="-1" strike="noStrike">
              <a:latin typeface="Lato"/>
              <a:ea typeface="AppleSystemUIFont"/>
            </a:endParaRPr>
          </a:p>
        </p:txBody>
      </p:sp>
      <p:sp>
        <p:nvSpPr>
          <p:cNvPr id="147" name=""/>
          <p:cNvSpPr txBox="1"/>
          <p:nvPr/>
        </p:nvSpPr>
        <p:spPr>
          <a:xfrm>
            <a:off x="180000" y="1613160"/>
            <a:ext cx="1183212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Many plants have medicinal uses. They are used to cure common ailments. The leaves, stems, roots, flowers, and fruits of some plants are used as herbal medicines.</a:t>
            </a:r>
            <a:endParaRPr b="0" lang="en-PH" sz="1800" spc="-1" strike="noStrike">
              <a:latin typeface="Lato"/>
              <a:ea typeface="AppleSystemUIFont"/>
            </a:endParaRPr>
          </a:p>
        </p:txBody>
      </p:sp>
      <p:sp>
        <p:nvSpPr>
          <p:cNvPr id="148" name=""/>
          <p:cNvSpPr txBox="1"/>
          <p:nvPr/>
        </p:nvSpPr>
        <p:spPr>
          <a:xfrm>
            <a:off x="612720" y="2339280"/>
            <a:ext cx="4859280" cy="396720"/>
          </a:xfrm>
          <a:prstGeom prst="rect">
            <a:avLst/>
          </a:prstGeom>
          <a:noFill/>
          <a:ln w="0">
            <a:noFill/>
          </a:ln>
        </p:spPr>
        <p:txBody>
          <a:bodyPr lIns="90000" rIns="90000" tIns="45000" bIns="45000" anchor="t">
            <a:noAutofit/>
          </a:bodyPr>
          <a:p>
            <a:r>
              <a:rPr b="0" lang="en-PH" sz="1800" spc="-1" strike="noStrike">
                <a:latin typeface="Lato"/>
                <a:ea typeface="AppleSystemUIFont"/>
              </a:rPr>
              <a:t>Here are some examples of medicinal plants:</a:t>
            </a:r>
            <a:endParaRPr b="0" lang="en-PH" sz="1800" spc="-1" strike="noStrike">
              <a:latin typeface="Lato"/>
              <a:ea typeface="AppleSystemUIFont"/>
            </a:endParaRPr>
          </a:p>
        </p:txBody>
      </p:sp>
      <p:sp>
        <p:nvSpPr>
          <p:cNvPr id="149" name=""/>
          <p:cNvSpPr txBox="1"/>
          <p:nvPr/>
        </p:nvSpPr>
        <p:spPr>
          <a:xfrm>
            <a:off x="695880" y="2770560"/>
            <a:ext cx="10800000" cy="4694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Boiled guava leaves are good for cleaning wounds. They are also used for diarrhea and skin ulcers.</a:t>
            </a:r>
            <a:endParaRPr b="0" lang="en-PH" sz="1800" spc="-1" strike="noStrike">
              <a:latin typeface="Lato"/>
              <a:ea typeface="AppleSystemUIFont"/>
            </a:endParaRPr>
          </a:p>
        </p:txBody>
      </p:sp>
      <p:pic>
        <p:nvPicPr>
          <p:cNvPr id="150" name="" descr=""/>
          <p:cNvPicPr/>
          <p:nvPr/>
        </p:nvPicPr>
        <p:blipFill>
          <a:blip r:embed="rId1"/>
          <a:stretch/>
        </p:blipFill>
        <p:spPr>
          <a:xfrm>
            <a:off x="2765880" y="3240000"/>
            <a:ext cx="6660000" cy="288000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10260000" y="5746320"/>
            <a:ext cx="176760" cy="342360"/>
          </a:xfrm>
          <a:prstGeom prst="rect">
            <a:avLst/>
          </a:prstGeom>
          <a:noFill/>
          <a:ln w="0">
            <a:noFill/>
          </a:ln>
        </p:spPr>
        <p:style>
          <a:lnRef idx="0"/>
          <a:fillRef idx="0"/>
          <a:effectRef idx="0"/>
          <a:fontRef idx="minor"/>
        </p:style>
      </p:sp>
      <p:sp>
        <p:nvSpPr>
          <p:cNvPr id="152" name=""/>
          <p:cNvSpPr txBox="1"/>
          <p:nvPr/>
        </p:nvSpPr>
        <p:spPr>
          <a:xfrm>
            <a:off x="540000" y="1564200"/>
            <a:ext cx="7200000" cy="775800"/>
          </a:xfrm>
          <a:prstGeom prst="rect">
            <a:avLst/>
          </a:prstGeom>
          <a:noFill/>
          <a:ln w="0">
            <a:noFill/>
          </a:ln>
        </p:spPr>
        <p:txBody>
          <a:bodyPr lIns="90000" rIns="90000" tIns="45000" bIns="45000" anchor="t">
            <a:noAutofit/>
          </a:bodyPr>
          <a:p>
            <a:r>
              <a:rPr b="0" lang="en-PH" sz="1800" spc="-1" strike="noStrike">
                <a:latin typeface="Lato"/>
              </a:rPr>
              <a:t>	</a:t>
            </a:r>
            <a:r>
              <a:rPr b="0" lang="en-PH" sz="1800" spc="-1" strike="noStrike">
                <a:latin typeface="Lato"/>
              </a:rPr>
              <a:t>The juice and rind of calamansi are used for sore throat, cough, nausea, and fainting.</a:t>
            </a:r>
            <a:endParaRPr b="0" lang="en-PH" sz="1800" spc="-1" strike="noStrike">
              <a:latin typeface="Lato"/>
              <a:ea typeface="AppleSystemUIFont"/>
            </a:endParaRPr>
          </a:p>
        </p:txBody>
      </p:sp>
      <p:pic>
        <p:nvPicPr>
          <p:cNvPr id="153" name="" descr=""/>
          <p:cNvPicPr/>
          <p:nvPr/>
        </p:nvPicPr>
        <p:blipFill>
          <a:blip r:embed="rId1"/>
          <a:stretch/>
        </p:blipFill>
        <p:spPr>
          <a:xfrm>
            <a:off x="8280000" y="1044000"/>
            <a:ext cx="3240000" cy="1620000"/>
          </a:xfrm>
          <a:prstGeom prst="rect">
            <a:avLst/>
          </a:prstGeom>
          <a:ln w="29160">
            <a:solidFill>
              <a:srgbClr val="8d1d75"/>
            </a:solidFill>
            <a:round/>
          </a:ln>
        </p:spPr>
      </p:pic>
      <p:sp>
        <p:nvSpPr>
          <p:cNvPr id="154" name=""/>
          <p:cNvSpPr txBox="1"/>
          <p:nvPr/>
        </p:nvSpPr>
        <p:spPr>
          <a:xfrm>
            <a:off x="1008000" y="3274920"/>
            <a:ext cx="5936760" cy="397080"/>
          </a:xfrm>
          <a:prstGeom prst="rect">
            <a:avLst/>
          </a:prstGeom>
          <a:noFill/>
          <a:ln w="0">
            <a:noFill/>
          </a:ln>
        </p:spPr>
        <p:txBody>
          <a:bodyPr lIns="90000" rIns="90000" tIns="45000" bIns="45000" anchor="t">
            <a:noAutofit/>
          </a:bodyPr>
          <a:p>
            <a:r>
              <a:rPr b="0" lang="en-PH" sz="1800" spc="-1" strike="noStrike">
                <a:latin typeface="Lato"/>
                <a:ea typeface="AppleSystemUIFont"/>
              </a:rPr>
              <a:t>The juice of pounded oregano leaves is good for asthma.</a:t>
            </a:r>
            <a:endParaRPr b="0" lang="en-PH" sz="1800" spc="-1" strike="noStrike">
              <a:latin typeface="Arial"/>
            </a:endParaRPr>
          </a:p>
        </p:txBody>
      </p:sp>
      <p:pic>
        <p:nvPicPr>
          <p:cNvPr id="155" name="" descr=""/>
          <p:cNvPicPr/>
          <p:nvPr/>
        </p:nvPicPr>
        <p:blipFill>
          <a:blip r:embed="rId2"/>
          <a:stretch/>
        </p:blipFill>
        <p:spPr>
          <a:xfrm>
            <a:off x="8280000" y="2808000"/>
            <a:ext cx="3240000" cy="1620000"/>
          </a:xfrm>
          <a:prstGeom prst="rect">
            <a:avLst/>
          </a:prstGeom>
          <a:ln w="29160">
            <a:solidFill>
              <a:srgbClr val="8d1d75"/>
            </a:solidFill>
            <a:round/>
          </a:ln>
        </p:spPr>
      </p:pic>
      <p:pic>
        <p:nvPicPr>
          <p:cNvPr id="156" name="" descr=""/>
          <p:cNvPicPr/>
          <p:nvPr/>
        </p:nvPicPr>
        <p:blipFill>
          <a:blip r:embed="rId3"/>
          <a:stretch/>
        </p:blipFill>
        <p:spPr>
          <a:xfrm>
            <a:off x="8280000" y="4536000"/>
            <a:ext cx="3240000" cy="1620000"/>
          </a:xfrm>
          <a:prstGeom prst="rect">
            <a:avLst/>
          </a:prstGeom>
          <a:ln w="29160">
            <a:solidFill>
              <a:srgbClr val="8d1d75"/>
            </a:solidFill>
            <a:round/>
          </a:ln>
        </p:spPr>
      </p:pic>
      <p:sp>
        <p:nvSpPr>
          <p:cNvPr id="157" name=""/>
          <p:cNvSpPr txBox="1"/>
          <p:nvPr/>
        </p:nvSpPr>
        <p:spPr>
          <a:xfrm>
            <a:off x="540000" y="4948920"/>
            <a:ext cx="750708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Garlic is used for rheumatism, arthritis, headache, and insect bites. They are also good for the heart.</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
          <p:cNvSpPr/>
          <p:nvPr/>
        </p:nvSpPr>
        <p:spPr>
          <a:xfrm>
            <a:off x="10260000" y="5746320"/>
            <a:ext cx="176760" cy="342360"/>
          </a:xfrm>
          <a:prstGeom prst="rect">
            <a:avLst/>
          </a:prstGeom>
          <a:noFill/>
          <a:ln w="0">
            <a:noFill/>
          </a:ln>
        </p:spPr>
        <p:style>
          <a:lnRef idx="0"/>
          <a:fillRef idx="0"/>
          <a:effectRef idx="0"/>
          <a:fontRef idx="minor"/>
        </p:style>
      </p:sp>
      <p:sp>
        <p:nvSpPr>
          <p:cNvPr id="159" name=""/>
          <p:cNvSpPr/>
          <p:nvPr/>
        </p:nvSpPr>
        <p:spPr>
          <a:xfrm>
            <a:off x="0" y="792000"/>
            <a:ext cx="4680000" cy="72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Plants Used for Decoration and Beautification Purposes</a:t>
            </a:r>
            <a:endParaRPr b="0" lang="en-PH" sz="1800" spc="-1" strike="noStrike">
              <a:latin typeface="AppleSystemUIFont"/>
              <a:ea typeface="AppleSystemUIFont"/>
            </a:endParaRPr>
          </a:p>
        </p:txBody>
      </p:sp>
      <p:sp>
        <p:nvSpPr>
          <p:cNvPr id="160" name=""/>
          <p:cNvSpPr txBox="1"/>
          <p:nvPr/>
        </p:nvSpPr>
        <p:spPr>
          <a:xfrm>
            <a:off x="515880" y="1728000"/>
            <a:ext cx="11160000" cy="720000"/>
          </a:xfrm>
          <a:prstGeom prst="rect">
            <a:avLst/>
          </a:prstGeom>
          <a:noFill/>
          <a:ln w="0">
            <a:noFill/>
          </a:ln>
        </p:spPr>
        <p:txBody>
          <a:bodyPr lIns="90000" rIns="90000" tIns="45000" bIns="45000" anchor="t">
            <a:noAutofit/>
          </a:bodyPr>
          <a:p>
            <a:pPr algn="just">
              <a:buNone/>
            </a:pPr>
            <a:r>
              <a:rPr b="0" lang="en-PH" sz="1800" spc="-1" strike="noStrike">
                <a:latin typeface="Lato"/>
              </a:rPr>
              <a:t>	</a:t>
            </a:r>
            <a:r>
              <a:rPr b="0" lang="en-PH" sz="1800" spc="-1" strike="noStrike">
                <a:latin typeface="Lato"/>
              </a:rPr>
              <a:t>Flowering plants and ornamental plants are used for decoration and beautification of the surroundings. Gardens, parks, schools, offices, and houses are decorated with flowering and ornamental plants.</a:t>
            </a:r>
            <a:endParaRPr b="0" lang="en-PH" sz="1800" spc="-1" strike="noStrike">
              <a:latin typeface="Lato"/>
              <a:ea typeface="AppleSystemUIFont"/>
            </a:endParaRPr>
          </a:p>
        </p:txBody>
      </p:sp>
      <p:pic>
        <p:nvPicPr>
          <p:cNvPr id="161" name="" descr=""/>
          <p:cNvPicPr/>
          <p:nvPr/>
        </p:nvPicPr>
        <p:blipFill>
          <a:blip r:embed="rId1"/>
          <a:stretch/>
        </p:blipFill>
        <p:spPr>
          <a:xfrm>
            <a:off x="1546200" y="2520000"/>
            <a:ext cx="9099360" cy="360000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2" name=""/>
          <p:cNvSpPr/>
          <p:nvPr/>
        </p:nvSpPr>
        <p:spPr>
          <a:xfrm>
            <a:off x="10260000" y="5746320"/>
            <a:ext cx="176760" cy="342360"/>
          </a:xfrm>
          <a:prstGeom prst="rect">
            <a:avLst/>
          </a:prstGeom>
          <a:noFill/>
          <a:ln w="0">
            <a:noFill/>
          </a:ln>
        </p:spPr>
        <p:style>
          <a:lnRef idx="0"/>
          <a:fillRef idx="0"/>
          <a:effectRef idx="0"/>
          <a:fontRef idx="minor"/>
        </p:style>
      </p:sp>
      <p:sp>
        <p:nvSpPr>
          <p:cNvPr id="163" name=""/>
          <p:cNvSpPr/>
          <p:nvPr/>
        </p:nvSpPr>
        <p:spPr>
          <a:xfrm>
            <a:off x="0" y="828000"/>
            <a:ext cx="5040000" cy="468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r>
              <a:rPr b="1" lang="en-PH" sz="1800" spc="-1" strike="noStrike">
                <a:latin typeface="Lato"/>
                <a:ea typeface="AppleSystemUIFont"/>
              </a:rPr>
              <a:t>Caring for and Conservation of Plants</a:t>
            </a:r>
            <a:endParaRPr b="0" lang="en-PH" sz="1800" spc="-1" strike="noStrike">
              <a:latin typeface="Lato"/>
              <a:ea typeface="AppleSystemUIFont"/>
            </a:endParaRPr>
          </a:p>
        </p:txBody>
      </p:sp>
      <p:sp>
        <p:nvSpPr>
          <p:cNvPr id="164" name=""/>
          <p:cNvSpPr txBox="1"/>
          <p:nvPr/>
        </p:nvSpPr>
        <p:spPr>
          <a:xfrm>
            <a:off x="425880" y="1492920"/>
            <a:ext cx="1134000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Plants grow in different places under different conditions. They have structures that help them adapt themselves to their habitat. Let us take care of the places where they live.</a:t>
            </a:r>
            <a:endParaRPr b="0" lang="en-PH" sz="1800" spc="-1" strike="noStrike">
              <a:latin typeface="Lato"/>
              <a:ea typeface="AppleSystemUIFont"/>
            </a:endParaRPr>
          </a:p>
        </p:txBody>
      </p:sp>
      <p:sp>
        <p:nvSpPr>
          <p:cNvPr id="165" name=""/>
          <p:cNvSpPr txBox="1"/>
          <p:nvPr/>
        </p:nvSpPr>
        <p:spPr>
          <a:xfrm>
            <a:off x="425880" y="2201760"/>
            <a:ext cx="11340000" cy="13622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Do you know where plants live? Most plants live on land. They are called </a:t>
            </a:r>
            <a:r>
              <a:rPr b="1" lang="en-PH" sz="1800" spc="-1" strike="noStrike">
                <a:latin typeface="Lato"/>
                <a:ea typeface="AppleSystemUIFont"/>
              </a:rPr>
              <a:t>terrestrial plants.</a:t>
            </a:r>
            <a:r>
              <a:rPr b="0" lang="en-PH" sz="1800" spc="-1" strike="noStrike">
                <a:latin typeface="Lato"/>
                <a:ea typeface="AppleSystemUIFont"/>
              </a:rPr>
              <a:t> Some plants can live in the forests, deserts, mountains, or ground. </a:t>
            </a:r>
            <a:r>
              <a:rPr b="1" lang="en-PH" sz="1800" spc="-1" strike="noStrike">
                <a:latin typeface="Lato"/>
                <a:ea typeface="AppleSystemUIFont"/>
              </a:rPr>
              <a:t>Example</a:t>
            </a:r>
            <a:r>
              <a:rPr b="0" lang="en-PH" sz="1800" spc="-1" strike="noStrike">
                <a:latin typeface="Lato"/>
                <a:ea typeface="AppleSystemUIFont"/>
              </a:rPr>
              <a:t> of terrestrial plant is the mango tree. Other plants live in water. They are called water or </a:t>
            </a:r>
            <a:r>
              <a:rPr b="1" lang="en-PH" sz="1800" spc="-1" strike="noStrike">
                <a:latin typeface="Lato"/>
                <a:ea typeface="AppleSystemUIFont"/>
              </a:rPr>
              <a:t>aquatic plants</a:t>
            </a:r>
            <a:r>
              <a:rPr b="0" lang="en-PH" sz="1800" spc="-1" strike="noStrike">
                <a:latin typeface="Lato"/>
                <a:ea typeface="AppleSystemUIFont"/>
              </a:rPr>
              <a:t>. </a:t>
            </a:r>
            <a:r>
              <a:rPr b="1" lang="en-PH" sz="1800" spc="-1" strike="noStrike">
                <a:latin typeface="Lato"/>
                <a:ea typeface="AppleSystemUIFont"/>
              </a:rPr>
              <a:t>Examples</a:t>
            </a:r>
            <a:r>
              <a:rPr b="0" lang="en-PH" sz="1800" spc="-1" strike="noStrike">
                <a:latin typeface="Lato"/>
                <a:ea typeface="AppleSystemUIFont"/>
              </a:rPr>
              <a:t> of water plants are water lily, lotus, and duckweeds.</a:t>
            </a:r>
            <a:endParaRPr b="0" lang="en-PH" sz="1800" spc="-1" strike="noStrike">
              <a:latin typeface="Lato"/>
              <a:ea typeface="AppleSystemUIFont"/>
            </a:endParaRPr>
          </a:p>
        </p:txBody>
      </p:sp>
      <p:sp>
        <p:nvSpPr>
          <p:cNvPr id="166" name=""/>
          <p:cNvSpPr txBox="1"/>
          <p:nvPr/>
        </p:nvSpPr>
        <p:spPr>
          <a:xfrm>
            <a:off x="900000" y="3600000"/>
            <a:ext cx="4861080" cy="396720"/>
          </a:xfrm>
          <a:prstGeom prst="rect">
            <a:avLst/>
          </a:prstGeom>
          <a:noFill/>
          <a:ln w="0">
            <a:noFill/>
          </a:ln>
        </p:spPr>
        <p:txBody>
          <a:bodyPr lIns="90000" rIns="90000" tIns="45000" bIns="45000" anchor="t">
            <a:noAutofit/>
          </a:bodyPr>
          <a:p>
            <a:r>
              <a:rPr b="0" lang="en-PH" sz="1800" spc="-1" strike="noStrike">
                <a:latin typeface="Lato"/>
                <a:ea typeface="AppleSystemUIFont"/>
              </a:rPr>
              <a:t>Other plants live on bark of trees like orchids.</a:t>
            </a:r>
            <a:endParaRPr b="0" lang="en-PH" sz="1800" spc="-1" strike="noStrike">
              <a:latin typeface="Lato"/>
              <a:ea typeface="AppleSystemUIFont"/>
            </a:endParaRPr>
          </a:p>
        </p:txBody>
      </p:sp>
      <p:pic>
        <p:nvPicPr>
          <p:cNvPr id="167" name="" descr=""/>
          <p:cNvPicPr/>
          <p:nvPr/>
        </p:nvPicPr>
        <p:blipFill>
          <a:blip r:embed="rId1"/>
          <a:stretch/>
        </p:blipFill>
        <p:spPr>
          <a:xfrm>
            <a:off x="822600" y="4140000"/>
            <a:ext cx="3317400" cy="1980000"/>
          </a:xfrm>
          <a:prstGeom prst="rect">
            <a:avLst/>
          </a:prstGeom>
          <a:ln w="29160">
            <a:solidFill>
              <a:srgbClr val="8d1d75"/>
            </a:solidFill>
            <a:round/>
          </a:ln>
        </p:spPr>
      </p:pic>
      <p:pic>
        <p:nvPicPr>
          <p:cNvPr id="168" name="" descr=""/>
          <p:cNvPicPr/>
          <p:nvPr/>
        </p:nvPicPr>
        <p:blipFill>
          <a:blip r:embed="rId2"/>
          <a:stretch/>
        </p:blipFill>
        <p:spPr>
          <a:xfrm>
            <a:off x="4422600" y="4140000"/>
            <a:ext cx="3317400" cy="1980000"/>
          </a:xfrm>
          <a:prstGeom prst="rect">
            <a:avLst/>
          </a:prstGeom>
          <a:ln w="29160">
            <a:solidFill>
              <a:srgbClr val="8d1d75"/>
            </a:solidFill>
            <a:round/>
          </a:ln>
        </p:spPr>
      </p:pic>
      <p:pic>
        <p:nvPicPr>
          <p:cNvPr id="169" name="" descr=""/>
          <p:cNvPicPr/>
          <p:nvPr/>
        </p:nvPicPr>
        <p:blipFill>
          <a:blip r:embed="rId3"/>
          <a:stretch/>
        </p:blipFill>
        <p:spPr>
          <a:xfrm>
            <a:off x="8022600" y="4140000"/>
            <a:ext cx="3317400" cy="198000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0" name=""/>
          <p:cNvSpPr/>
          <p:nvPr/>
        </p:nvSpPr>
        <p:spPr>
          <a:xfrm>
            <a:off x="10260000" y="5746320"/>
            <a:ext cx="176760" cy="342360"/>
          </a:xfrm>
          <a:prstGeom prst="rect">
            <a:avLst/>
          </a:prstGeom>
          <a:noFill/>
          <a:ln w="0">
            <a:noFill/>
          </a:ln>
        </p:spPr>
        <p:style>
          <a:lnRef idx="0"/>
          <a:fillRef idx="0"/>
          <a:effectRef idx="0"/>
          <a:fontRef idx="minor"/>
        </p:style>
      </p:sp>
      <p:sp>
        <p:nvSpPr>
          <p:cNvPr id="171" name=""/>
          <p:cNvSpPr txBox="1"/>
          <p:nvPr/>
        </p:nvSpPr>
        <p:spPr>
          <a:xfrm>
            <a:off x="864000" y="1188000"/>
            <a:ext cx="9871920" cy="396720"/>
          </a:xfrm>
          <a:prstGeom prst="rect">
            <a:avLst/>
          </a:prstGeom>
          <a:noFill/>
          <a:ln w="0">
            <a:noFill/>
          </a:ln>
        </p:spPr>
        <p:txBody>
          <a:bodyPr lIns="90000" rIns="90000" tIns="45000" bIns="45000" anchor="t">
            <a:noAutofit/>
          </a:bodyPr>
          <a:p>
            <a:r>
              <a:rPr b="0" lang="en-PH" sz="1800" spc="-1" strike="noStrike">
                <a:latin typeface="Lato"/>
                <a:ea typeface="AppleSystemUIFont"/>
              </a:rPr>
              <a:t>Plants are very important to other living organisms. Without plants, other living things will die.</a:t>
            </a:r>
            <a:endParaRPr b="0" lang="en-PH" sz="1800" spc="-1" strike="noStrike">
              <a:latin typeface="Lato"/>
              <a:ea typeface="AppleSystemUIFont"/>
            </a:endParaRPr>
          </a:p>
        </p:txBody>
      </p:sp>
      <p:sp>
        <p:nvSpPr>
          <p:cNvPr id="172" name=""/>
          <p:cNvSpPr txBox="1"/>
          <p:nvPr/>
        </p:nvSpPr>
        <p:spPr>
          <a:xfrm>
            <a:off x="421200" y="1692000"/>
            <a:ext cx="11349360" cy="1009440"/>
          </a:xfrm>
          <a:prstGeom prst="rect">
            <a:avLst/>
          </a:prstGeom>
          <a:noFill/>
          <a:ln w="0">
            <a:noFill/>
          </a:ln>
        </p:spPr>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You should take care of plants by giving them what they need to grow. Do you know the needs of plants? They need rich soil, carbon dioxide, water, sunlight, and care.</a:t>
            </a:r>
            <a:r>
              <a:rPr b="0" lang="en-PH" sz="1800" spc="-1" strike="noStrike">
                <a:latin typeface="Lato"/>
                <a:ea typeface="AppleSystemUIFont"/>
              </a:rPr>
              <a:t>	</a:t>
            </a:r>
            <a:r>
              <a:rPr b="0" lang="en-PH" sz="1800" spc="-1" strike="noStrike">
                <a:latin typeface="Lato"/>
                <a:ea typeface="AppleSystemUIFont"/>
              </a:rPr>
              <a:t>We must learn to take care of plants. And learn how to conserve them. </a:t>
            </a:r>
            <a:endParaRPr b="0" lang="en-PH" sz="1800" spc="-1" strike="noStrike">
              <a:latin typeface="Lato"/>
              <a:ea typeface="AppleSystemUIFont"/>
            </a:endParaRPr>
          </a:p>
        </p:txBody>
      </p:sp>
      <p:sp>
        <p:nvSpPr>
          <p:cNvPr id="173" name=""/>
          <p:cNvSpPr txBox="1"/>
          <p:nvPr/>
        </p:nvSpPr>
        <p:spPr>
          <a:xfrm>
            <a:off x="576000" y="2837160"/>
            <a:ext cx="10404000" cy="412200"/>
          </a:xfrm>
          <a:prstGeom prst="rect">
            <a:avLst/>
          </a:prstGeom>
          <a:noFill/>
          <a:ln w="0">
            <a:noFill/>
          </a:ln>
        </p:spPr>
        <p:txBody>
          <a:bodyPr lIns="90000" rIns="90000" tIns="45000" bIns="45000" anchor="t">
            <a:noAutofit/>
          </a:bodyPr>
          <a:p>
            <a:r>
              <a:rPr b="1" lang="en-PH" sz="1800" spc="-1" strike="noStrike">
                <a:latin typeface="Lato"/>
                <a:ea typeface="AppleSystemUIFont"/>
              </a:rPr>
              <a:t>Here are some ways and suggestions on how to care of plants around you:</a:t>
            </a:r>
            <a:endParaRPr b="1" lang="en-PH" sz="1800" spc="-1" strike="noStrike">
              <a:latin typeface="Lato"/>
              <a:ea typeface="AppleSystemUIFont"/>
            </a:endParaRPr>
          </a:p>
        </p:txBody>
      </p:sp>
      <p:sp>
        <p:nvSpPr>
          <p:cNvPr id="174" name=""/>
          <p:cNvSpPr txBox="1"/>
          <p:nvPr/>
        </p:nvSpPr>
        <p:spPr>
          <a:xfrm>
            <a:off x="515880" y="3420000"/>
            <a:ext cx="11160000" cy="2554920"/>
          </a:xfrm>
          <a:prstGeom prst="rect">
            <a:avLst/>
          </a:prstGeom>
          <a:noFill/>
          <a:ln w="0">
            <a:noFill/>
          </a:ln>
        </p:spPr>
        <p:txBody>
          <a:bodyPr lIns="90000" rIns="90000" tIns="45000" bIns="45000" anchor="t">
            <a:noAutofit/>
          </a:bodyPr>
          <a:p>
            <a:pPr marL="216000" indent="-216000" algn="just">
              <a:lnSpc>
                <a:spcPct val="115000"/>
              </a:lnSpc>
              <a:buClr>
                <a:srgbClr val="000000"/>
              </a:buClr>
              <a:buFont typeface="StarSymbol"/>
              <a:buAutoNum type="arabicPeriod"/>
            </a:pPr>
            <a:r>
              <a:rPr b="0" lang="en-PH" sz="1800" spc="-1" strike="noStrike">
                <a:latin typeface="Lato"/>
              </a:rPr>
              <a:t>Provide plants with their basic needs. They need good soil, sunlight, air, and water. Plants get water and nutrients from the soil. They use water, air, and sunlight to make their food. Without them, plants cannot make their food. Without food, plants will die.</a:t>
            </a:r>
            <a:endParaRPr b="0" lang="en-PH" sz="1800" spc="-1" strike="noStrike">
              <a:latin typeface="Lato"/>
              <a:ea typeface="AppleSystemUIFont"/>
            </a:endParaRPr>
          </a:p>
          <a:p>
            <a:pPr marL="216000" indent="-216000" algn="just">
              <a:lnSpc>
                <a:spcPct val="115000"/>
              </a:lnSpc>
              <a:buClr>
                <a:srgbClr val="000000"/>
              </a:buClr>
              <a:buFont typeface="StarSymbol"/>
              <a:buAutoNum type="arabicPeriod"/>
            </a:pPr>
            <a:r>
              <a:rPr b="0" lang="en-PH" sz="1800" spc="-1" strike="noStrike">
                <a:latin typeface="Lato"/>
              </a:rPr>
              <a:t>Put sufficient amount of fertilizer on the soil. Fertilizers contain important minerals needed for the growth and development of plants.</a:t>
            </a:r>
            <a:endParaRPr b="0" lang="en-PH" sz="1800" spc="-1" strike="noStrike">
              <a:latin typeface="Lato"/>
              <a:ea typeface="AppleSystemUIFont"/>
            </a:endParaRPr>
          </a:p>
          <a:p>
            <a:pPr marL="216000" indent="-216000" algn="just">
              <a:lnSpc>
                <a:spcPct val="115000"/>
              </a:lnSpc>
              <a:buClr>
                <a:srgbClr val="000000"/>
              </a:buClr>
              <a:buFont typeface="StarSymbol"/>
              <a:buAutoNum type="arabicPeriod"/>
            </a:pPr>
            <a:r>
              <a:rPr b="0" lang="en-PH" sz="1800" spc="-1" strike="noStrike">
                <a:latin typeface="Lato"/>
              </a:rPr>
              <a:t>Remove unnecessary weeds around plants. Weeds compete with plants for space, nutrients, water, air, and sunlight.</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5" name=""/>
          <p:cNvSpPr/>
          <p:nvPr/>
        </p:nvSpPr>
        <p:spPr>
          <a:xfrm>
            <a:off x="10260000" y="5746320"/>
            <a:ext cx="176760" cy="342360"/>
          </a:xfrm>
          <a:prstGeom prst="rect">
            <a:avLst/>
          </a:prstGeom>
          <a:noFill/>
          <a:ln w="0">
            <a:noFill/>
          </a:ln>
        </p:spPr>
        <p:style>
          <a:lnRef idx="0"/>
          <a:fillRef idx="0"/>
          <a:effectRef idx="0"/>
          <a:fontRef idx="minor"/>
        </p:style>
      </p:sp>
      <p:sp>
        <p:nvSpPr>
          <p:cNvPr id="176" name=""/>
          <p:cNvSpPr txBox="1"/>
          <p:nvPr/>
        </p:nvSpPr>
        <p:spPr>
          <a:xfrm>
            <a:off x="965880" y="2340000"/>
            <a:ext cx="10260000" cy="1850760"/>
          </a:xfrm>
          <a:prstGeom prst="rect">
            <a:avLst/>
          </a:prstGeom>
          <a:noFill/>
          <a:ln w="0">
            <a:noFill/>
          </a:ln>
        </p:spPr>
        <p:txBody>
          <a:bodyPr lIns="90000" rIns="90000" tIns="45000" bIns="45000" anchor="t">
            <a:noAutofit/>
          </a:bodyPr>
          <a:p>
            <a:pPr algn="just">
              <a:lnSpc>
                <a:spcPct val="115000"/>
              </a:lnSpc>
              <a:buNone/>
            </a:pPr>
            <a:r>
              <a:rPr b="0" lang="en-PH" sz="1800" spc="-1" strike="noStrike">
                <a:latin typeface="Lato"/>
              </a:rPr>
              <a:t>4. Inspect the leaves and stems of plants for insect pests and dried leaves.</a:t>
            </a:r>
            <a:endParaRPr b="0" lang="en-PH" sz="1800" spc="-1" strike="noStrike">
              <a:latin typeface="Lato"/>
              <a:ea typeface="AppleSystemUIFont"/>
            </a:endParaRPr>
          </a:p>
          <a:p>
            <a:pPr algn="just">
              <a:lnSpc>
                <a:spcPct val="115000"/>
              </a:lnSpc>
              <a:buNone/>
            </a:pPr>
            <a:r>
              <a:rPr b="0" lang="en-PH" sz="1800" spc="-1" strike="noStrike">
                <a:latin typeface="Lato"/>
              </a:rPr>
              <a:t>5. Keep animals away by surrounding them with a fence to avoid plants from being destroyed.</a:t>
            </a:r>
            <a:endParaRPr b="0" lang="en-PH" sz="1800" spc="-1" strike="noStrike">
              <a:latin typeface="Lato"/>
              <a:ea typeface="AppleSystemUIFont"/>
            </a:endParaRPr>
          </a:p>
          <a:p>
            <a:pPr algn="just">
              <a:lnSpc>
                <a:spcPct val="115000"/>
              </a:lnSpc>
              <a:buNone/>
            </a:pPr>
            <a:r>
              <a:rPr b="0" lang="en-PH" sz="1800" spc="-1" strike="noStrike">
                <a:latin typeface="Lato"/>
              </a:rPr>
              <a:t>6. Till the soil around plants to allow air and other nutrients to pass through into the roots.</a:t>
            </a:r>
            <a:endParaRPr b="0" lang="en-PH" sz="1800" spc="-1" strike="noStrike">
              <a:latin typeface="Lato"/>
              <a:ea typeface="AppleSystemUIFont"/>
            </a:endParaRPr>
          </a:p>
          <a:p>
            <a:pPr algn="just">
              <a:lnSpc>
                <a:spcPct val="115000"/>
              </a:lnSpc>
              <a:buNone/>
            </a:pPr>
            <a:r>
              <a:rPr b="0" lang="en-PH" sz="1800" spc="-1" strike="noStrike">
                <a:latin typeface="Lato"/>
              </a:rPr>
              <a:t>7. Conserve plants. Let us participate in tree planting activities.</a:t>
            </a:r>
            <a:endParaRPr b="0" lang="en-PH" sz="1800" spc="-1" strike="noStrike">
              <a:latin typeface="Lato"/>
              <a:ea typeface="AppleSystemUIFont"/>
            </a:endParaRPr>
          </a:p>
          <a:p>
            <a:pPr algn="just">
              <a:lnSpc>
                <a:spcPct val="115000"/>
              </a:lnSpc>
              <a:buNone/>
            </a:pPr>
            <a:r>
              <a:rPr b="0" lang="en-PH" sz="1800" spc="-1" strike="noStrike">
                <a:latin typeface="Lato"/>
              </a:rPr>
              <a:t>8. Loggers should only cut down mature trees, and they must replace the trees they cut.</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7" name=""/>
          <p:cNvSpPr/>
          <p:nvPr/>
        </p:nvSpPr>
        <p:spPr>
          <a:xfrm>
            <a:off x="10260000" y="5746320"/>
            <a:ext cx="176760" cy="342360"/>
          </a:xfrm>
          <a:prstGeom prst="rect">
            <a:avLst/>
          </a:prstGeom>
          <a:noFill/>
          <a:ln w="0">
            <a:noFill/>
          </a:ln>
        </p:spPr>
        <p:style>
          <a:lnRef idx="0"/>
          <a:fillRef idx="0"/>
          <a:effectRef idx="0"/>
          <a:fontRef idx="minor"/>
        </p:style>
      </p:sp>
      <p:sp>
        <p:nvSpPr>
          <p:cNvPr id="178" name=""/>
          <p:cNvSpPr/>
          <p:nvPr/>
        </p:nvSpPr>
        <p:spPr>
          <a:xfrm>
            <a:off x="0" y="1044000"/>
            <a:ext cx="5760000" cy="468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Safety Measures in Handling Harmful Plants</a:t>
            </a:r>
            <a:endParaRPr b="0" lang="en-PH" sz="1800" spc="-1" strike="noStrike">
              <a:latin typeface="AppleSystemUIFont"/>
              <a:ea typeface="AppleSystemUIFont"/>
            </a:endParaRPr>
          </a:p>
        </p:txBody>
      </p:sp>
      <p:sp>
        <p:nvSpPr>
          <p:cNvPr id="179" name=""/>
          <p:cNvSpPr txBox="1"/>
          <p:nvPr/>
        </p:nvSpPr>
        <p:spPr>
          <a:xfrm>
            <a:off x="360000" y="1692000"/>
            <a:ext cx="720000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Not all plants are helpful to people. Some plants can harm you. Do you know which plants can be harmful?</a:t>
            </a:r>
            <a:endParaRPr b="0" lang="en-PH" sz="1800" spc="-1" strike="noStrike">
              <a:latin typeface="Lato"/>
              <a:ea typeface="AppleSystemUIFont"/>
            </a:endParaRPr>
          </a:p>
        </p:txBody>
      </p:sp>
      <p:sp>
        <p:nvSpPr>
          <p:cNvPr id="180" name=""/>
          <p:cNvSpPr txBox="1"/>
          <p:nvPr/>
        </p:nvSpPr>
        <p:spPr>
          <a:xfrm>
            <a:off x="360000" y="2448000"/>
            <a:ext cx="7740000" cy="10094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Some plants like roses, bougainvillea, and cacti have thorns. They can prick your fingers. If you need to cut their stems, use a pair of scissors and wear gloves.</a:t>
            </a:r>
            <a:endParaRPr b="0" lang="en-PH" sz="1800" spc="-1" strike="noStrike">
              <a:latin typeface="Lato"/>
              <a:ea typeface="AppleSystemUIFont"/>
            </a:endParaRPr>
          </a:p>
        </p:txBody>
      </p:sp>
      <p:sp>
        <p:nvSpPr>
          <p:cNvPr id="181" name=""/>
          <p:cNvSpPr txBox="1"/>
          <p:nvPr/>
        </p:nvSpPr>
        <p:spPr>
          <a:xfrm>
            <a:off x="180000" y="4320000"/>
            <a:ext cx="7920000" cy="102492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Other plants have sharp leaves. They can cut your skin if you are not careful in handling them. </a:t>
            </a:r>
            <a:endParaRPr b="0" lang="en-PH" sz="1800" spc="-1" strike="noStrike">
              <a:latin typeface="Lato"/>
              <a:ea typeface="AppleSystemUIFont"/>
            </a:endParaRPr>
          </a:p>
          <a:p>
            <a:pPr algn="just">
              <a:buNone/>
            </a:pPr>
            <a:r>
              <a:rPr b="1" lang="en-PH" sz="1800" spc="-1" strike="noStrike">
                <a:latin typeface="Lato"/>
                <a:ea typeface="AppleSystemUIFont"/>
              </a:rPr>
              <a:t>	</a:t>
            </a:r>
            <a:r>
              <a:rPr b="1" lang="en-PH" sz="1800" spc="-1" strike="noStrike">
                <a:latin typeface="Lato"/>
                <a:ea typeface="AppleSystemUIFont"/>
              </a:rPr>
              <a:t>Examples</a:t>
            </a:r>
            <a:r>
              <a:rPr b="0" lang="en-PH" sz="1800" spc="-1" strike="noStrike">
                <a:latin typeface="Lato"/>
                <a:ea typeface="AppleSystemUIFont"/>
              </a:rPr>
              <a:t> of these are the leaves of the cogon grass and sugar cane.</a:t>
            </a:r>
            <a:endParaRPr b="0" lang="en-PH" sz="1800" spc="-1" strike="noStrike">
              <a:latin typeface="Lato"/>
              <a:ea typeface="AppleSystemUIFont"/>
            </a:endParaRPr>
          </a:p>
        </p:txBody>
      </p:sp>
      <p:pic>
        <p:nvPicPr>
          <p:cNvPr id="182" name="" descr=""/>
          <p:cNvPicPr/>
          <p:nvPr/>
        </p:nvPicPr>
        <p:blipFill>
          <a:blip r:embed="rId1"/>
          <a:stretch/>
        </p:blipFill>
        <p:spPr>
          <a:xfrm>
            <a:off x="8280000" y="1260000"/>
            <a:ext cx="3420000" cy="2316600"/>
          </a:xfrm>
          <a:prstGeom prst="rect">
            <a:avLst/>
          </a:prstGeom>
          <a:ln w="29160">
            <a:solidFill>
              <a:srgbClr val="8d1d75"/>
            </a:solidFill>
            <a:round/>
          </a:ln>
        </p:spPr>
      </p:pic>
      <p:pic>
        <p:nvPicPr>
          <p:cNvPr id="183" name="" descr=""/>
          <p:cNvPicPr/>
          <p:nvPr/>
        </p:nvPicPr>
        <p:blipFill>
          <a:blip r:embed="rId2"/>
          <a:stretch/>
        </p:blipFill>
        <p:spPr>
          <a:xfrm>
            <a:off x="8280000" y="3708000"/>
            <a:ext cx="3420000" cy="2340000"/>
          </a:xfrm>
          <a:prstGeom prst="rect">
            <a:avLst/>
          </a:prstGeom>
          <a:ln w="29160">
            <a:solidFill>
              <a:srgbClr val="8d1d75"/>
            </a:solidFill>
            <a:round/>
          </a:ln>
        </p:spPr>
      </p:pic>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4" name=""/>
          <p:cNvSpPr/>
          <p:nvPr/>
        </p:nvSpPr>
        <p:spPr>
          <a:xfrm>
            <a:off x="10260000" y="5746320"/>
            <a:ext cx="176760" cy="342360"/>
          </a:xfrm>
          <a:prstGeom prst="rect">
            <a:avLst/>
          </a:prstGeom>
          <a:noFill/>
          <a:ln w="0">
            <a:noFill/>
          </a:ln>
        </p:spPr>
        <p:style>
          <a:lnRef idx="0"/>
          <a:fillRef idx="0"/>
          <a:effectRef idx="0"/>
          <a:fontRef idx="minor"/>
        </p:style>
      </p:sp>
      <p:sp>
        <p:nvSpPr>
          <p:cNvPr id="185" name=""/>
          <p:cNvSpPr txBox="1"/>
          <p:nvPr/>
        </p:nvSpPr>
        <p:spPr>
          <a:xfrm>
            <a:off x="425880" y="1800000"/>
            <a:ext cx="11340000" cy="703080"/>
          </a:xfrm>
          <a:prstGeom prst="rect">
            <a:avLst/>
          </a:prstGeom>
          <a:noFill/>
          <a:ln w="0">
            <a:noFill/>
          </a:ln>
        </p:spPr>
        <p:txBody>
          <a:bodyPr lIns="90000" rIns="90000" tIns="45000" bIns="45000" anchor="t">
            <a:noAutofit/>
          </a:bodyPr>
          <a:p>
            <a:pPr algn="just">
              <a:buNone/>
            </a:pPr>
            <a:r>
              <a:rPr b="0" lang="en-PH" sz="1800" spc="-1" strike="noStrike">
                <a:latin typeface="Lato"/>
              </a:rPr>
              <a:t>	</a:t>
            </a:r>
            <a:r>
              <a:rPr b="0" lang="en-PH" sz="1800" spc="-1" strike="noStrike">
                <a:latin typeface="Lato"/>
              </a:rPr>
              <a:t>Some plants have fragrant flowers. Avoid placing these flowers close to your nose when you smell them. Scents sometimes contain chemicals that can irritate your nose.</a:t>
            </a:r>
            <a:endParaRPr b="0" lang="en-PH" sz="1800" spc="-1" strike="noStrike">
              <a:latin typeface="Lato"/>
              <a:ea typeface="AppleSystemUIFont"/>
            </a:endParaRPr>
          </a:p>
        </p:txBody>
      </p:sp>
      <p:sp>
        <p:nvSpPr>
          <p:cNvPr id="186" name=""/>
          <p:cNvSpPr txBox="1"/>
          <p:nvPr/>
        </p:nvSpPr>
        <p:spPr>
          <a:xfrm>
            <a:off x="452520" y="2664000"/>
            <a:ext cx="11247480" cy="1009440"/>
          </a:xfrm>
          <a:prstGeom prst="rect">
            <a:avLst/>
          </a:prstGeom>
          <a:noFill/>
          <a:ln w="0">
            <a:noFill/>
          </a:ln>
        </p:spPr>
        <p:txBody>
          <a:bodyPr lIns="90000" rIns="90000" tIns="45000" bIns="45000" anchor="t">
            <a:noAutofit/>
          </a:bodyPr>
          <a:p>
            <a:pPr algn="just">
              <a:buNone/>
            </a:pPr>
            <a:r>
              <a:rPr b="0" lang="en-PH" sz="1800" spc="-1" strike="noStrike">
                <a:latin typeface="Lato"/>
              </a:rPr>
              <a:t>	</a:t>
            </a:r>
            <a:r>
              <a:rPr b="0" lang="en-PH" sz="1800" spc="-1" strike="noStrike">
                <a:latin typeface="Lato"/>
              </a:rPr>
              <a:t>There are poisonous plants like the lily of the valley, daffodil, and rosary pea. They can make you really sick and can lead to death when ingested. Do not touch them. If you accidentally hold them, wash your hands with soap and water.</a:t>
            </a:r>
            <a:endParaRPr b="0" lang="en-PH" sz="1800" spc="-1" strike="noStrike">
              <a:latin typeface="Lato"/>
              <a:ea typeface="AppleSystemUIFont"/>
            </a:endParaRPr>
          </a:p>
        </p:txBody>
      </p:sp>
      <p:sp>
        <p:nvSpPr>
          <p:cNvPr id="187" name=""/>
          <p:cNvSpPr txBox="1"/>
          <p:nvPr/>
        </p:nvSpPr>
        <p:spPr>
          <a:xfrm>
            <a:off x="414000" y="3850560"/>
            <a:ext cx="11364120" cy="10094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The poison ivy is another poisonous plant. It has leaves that consist of three leaflets. It produces poisonous oil that irritates the skin. Its berry-like fruits are also poisonous. Avoid physical contact with this plant. Never touch this plant with bare hands.</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8" name=""/>
          <p:cNvSpPr/>
          <p:nvPr/>
        </p:nvSpPr>
        <p:spPr>
          <a:xfrm>
            <a:off x="10260000" y="5746320"/>
            <a:ext cx="176760" cy="342360"/>
          </a:xfrm>
          <a:prstGeom prst="rect">
            <a:avLst/>
          </a:prstGeom>
          <a:noFill/>
          <a:ln w="0">
            <a:noFill/>
          </a:ln>
        </p:spPr>
        <p:style>
          <a:lnRef idx="0"/>
          <a:fillRef idx="0"/>
          <a:effectRef idx="0"/>
          <a:fontRef idx="minor"/>
        </p:style>
      </p:sp>
      <p:sp>
        <p:nvSpPr>
          <p:cNvPr id="189" name=""/>
          <p:cNvSpPr/>
          <p:nvPr/>
        </p:nvSpPr>
        <p:spPr>
          <a:xfrm>
            <a:off x="0" y="1368000"/>
            <a:ext cx="7020000" cy="720000"/>
          </a:xfrm>
          <a:prstGeom prst="rect">
            <a:avLst/>
          </a:prstGeom>
          <a:gradFill rotWithShape="0">
            <a:gsLst>
              <a:gs pos="0">
                <a:srgbClr val="5983b0">
                  <a:alpha val="0"/>
                </a:srgbClr>
              </a:gs>
              <a:gs pos="100000">
                <a:srgbClr val="5983b0"/>
              </a:gs>
            </a:gsLst>
            <a:path path="rect">
              <a:fillToRect l="50000" t="50000" r="50000" b="50000"/>
            </a:path>
          </a:gradFill>
          <a:ln w="29160">
            <a:solidFill>
              <a:srgbClr val="355269"/>
            </a:solidFill>
            <a:round/>
          </a:ln>
        </p:spPr>
        <p:style>
          <a:lnRef idx="0"/>
          <a:fillRef idx="0"/>
          <a:effectRef idx="0"/>
          <a:fontRef idx="minor"/>
        </p:style>
        <p:txBody>
          <a:bodyPr lIns="104400" rIns="104400" tIns="59400" bIns="59400" anchor="ctr">
            <a:noAutofit/>
          </a:bodyPr>
          <a:p>
            <a:pPr algn="ctr">
              <a:buNone/>
            </a:pPr>
            <a:r>
              <a:rPr b="1" lang="en-PH" sz="1800" spc="-1" strike="noStrike">
                <a:latin typeface="Lato"/>
                <a:ea typeface="AppleSystemUIFont"/>
              </a:rPr>
              <a:t>First-aid Treatment for Skin Allergies and Irritations Caused by Plants</a:t>
            </a:r>
            <a:endParaRPr b="0" lang="en-PH" sz="1800" spc="-1" strike="noStrike">
              <a:latin typeface="Lato"/>
              <a:ea typeface="AppleSystemUIFont"/>
            </a:endParaRPr>
          </a:p>
        </p:txBody>
      </p:sp>
      <p:sp>
        <p:nvSpPr>
          <p:cNvPr id="190" name=""/>
          <p:cNvSpPr txBox="1"/>
          <p:nvPr/>
        </p:nvSpPr>
        <p:spPr>
          <a:xfrm>
            <a:off x="462240" y="2338560"/>
            <a:ext cx="11267640" cy="100944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Clean the part of the skin which is itchy or reddish with soap and water. After washing the affected area, wipe it with a clean cloth and apply a thin coat of medicated ointment to relieve itching and swelling of the skin.</a:t>
            </a:r>
            <a:endParaRPr b="0" lang="en-PH" sz="1800" spc="-1" strike="noStrike">
              <a:latin typeface="Lato"/>
              <a:ea typeface="AppleSystemUIFont"/>
            </a:endParaRPr>
          </a:p>
        </p:txBody>
      </p:sp>
      <p:sp>
        <p:nvSpPr>
          <p:cNvPr id="191" name=""/>
          <p:cNvSpPr txBox="1"/>
          <p:nvPr/>
        </p:nvSpPr>
        <p:spPr>
          <a:xfrm>
            <a:off x="393120" y="3394440"/>
            <a:ext cx="11405880" cy="703080"/>
          </a:xfrm>
          <a:prstGeom prst="rect">
            <a:avLst/>
          </a:prstGeom>
          <a:noFill/>
          <a:ln w="0">
            <a:noFill/>
          </a:ln>
        </p:spPr>
        <p:txBody>
          <a:bodyPr lIns="90000" rIns="90000" tIns="45000" bIns="45000" anchor="t">
            <a:noAutofit/>
          </a:bodyPr>
          <a:p>
            <a:pPr algn="just">
              <a:buNone/>
            </a:pPr>
            <a:r>
              <a:rPr b="0" lang="en-PH" sz="1800" spc="-1" strike="noStrike">
                <a:latin typeface="Lato"/>
                <a:ea typeface="AppleSystemUIFont"/>
              </a:rPr>
              <a:t>	</a:t>
            </a:r>
            <a:r>
              <a:rPr b="0" lang="en-PH" sz="1800" spc="-1" strike="noStrike">
                <a:latin typeface="Lato"/>
                <a:ea typeface="AppleSystemUIFont"/>
              </a:rPr>
              <a:t>If the condition of the skin does not improve, see a doctor immediately. The doctor can prescribe some drugs for skin allergies and irritations.</a:t>
            </a:r>
            <a:endParaRPr b="0" lang="en-PH" sz="1800" spc="-1" strike="noStrike">
              <a:latin typeface="Lato"/>
              <a:ea typeface="AppleSystemUIFont"/>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764</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2023-08-24T12:05:07Z</dcterms:modified>
  <cp:revision>105</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