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876" y="2125980"/>
            <a:ext cx="10368598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9752" y="3840480"/>
            <a:ext cx="8538845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917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82150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114" cy="685764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-355"/>
            <a:ext cx="12186920" cy="6852920"/>
          </a:xfrm>
          <a:custGeom>
            <a:avLst/>
            <a:gdLst/>
            <a:ahLst/>
            <a:cxnLst/>
            <a:rect l="l" t="t" r="r" b="b"/>
            <a:pathLst>
              <a:path w="12186920" h="6852920">
                <a:moveTo>
                  <a:pt x="12186716" y="0"/>
                </a:moveTo>
                <a:lnTo>
                  <a:pt x="0" y="0"/>
                </a:lnTo>
                <a:lnTo>
                  <a:pt x="0" y="6852589"/>
                </a:lnTo>
                <a:lnTo>
                  <a:pt x="6093358" y="6852589"/>
                </a:lnTo>
                <a:lnTo>
                  <a:pt x="12186716" y="6852589"/>
                </a:lnTo>
                <a:lnTo>
                  <a:pt x="121867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2993" y="1800707"/>
            <a:ext cx="2793606" cy="2793606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487318" y="1475282"/>
            <a:ext cx="8699500" cy="3857625"/>
          </a:xfrm>
          <a:custGeom>
            <a:avLst/>
            <a:gdLst/>
            <a:ahLst/>
            <a:cxnLst/>
            <a:rect l="l" t="t" r="r" b="b"/>
            <a:pathLst>
              <a:path w="8699500" h="3857625">
                <a:moveTo>
                  <a:pt x="8699042" y="0"/>
                </a:moveTo>
                <a:lnTo>
                  <a:pt x="0" y="0"/>
                </a:lnTo>
                <a:lnTo>
                  <a:pt x="0" y="3857040"/>
                </a:lnTo>
                <a:lnTo>
                  <a:pt x="4349521" y="3857040"/>
                </a:lnTo>
                <a:lnTo>
                  <a:pt x="8699042" y="3857040"/>
                </a:lnTo>
                <a:lnTo>
                  <a:pt x="8699042" y="0"/>
                </a:lnTo>
                <a:close/>
              </a:path>
            </a:pathLst>
          </a:custGeom>
          <a:solidFill>
            <a:srgbClr val="9B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87318" y="5337352"/>
            <a:ext cx="8699398" cy="37908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8" Type="http://schemas.openxmlformats.org/officeDocument/2006/relationships/image" Target="../media/image2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242405"/>
            <a:ext cx="12186716" cy="61559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857242" y="-355"/>
            <a:ext cx="1029246" cy="96516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56500" y="170398"/>
            <a:ext cx="8909050" cy="10998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97661" y="2883199"/>
            <a:ext cx="1065022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63055" y="6416231"/>
            <a:ext cx="2637155" cy="281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82812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22140" y="2538615"/>
            <a:ext cx="7059930" cy="1560830"/>
          </a:xfrm>
          <a:prstGeom prst="rect"/>
        </p:spPr>
        <p:txBody>
          <a:bodyPr wrap="square" lIns="0" tIns="67945" rIns="0" bIns="0" rtlCol="0" vert="horz">
            <a:spAutoFit/>
          </a:bodyPr>
          <a:lstStyle/>
          <a:p>
            <a:pPr algn="ctr" marL="12700" marR="5080" indent="130175">
              <a:lnSpc>
                <a:spcPct val="89900"/>
              </a:lnSpc>
              <a:spcBef>
                <a:spcPts val="535"/>
              </a:spcBef>
            </a:pP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How</a:t>
            </a:r>
            <a:r>
              <a:rPr dirty="0" sz="36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3600" spc="-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Body</a:t>
            </a:r>
            <a:r>
              <a:rPr dirty="0" sz="36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Systems</a:t>
            </a:r>
            <a:r>
              <a:rPr dirty="0" sz="3600" spc="-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20">
                <a:solidFill>
                  <a:srgbClr val="FFFFFF"/>
                </a:solidFill>
                <a:latin typeface="Arial"/>
                <a:cs typeface="Arial"/>
              </a:rPr>
              <a:t>Work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Together</a:t>
            </a:r>
            <a:r>
              <a:rPr dirty="0" sz="360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3600" spc="-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How</a:t>
            </a:r>
            <a:r>
              <a:rPr dirty="0" sz="3600" spc="-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36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Take</a:t>
            </a:r>
            <a:r>
              <a:rPr dirty="0" sz="36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Care</a:t>
            </a:r>
            <a:r>
              <a:rPr dirty="0" sz="3600" spc="-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25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36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Body</a:t>
            </a:r>
            <a:r>
              <a:rPr dirty="0" sz="36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Arial"/>
                <a:cs typeface="Arial"/>
              </a:rPr>
              <a:t>Systems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47040" marR="5080" indent="-434975">
              <a:lnSpc>
                <a:spcPct val="117200"/>
              </a:lnSpc>
              <a:spcBef>
                <a:spcPts val="95"/>
              </a:spcBef>
            </a:pPr>
            <a:r>
              <a:rPr dirty="0"/>
              <a:t>How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Body</a:t>
            </a:r>
            <a:r>
              <a:rPr dirty="0" spc="-15"/>
              <a:t> </a:t>
            </a:r>
            <a:r>
              <a:rPr dirty="0"/>
              <a:t>Systems</a:t>
            </a:r>
            <a:r>
              <a:rPr dirty="0" spc="-20"/>
              <a:t> </a:t>
            </a:r>
            <a:r>
              <a:rPr dirty="0"/>
              <a:t>Work</a:t>
            </a:r>
            <a:r>
              <a:rPr dirty="0" spc="-15"/>
              <a:t> </a:t>
            </a:r>
            <a:r>
              <a:rPr dirty="0"/>
              <a:t>Together</a:t>
            </a:r>
            <a:r>
              <a:rPr dirty="0" spc="-15"/>
              <a:t> </a:t>
            </a:r>
            <a:r>
              <a:rPr dirty="0" spc="-25"/>
              <a:t>and </a:t>
            </a:r>
            <a:r>
              <a:rPr dirty="0"/>
              <a:t>How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Take</a:t>
            </a:r>
            <a:r>
              <a:rPr dirty="0" spc="-10"/>
              <a:t> </a:t>
            </a:r>
            <a:r>
              <a:rPr dirty="0"/>
              <a:t>Care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Body</a:t>
            </a:r>
            <a:r>
              <a:rPr dirty="0" spc="-5"/>
              <a:t> </a:t>
            </a:r>
            <a:r>
              <a:rPr dirty="0" spc="-10"/>
              <a:t>Systems</a:t>
            </a:r>
          </a:p>
        </p:txBody>
      </p:sp>
      <p:sp>
        <p:nvSpPr>
          <p:cNvPr id="6" name="object 6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436943" y="1521328"/>
            <a:ext cx="11266170" cy="1148715"/>
          </a:xfrm>
          <a:prstGeom prst="rect">
            <a:avLst/>
          </a:prstGeom>
        </p:spPr>
        <p:txBody>
          <a:bodyPr wrap="square" lIns="0" tIns="99060" rIns="0" bIns="0" rtlCol="0" vert="horz">
            <a:spAutoFit/>
          </a:bodyPr>
          <a:lstStyle/>
          <a:p>
            <a:pPr marL="368935">
              <a:lnSpc>
                <a:spcPct val="100000"/>
              </a:lnSpc>
              <a:spcBef>
                <a:spcPts val="780"/>
              </a:spcBef>
            </a:pPr>
            <a:r>
              <a:rPr dirty="0" sz="2000">
                <a:latin typeface="Arial"/>
                <a:cs typeface="Arial"/>
              </a:rPr>
              <a:t>How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organ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function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together 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performing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certain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biological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activities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body?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111600"/>
              </a:lnSpc>
              <a:spcBef>
                <a:spcPts val="400"/>
              </a:spcBef>
            </a:pP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important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note that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these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organ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 functioning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not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 independent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systems but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 </a:t>
            </a:r>
            <a:r>
              <a:rPr dirty="0" sz="2000" spc="-50">
                <a:latin typeface="Arial"/>
                <a:cs typeface="Arial"/>
              </a:rPr>
              <a:t>a </a:t>
            </a:r>
            <a:r>
              <a:rPr dirty="0" sz="2000">
                <a:latin typeface="Arial"/>
                <a:cs typeface="Arial"/>
              </a:rPr>
              <a:t>whole.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organ systems work together so that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biological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processes in 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continue.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449643" y="2926079"/>
            <a:ext cx="1341120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 spc="-10">
                <a:latin typeface="Arial Black"/>
                <a:cs typeface="Arial Black"/>
              </a:rPr>
              <a:t>Example</a:t>
            </a:r>
            <a:r>
              <a:rPr dirty="0" sz="2000" spc="-10"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436943" y="3252223"/>
            <a:ext cx="11428730" cy="2767965"/>
          </a:xfrm>
          <a:prstGeom prst="rect">
            <a:avLst/>
          </a:prstGeom>
        </p:spPr>
        <p:txBody>
          <a:bodyPr wrap="square" lIns="0" tIns="21590" rIns="0" bIns="0" rtlCol="0" vert="horz">
            <a:spAutoFit/>
          </a:bodyPr>
          <a:lstStyle/>
          <a:p>
            <a:pPr algn="just" marL="12700" marR="5080" indent="450215">
              <a:lnSpc>
                <a:spcPct val="112100"/>
              </a:lnSpc>
              <a:spcBef>
                <a:spcPts val="17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6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respiratory</a:t>
            </a:r>
            <a:r>
              <a:rPr dirty="0" sz="2000" spc="7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17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circulatory</a:t>
            </a:r>
            <a:r>
              <a:rPr dirty="0" sz="2000" spc="17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systems</a:t>
            </a:r>
            <a:r>
              <a:rPr dirty="0" sz="2000" spc="7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work</a:t>
            </a:r>
            <a:r>
              <a:rPr dirty="0" sz="2000" spc="1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together</a:t>
            </a:r>
            <a:r>
              <a:rPr dirty="0" sz="2000" spc="16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1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process</a:t>
            </a:r>
            <a:r>
              <a:rPr dirty="0" sz="2000" spc="1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17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breathing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delivering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oxygen</a:t>
            </a:r>
            <a:r>
              <a:rPr dirty="0" sz="2000" spc="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entire</a:t>
            </a:r>
            <a:r>
              <a:rPr dirty="0" sz="2000" spc="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body.</a:t>
            </a:r>
            <a:r>
              <a:rPr dirty="0" sz="2000" spc="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125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inhalation</a:t>
            </a:r>
            <a:r>
              <a:rPr dirty="0" sz="2000">
                <a:latin typeface="Arial"/>
                <a:cs typeface="Arial"/>
              </a:rPr>
              <a:t>,</a:t>
            </a:r>
            <a:r>
              <a:rPr dirty="0" sz="2000" spc="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oxygen</a:t>
            </a:r>
            <a:r>
              <a:rPr dirty="0" sz="2000" spc="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enters</a:t>
            </a:r>
            <a:r>
              <a:rPr dirty="0" sz="2000" spc="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your</a:t>
            </a:r>
            <a:r>
              <a:rPr dirty="0" sz="2000" spc="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nostrils</a:t>
            </a:r>
            <a:r>
              <a:rPr dirty="0" sz="2000" spc="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will</a:t>
            </a:r>
            <a:r>
              <a:rPr dirty="0" sz="2000" spc="8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be </a:t>
            </a:r>
            <a:r>
              <a:rPr dirty="0" sz="2000">
                <a:latin typeface="Arial"/>
                <a:cs typeface="Arial"/>
              </a:rPr>
              <a:t>processed</a:t>
            </a:r>
            <a:r>
              <a:rPr dirty="0" sz="2000" spc="2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2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lungs.</a:t>
            </a:r>
            <a:r>
              <a:rPr dirty="0" sz="2000" spc="2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3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heart,</a:t>
            </a:r>
            <a:r>
              <a:rPr dirty="0" sz="2000" spc="2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which</a:t>
            </a:r>
            <a:r>
              <a:rPr dirty="0" sz="2000" spc="2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30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30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main</a:t>
            </a:r>
            <a:r>
              <a:rPr dirty="0" sz="2000" spc="3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organ</a:t>
            </a:r>
            <a:r>
              <a:rPr dirty="0" sz="2000" spc="30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2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circulatory</a:t>
            </a:r>
            <a:r>
              <a:rPr dirty="0" sz="2000" spc="2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system,</a:t>
            </a:r>
            <a:r>
              <a:rPr dirty="0" sz="2000" spc="2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works</a:t>
            </a:r>
            <a:r>
              <a:rPr dirty="0" sz="2000" spc="30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300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it </a:t>
            </a:r>
            <a:r>
              <a:rPr dirty="0" sz="2000">
                <a:latin typeface="Arial"/>
                <a:cs typeface="Arial"/>
              </a:rPr>
              <a:t>pumps</a:t>
            </a:r>
            <a:r>
              <a:rPr dirty="0" sz="2000" spc="20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</a:t>
            </a:r>
            <a:r>
              <a:rPr dirty="0" sz="2000" spc="20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lungs</a:t>
            </a:r>
            <a:r>
              <a:rPr dirty="0" sz="2000" spc="20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pulmonary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circulation.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With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this,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</a:t>
            </a:r>
            <a:r>
              <a:rPr dirty="0" sz="2000" spc="20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becomes</a:t>
            </a:r>
            <a:r>
              <a:rPr dirty="0" sz="2000" spc="22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oxygenated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distributed</a:t>
            </a:r>
            <a:r>
              <a:rPr dirty="0" sz="2000" spc="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different</a:t>
            </a:r>
            <a:r>
              <a:rPr dirty="0" sz="2000" spc="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parts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veins.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After</a:t>
            </a:r>
            <a:r>
              <a:rPr dirty="0" sz="2000" spc="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supplies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oxygen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2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2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2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returns</a:t>
            </a:r>
            <a:r>
              <a:rPr dirty="0" sz="2000" spc="3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2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heart</a:t>
            </a:r>
            <a:r>
              <a:rPr dirty="0" sz="2000" spc="28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2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arteries,</a:t>
            </a:r>
            <a:r>
              <a:rPr dirty="0" sz="2000" spc="2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2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becomes</a:t>
            </a:r>
            <a:r>
              <a:rPr dirty="0" sz="2000" spc="2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deoxygenated.</a:t>
            </a:r>
            <a:r>
              <a:rPr dirty="0" sz="2000" spc="2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8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process </a:t>
            </a:r>
            <a:r>
              <a:rPr dirty="0" sz="2000">
                <a:latin typeface="Arial"/>
                <a:cs typeface="Arial"/>
              </a:rPr>
              <a:t>repeats</a:t>
            </a:r>
            <a:r>
              <a:rPr dirty="0" sz="2000" spc="2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229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maintain</a:t>
            </a:r>
            <a:r>
              <a:rPr dirty="0" sz="2000" spc="2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supply</a:t>
            </a:r>
            <a:r>
              <a:rPr dirty="0" sz="2000" spc="229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2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oxygen</a:t>
            </a:r>
            <a:r>
              <a:rPr dirty="0" sz="2000" spc="2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2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body,</a:t>
            </a:r>
            <a:r>
              <a:rPr dirty="0" sz="2000" spc="2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keeping</a:t>
            </a:r>
            <a:r>
              <a:rPr dirty="0" sz="2000" spc="229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you</a:t>
            </a:r>
            <a:r>
              <a:rPr dirty="0" sz="2000" spc="2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alive.</a:t>
            </a:r>
            <a:r>
              <a:rPr dirty="0" sz="2000" spc="2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2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turn,</a:t>
            </a:r>
            <a:r>
              <a:rPr dirty="0" sz="2000" spc="2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carbon</a:t>
            </a:r>
            <a:r>
              <a:rPr dirty="0" sz="2000" spc="229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dioxide</a:t>
            </a:r>
            <a:r>
              <a:rPr dirty="0" sz="2000" spc="229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is </a:t>
            </a:r>
            <a:r>
              <a:rPr dirty="0" sz="2000">
                <a:latin typeface="Arial"/>
                <a:cs typeface="Arial"/>
              </a:rPr>
              <a:t>produced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by-product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respiration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exhalation.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47040" marR="5080" indent="-434975">
              <a:lnSpc>
                <a:spcPct val="117500"/>
              </a:lnSpc>
              <a:spcBef>
                <a:spcPts val="100"/>
              </a:spcBef>
            </a:pPr>
            <a:r>
              <a:rPr dirty="0"/>
              <a:t>How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Body</a:t>
            </a:r>
            <a:r>
              <a:rPr dirty="0" spc="-15"/>
              <a:t> </a:t>
            </a:r>
            <a:r>
              <a:rPr dirty="0"/>
              <a:t>Systems</a:t>
            </a:r>
            <a:r>
              <a:rPr dirty="0" spc="-20"/>
              <a:t> </a:t>
            </a:r>
            <a:r>
              <a:rPr dirty="0"/>
              <a:t>Work</a:t>
            </a:r>
            <a:r>
              <a:rPr dirty="0" spc="-15"/>
              <a:t> </a:t>
            </a:r>
            <a:r>
              <a:rPr dirty="0"/>
              <a:t>Together</a:t>
            </a:r>
            <a:r>
              <a:rPr dirty="0" spc="-15"/>
              <a:t> </a:t>
            </a:r>
            <a:r>
              <a:rPr dirty="0" spc="-25"/>
              <a:t>and </a:t>
            </a:r>
            <a:r>
              <a:rPr dirty="0"/>
              <a:t>How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Take</a:t>
            </a:r>
            <a:r>
              <a:rPr dirty="0" spc="-10"/>
              <a:t> </a:t>
            </a:r>
            <a:r>
              <a:rPr dirty="0"/>
              <a:t>Care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Body</a:t>
            </a:r>
            <a:r>
              <a:rPr dirty="0" spc="-5"/>
              <a:t> </a:t>
            </a:r>
            <a:r>
              <a:rPr dirty="0" spc="-10"/>
              <a:t>Systems</a:t>
            </a:r>
          </a:p>
        </p:txBody>
      </p:sp>
      <p:sp>
        <p:nvSpPr>
          <p:cNvPr id="6" name="object 6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436943" y="1779015"/>
            <a:ext cx="982408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Here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some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healthy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habits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make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organ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function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their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best.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497878" y="2566797"/>
            <a:ext cx="4549775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>
                <a:latin typeface="Arial Black"/>
                <a:cs typeface="Arial Black"/>
              </a:rPr>
              <a:t>For</a:t>
            </a:r>
            <a:r>
              <a:rPr dirty="0" sz="2000" spc="-3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Musculoskeletal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System: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485178" y="2929572"/>
            <a:ext cx="11362055" cy="27120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70815" indent="-158115">
              <a:lnSpc>
                <a:spcPct val="100000"/>
              </a:lnSpc>
              <a:spcBef>
                <a:spcPts val="100"/>
              </a:spcBef>
              <a:buChar char="•"/>
              <a:tabLst>
                <a:tab pos="170815" algn="l"/>
              </a:tabLst>
            </a:pPr>
            <a:r>
              <a:rPr dirty="0" sz="2000">
                <a:latin typeface="Arial"/>
                <a:cs typeface="Arial"/>
              </a:rPr>
              <a:t>Do regular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exercise.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Physical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exercise and activities</a:t>
            </a:r>
            <a:r>
              <a:rPr dirty="0" sz="2000" spc="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improve balance and coordination in 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body.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2300">
              <a:latin typeface="Arial"/>
              <a:cs typeface="Arial"/>
            </a:endParaRPr>
          </a:p>
          <a:p>
            <a:pPr marL="12700" marR="5080" indent="158115">
              <a:lnSpc>
                <a:spcPct val="111600"/>
              </a:lnSpc>
              <a:spcBef>
                <a:spcPts val="5"/>
              </a:spcBef>
              <a:buChar char="•"/>
              <a:tabLst>
                <a:tab pos="170815" algn="l"/>
              </a:tabLst>
            </a:pPr>
            <a:r>
              <a:rPr dirty="0" sz="2000">
                <a:latin typeface="Arial"/>
                <a:cs typeface="Arial"/>
              </a:rPr>
              <a:t>Eat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rich in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protein.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Protein 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main component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muscles.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Eating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meat,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fish,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</a:t>
            </a:r>
            <a:r>
              <a:rPr dirty="0" sz="2000" spc="-20">
                <a:latin typeface="Arial"/>
                <a:cs typeface="Arial"/>
              </a:rPr>
              <a:t>eggs </a:t>
            </a:r>
            <a:r>
              <a:rPr dirty="0" sz="2000">
                <a:latin typeface="Arial"/>
                <a:cs typeface="Arial"/>
              </a:rPr>
              <a:t>can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help in muscle repair.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Milk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other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dairy products are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also good as they contain </a:t>
            </a:r>
            <a:r>
              <a:rPr dirty="0" sz="2000" spc="-10">
                <a:latin typeface="Arial"/>
                <a:cs typeface="Arial"/>
              </a:rPr>
              <a:t>protein.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Char char="•"/>
            </a:pPr>
            <a:endParaRPr sz="2300">
              <a:latin typeface="Arial"/>
              <a:cs typeface="Arial"/>
            </a:endParaRPr>
          </a:p>
          <a:p>
            <a:pPr algn="just" marL="12700" marR="551815" indent="158115">
              <a:lnSpc>
                <a:spcPct val="111700"/>
              </a:lnSpc>
              <a:spcBef>
                <a:spcPts val="5"/>
              </a:spcBef>
              <a:buChar char="•"/>
              <a:tabLst>
                <a:tab pos="170815" algn="l"/>
              </a:tabLst>
            </a:pPr>
            <a:r>
              <a:rPr dirty="0" sz="2000">
                <a:latin typeface="Arial"/>
                <a:cs typeface="Arial"/>
              </a:rPr>
              <a:t>Get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enough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sunlight.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ultraviolet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(UV)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rays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stimulate 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production 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vitamin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</a:t>
            </a:r>
            <a:r>
              <a:rPr dirty="0" sz="2000" spc="-10">
                <a:latin typeface="Arial"/>
                <a:cs typeface="Arial"/>
              </a:rPr>
              <a:t>skin, </a:t>
            </a:r>
            <a:r>
              <a:rPr dirty="0" sz="2000">
                <a:latin typeface="Arial"/>
                <a:cs typeface="Arial"/>
              </a:rPr>
              <a:t>which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a requirement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for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maintaining normal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 levels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calcium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 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Calcium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</a:t>
            </a:r>
            <a:r>
              <a:rPr dirty="0" sz="2000" spc="-25">
                <a:latin typeface="Arial"/>
                <a:cs typeface="Arial"/>
              </a:rPr>
              <a:t>an </a:t>
            </a:r>
            <a:r>
              <a:rPr dirty="0" sz="2000">
                <a:latin typeface="Arial"/>
                <a:cs typeface="Arial"/>
              </a:rPr>
              <a:t>important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nutrient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make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bones </a:t>
            </a:r>
            <a:r>
              <a:rPr dirty="0" sz="2000" spc="-10">
                <a:latin typeface="Arial"/>
                <a:cs typeface="Arial"/>
              </a:rPr>
              <a:t>strong.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47040" marR="5080" indent="-434975">
              <a:lnSpc>
                <a:spcPct val="117500"/>
              </a:lnSpc>
              <a:spcBef>
                <a:spcPts val="100"/>
              </a:spcBef>
            </a:pPr>
            <a:r>
              <a:rPr dirty="0"/>
              <a:t>How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Body</a:t>
            </a:r>
            <a:r>
              <a:rPr dirty="0" spc="-15"/>
              <a:t> </a:t>
            </a:r>
            <a:r>
              <a:rPr dirty="0"/>
              <a:t>Systems</a:t>
            </a:r>
            <a:r>
              <a:rPr dirty="0" spc="-20"/>
              <a:t> </a:t>
            </a:r>
            <a:r>
              <a:rPr dirty="0"/>
              <a:t>Work</a:t>
            </a:r>
            <a:r>
              <a:rPr dirty="0" spc="-15"/>
              <a:t> </a:t>
            </a:r>
            <a:r>
              <a:rPr dirty="0"/>
              <a:t>Together</a:t>
            </a:r>
            <a:r>
              <a:rPr dirty="0" spc="-15"/>
              <a:t> </a:t>
            </a:r>
            <a:r>
              <a:rPr dirty="0" spc="-25"/>
              <a:t>and </a:t>
            </a:r>
            <a:r>
              <a:rPr dirty="0"/>
              <a:t>How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Take</a:t>
            </a:r>
            <a:r>
              <a:rPr dirty="0" spc="-10"/>
              <a:t> </a:t>
            </a:r>
            <a:r>
              <a:rPr dirty="0"/>
              <a:t>Care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Body</a:t>
            </a:r>
            <a:r>
              <a:rPr dirty="0" spc="-5"/>
              <a:t> </a:t>
            </a:r>
            <a:r>
              <a:rPr dirty="0" spc="-10"/>
              <a:t>Systems</a:t>
            </a:r>
          </a:p>
        </p:txBody>
      </p:sp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810361" y="1846795"/>
            <a:ext cx="3575685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>
                <a:latin typeface="Arial Black"/>
                <a:cs typeface="Arial Black"/>
              </a:rPr>
              <a:t>For</a:t>
            </a:r>
            <a:r>
              <a:rPr dirty="0" sz="2000" spc="-2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Digestive</a:t>
            </a:r>
            <a:r>
              <a:rPr dirty="0" sz="2000" spc="-10">
                <a:latin typeface="Arial Black"/>
                <a:cs typeface="Arial Black"/>
              </a:rPr>
              <a:t> System: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97661" y="2569209"/>
            <a:ext cx="10986770" cy="23717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70815" indent="-158115">
              <a:lnSpc>
                <a:spcPct val="100000"/>
              </a:lnSpc>
              <a:spcBef>
                <a:spcPts val="100"/>
              </a:spcBef>
              <a:buChar char="•"/>
              <a:tabLst>
                <a:tab pos="170815" algn="l"/>
              </a:tabLst>
            </a:pPr>
            <a:r>
              <a:rPr dirty="0" sz="2000">
                <a:latin typeface="Arial"/>
                <a:cs typeface="Arial"/>
              </a:rPr>
              <a:t>Chew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your food well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make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digestion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food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 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stomach </a:t>
            </a:r>
            <a:r>
              <a:rPr dirty="0" sz="2000" spc="-10">
                <a:latin typeface="Arial"/>
                <a:cs typeface="Arial"/>
              </a:rPr>
              <a:t>smoother.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2300">
              <a:latin typeface="Arial"/>
              <a:cs typeface="Arial"/>
            </a:endParaRPr>
          </a:p>
          <a:p>
            <a:pPr marL="12700" marR="5080" indent="158115">
              <a:lnSpc>
                <a:spcPct val="111300"/>
              </a:lnSpc>
              <a:buChar char="•"/>
              <a:tabLst>
                <a:tab pos="170815" algn="l"/>
              </a:tabLst>
            </a:pPr>
            <a:r>
              <a:rPr dirty="0" sz="2000">
                <a:latin typeface="Arial"/>
                <a:cs typeface="Arial"/>
              </a:rPr>
              <a:t>Drink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enough amount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water.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recommended to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drink seven to eight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glasses 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water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 </a:t>
            </a:r>
            <a:r>
              <a:rPr dirty="0" sz="2000" spc="-25">
                <a:latin typeface="Arial"/>
                <a:cs typeface="Arial"/>
              </a:rPr>
              <a:t>day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make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absorption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nutrients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easier.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2300">
              <a:latin typeface="Arial"/>
              <a:cs typeface="Arial"/>
            </a:endParaRPr>
          </a:p>
          <a:p>
            <a:pPr marL="12700" marR="191135" indent="158115">
              <a:lnSpc>
                <a:spcPct val="111700"/>
              </a:lnSpc>
              <a:buChar char="•"/>
              <a:tabLst>
                <a:tab pos="170815" algn="l"/>
              </a:tabLst>
            </a:pPr>
            <a:r>
              <a:rPr dirty="0" sz="2000">
                <a:latin typeface="Arial"/>
                <a:cs typeface="Arial"/>
              </a:rPr>
              <a:t>Eat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fruits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vegetables.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They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have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high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nutritional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content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benefits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Also, </a:t>
            </a:r>
            <a:r>
              <a:rPr dirty="0" sz="2000">
                <a:latin typeface="Arial"/>
                <a:cs typeface="Arial"/>
              </a:rPr>
              <a:t>these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high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 fiber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helps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easier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elimination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waste.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47040" marR="5080" indent="-434975">
              <a:lnSpc>
                <a:spcPct val="117500"/>
              </a:lnSpc>
              <a:spcBef>
                <a:spcPts val="100"/>
              </a:spcBef>
            </a:pPr>
            <a:r>
              <a:rPr dirty="0"/>
              <a:t>How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Body</a:t>
            </a:r>
            <a:r>
              <a:rPr dirty="0" spc="-15"/>
              <a:t> </a:t>
            </a:r>
            <a:r>
              <a:rPr dirty="0"/>
              <a:t>Systems</a:t>
            </a:r>
            <a:r>
              <a:rPr dirty="0" spc="-20"/>
              <a:t> </a:t>
            </a:r>
            <a:r>
              <a:rPr dirty="0"/>
              <a:t>Work</a:t>
            </a:r>
            <a:r>
              <a:rPr dirty="0" spc="-15"/>
              <a:t> </a:t>
            </a:r>
            <a:r>
              <a:rPr dirty="0"/>
              <a:t>Together</a:t>
            </a:r>
            <a:r>
              <a:rPr dirty="0" spc="-15"/>
              <a:t> </a:t>
            </a:r>
            <a:r>
              <a:rPr dirty="0" spc="-25"/>
              <a:t>and </a:t>
            </a:r>
            <a:r>
              <a:rPr dirty="0"/>
              <a:t>How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Take</a:t>
            </a:r>
            <a:r>
              <a:rPr dirty="0" spc="-10"/>
              <a:t> </a:t>
            </a:r>
            <a:r>
              <a:rPr dirty="0"/>
              <a:t>Care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Body</a:t>
            </a:r>
            <a:r>
              <a:rPr dirty="0" spc="-5"/>
              <a:t> </a:t>
            </a:r>
            <a:r>
              <a:rPr dirty="0" spc="-10"/>
              <a:t>Systems</a:t>
            </a:r>
          </a:p>
        </p:txBody>
      </p:sp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683285" y="1846795"/>
            <a:ext cx="3629660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>
                <a:latin typeface="Arial Black"/>
                <a:cs typeface="Arial Black"/>
              </a:rPr>
              <a:t>For</a:t>
            </a:r>
            <a:r>
              <a:rPr dirty="0" sz="2000" spc="-2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Excretory </a:t>
            </a:r>
            <a:r>
              <a:rPr dirty="0" sz="2000" spc="-10">
                <a:latin typeface="Arial Black"/>
                <a:cs typeface="Arial Black"/>
              </a:rPr>
              <a:t>System: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70585" y="2533999"/>
            <a:ext cx="11083925" cy="27470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671830" indent="156845">
              <a:lnSpc>
                <a:spcPct val="111600"/>
              </a:lnSpc>
              <a:spcBef>
                <a:spcPts val="100"/>
              </a:spcBef>
              <a:buChar char="•"/>
              <a:tabLst>
                <a:tab pos="169545" algn="l"/>
              </a:tabLst>
            </a:pPr>
            <a:r>
              <a:rPr dirty="0" sz="2000">
                <a:latin typeface="Arial"/>
                <a:cs typeface="Arial"/>
              </a:rPr>
              <a:t>Limit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intake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junk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foods as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these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usually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high 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sodium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with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little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nutritional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value. </a:t>
            </a:r>
            <a:r>
              <a:rPr dirty="0" sz="2000">
                <a:latin typeface="Arial"/>
                <a:cs typeface="Arial"/>
              </a:rPr>
              <a:t>Sodium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affects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excretory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specifically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kidneys.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"/>
              <a:buChar char="•"/>
            </a:pPr>
            <a:endParaRPr sz="2300">
              <a:latin typeface="Arial"/>
              <a:cs typeface="Arial"/>
            </a:endParaRPr>
          </a:p>
          <a:p>
            <a:pPr marL="12700" marR="5080" indent="156845">
              <a:lnSpc>
                <a:spcPct val="111700"/>
              </a:lnSpc>
              <a:buChar char="•"/>
              <a:tabLst>
                <a:tab pos="169545" algn="l"/>
              </a:tabLst>
            </a:pPr>
            <a:r>
              <a:rPr dirty="0" sz="2000">
                <a:latin typeface="Arial"/>
                <a:cs typeface="Arial"/>
              </a:rPr>
              <a:t>Drink enough amount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water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fluids. Water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helps to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purify and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transport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wastes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kidneys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bladder.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2300">
              <a:latin typeface="Arial"/>
              <a:cs typeface="Arial"/>
            </a:endParaRPr>
          </a:p>
          <a:p>
            <a:pPr marL="12700" marR="42545" indent="156845">
              <a:lnSpc>
                <a:spcPct val="111600"/>
              </a:lnSpc>
              <a:buChar char="•"/>
              <a:tabLst>
                <a:tab pos="169545" algn="l"/>
              </a:tabLst>
            </a:pPr>
            <a:r>
              <a:rPr dirty="0" sz="2000">
                <a:latin typeface="Arial"/>
                <a:cs typeface="Arial"/>
              </a:rPr>
              <a:t>Use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bathroom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 needed.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Use the bathroom whenever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you have the urge to urinate. </a:t>
            </a:r>
            <a:r>
              <a:rPr dirty="0" sz="2000" spc="-10">
                <a:latin typeface="Arial"/>
                <a:cs typeface="Arial"/>
              </a:rPr>
              <a:t>Holding </a:t>
            </a:r>
            <a:r>
              <a:rPr dirty="0" sz="2000">
                <a:latin typeface="Arial"/>
                <a:cs typeface="Arial"/>
              </a:rPr>
              <a:t>pee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for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long can cause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urinary tract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infections.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47040" marR="5080" indent="-434975">
              <a:lnSpc>
                <a:spcPct val="117500"/>
              </a:lnSpc>
              <a:spcBef>
                <a:spcPts val="100"/>
              </a:spcBef>
            </a:pPr>
            <a:r>
              <a:rPr dirty="0"/>
              <a:t>How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Body</a:t>
            </a:r>
            <a:r>
              <a:rPr dirty="0" spc="-15"/>
              <a:t> </a:t>
            </a:r>
            <a:r>
              <a:rPr dirty="0"/>
              <a:t>Systems</a:t>
            </a:r>
            <a:r>
              <a:rPr dirty="0" spc="-20"/>
              <a:t> </a:t>
            </a:r>
            <a:r>
              <a:rPr dirty="0"/>
              <a:t>Work</a:t>
            </a:r>
            <a:r>
              <a:rPr dirty="0" spc="-15"/>
              <a:t> </a:t>
            </a:r>
            <a:r>
              <a:rPr dirty="0"/>
              <a:t>Together</a:t>
            </a:r>
            <a:r>
              <a:rPr dirty="0" spc="-15"/>
              <a:t> </a:t>
            </a:r>
            <a:r>
              <a:rPr dirty="0" spc="-25"/>
              <a:t>and </a:t>
            </a:r>
            <a:r>
              <a:rPr dirty="0"/>
              <a:t>How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Take</a:t>
            </a:r>
            <a:r>
              <a:rPr dirty="0" spc="-10"/>
              <a:t> </a:t>
            </a:r>
            <a:r>
              <a:rPr dirty="0"/>
              <a:t>Care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Body</a:t>
            </a:r>
            <a:r>
              <a:rPr dirty="0" spc="-5"/>
              <a:t> </a:t>
            </a:r>
            <a:r>
              <a:rPr dirty="0" spc="-10"/>
              <a:t>Systems</a:t>
            </a:r>
          </a:p>
        </p:txBody>
      </p:sp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62114" y="1895043"/>
            <a:ext cx="4307205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>
                <a:latin typeface="Arial Black"/>
                <a:cs typeface="Arial Black"/>
              </a:rPr>
              <a:t>For</a:t>
            </a:r>
            <a:r>
              <a:rPr dirty="0" sz="2000" spc="-3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Integumentary</a:t>
            </a:r>
            <a:r>
              <a:rPr dirty="0" sz="2000" spc="-10">
                <a:latin typeface="Arial Black"/>
                <a:cs typeface="Arial Black"/>
              </a:rPr>
              <a:t> System: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11314" y="2617457"/>
            <a:ext cx="11224260" cy="172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8915" indent="-158115">
              <a:lnSpc>
                <a:spcPct val="100000"/>
              </a:lnSpc>
              <a:spcBef>
                <a:spcPts val="100"/>
              </a:spcBef>
              <a:buChar char="•"/>
              <a:tabLst>
                <a:tab pos="208915" algn="l"/>
              </a:tabLst>
            </a:pPr>
            <a:r>
              <a:rPr dirty="0" sz="2000">
                <a:latin typeface="Arial"/>
                <a:cs typeface="Arial"/>
              </a:rPr>
              <a:t>Increase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your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intake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fruits and vegetables.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These are rich in vitamins that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good for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</a:t>
            </a:r>
            <a:r>
              <a:rPr dirty="0" sz="2000" spc="-10">
                <a:latin typeface="Arial"/>
                <a:cs typeface="Arial"/>
              </a:rPr>
              <a:t>skin.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2550">
              <a:latin typeface="Arial"/>
              <a:cs typeface="Arial"/>
            </a:endParaRPr>
          </a:p>
          <a:p>
            <a:pPr marL="208915" indent="-158115">
              <a:lnSpc>
                <a:spcPct val="100000"/>
              </a:lnSpc>
              <a:buChar char="•"/>
              <a:tabLst>
                <a:tab pos="208915" algn="l"/>
              </a:tabLst>
            </a:pPr>
            <a:r>
              <a:rPr dirty="0" sz="2000">
                <a:latin typeface="Arial"/>
                <a:cs typeface="Arial"/>
              </a:rPr>
              <a:t>Observe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proper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hygiene.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Regular washing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keeps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your skin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healthy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clean.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750">
              <a:latin typeface="Arial"/>
              <a:cs typeface="Arial"/>
            </a:endParaRPr>
          </a:p>
          <a:p>
            <a:pPr marL="266065" indent="-215265">
              <a:lnSpc>
                <a:spcPct val="100000"/>
              </a:lnSpc>
              <a:buSzPct val="45000"/>
              <a:buChar char="●"/>
              <a:tabLst>
                <a:tab pos="266065" algn="l"/>
              </a:tabLst>
            </a:pPr>
            <a:r>
              <a:rPr dirty="0" sz="2000">
                <a:latin typeface="Arial"/>
                <a:cs typeface="Arial"/>
              </a:rPr>
              <a:t>Stay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hydrated.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Drinking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water 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one 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best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ways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keep 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skin hydrated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avoid </a:t>
            </a:r>
            <a:r>
              <a:rPr dirty="0" sz="2000" spc="-10">
                <a:latin typeface="Arial"/>
                <a:cs typeface="Arial"/>
              </a:rPr>
              <a:t>dryness.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47040" marR="5080" indent="-434975">
              <a:lnSpc>
                <a:spcPct val="117500"/>
              </a:lnSpc>
              <a:spcBef>
                <a:spcPts val="100"/>
              </a:spcBef>
            </a:pPr>
            <a:r>
              <a:rPr dirty="0"/>
              <a:t>How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Body</a:t>
            </a:r>
            <a:r>
              <a:rPr dirty="0" spc="-15"/>
              <a:t> </a:t>
            </a:r>
            <a:r>
              <a:rPr dirty="0"/>
              <a:t>Systems</a:t>
            </a:r>
            <a:r>
              <a:rPr dirty="0" spc="-20"/>
              <a:t> </a:t>
            </a:r>
            <a:r>
              <a:rPr dirty="0"/>
              <a:t>Work</a:t>
            </a:r>
            <a:r>
              <a:rPr dirty="0" spc="-15"/>
              <a:t> </a:t>
            </a:r>
            <a:r>
              <a:rPr dirty="0"/>
              <a:t>Together</a:t>
            </a:r>
            <a:r>
              <a:rPr dirty="0" spc="-15"/>
              <a:t> </a:t>
            </a:r>
            <a:r>
              <a:rPr dirty="0" spc="-25"/>
              <a:t>and </a:t>
            </a:r>
            <a:r>
              <a:rPr dirty="0"/>
              <a:t>How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Take</a:t>
            </a:r>
            <a:r>
              <a:rPr dirty="0" spc="-10"/>
              <a:t> </a:t>
            </a:r>
            <a:r>
              <a:rPr dirty="0"/>
              <a:t>Care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Body</a:t>
            </a:r>
            <a:r>
              <a:rPr dirty="0" spc="-5"/>
              <a:t> </a:t>
            </a:r>
            <a:r>
              <a:rPr dirty="0" spc="-10"/>
              <a:t>Systems</a:t>
            </a:r>
          </a:p>
        </p:txBody>
      </p:sp>
      <p:sp>
        <p:nvSpPr>
          <p:cNvPr id="7" name="object 7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810361" y="1666443"/>
            <a:ext cx="3884929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>
                <a:latin typeface="Arial Black"/>
                <a:cs typeface="Arial Black"/>
              </a:rPr>
              <a:t>For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Respiratory</a:t>
            </a:r>
            <a:r>
              <a:rPr dirty="0" sz="2000" spc="-10">
                <a:latin typeface="Arial Black"/>
                <a:cs typeface="Arial Black"/>
              </a:rPr>
              <a:t> System: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97661" y="1993666"/>
            <a:ext cx="10848975" cy="172656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58115">
              <a:lnSpc>
                <a:spcPct val="111700"/>
              </a:lnSpc>
              <a:spcBef>
                <a:spcPts val="100"/>
              </a:spcBef>
              <a:buChar char="•"/>
              <a:tabLst>
                <a:tab pos="170815" algn="l"/>
              </a:tabLst>
            </a:pPr>
            <a:r>
              <a:rPr dirty="0" sz="2000">
                <a:latin typeface="Arial"/>
                <a:cs typeface="Arial"/>
              </a:rPr>
              <a:t>Avoid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smoking and secondhand smoke.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Cigarettes contain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different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chemicals that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 </a:t>
            </a:r>
            <a:r>
              <a:rPr dirty="0" sz="2000" spc="-10">
                <a:latin typeface="Arial"/>
                <a:cs typeface="Arial"/>
              </a:rPr>
              <a:t>harmful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lungs.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Avoid inhaling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smoke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smokers.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"/>
              <a:buChar char="•"/>
            </a:pPr>
            <a:endParaRPr sz="2300">
              <a:latin typeface="Arial"/>
              <a:cs typeface="Arial"/>
            </a:endParaRPr>
          </a:p>
          <a:p>
            <a:pPr marL="12700" marR="1946910" indent="158115">
              <a:lnSpc>
                <a:spcPct val="111100"/>
              </a:lnSpc>
              <a:spcBef>
                <a:spcPts val="5"/>
              </a:spcBef>
              <a:buChar char="•"/>
              <a:tabLst>
                <a:tab pos="170815" algn="l"/>
              </a:tabLst>
            </a:pPr>
            <a:r>
              <a:rPr dirty="0" sz="2000">
                <a:latin typeface="Arial"/>
                <a:cs typeface="Arial"/>
              </a:rPr>
              <a:t>Wear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face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masks.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Face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masks can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prevent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specks 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dust,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smoke, </a:t>
            </a:r>
            <a:r>
              <a:rPr dirty="0" sz="2000" spc="-25">
                <a:latin typeface="Arial"/>
                <a:cs typeface="Arial"/>
              </a:rPr>
              <a:t>and </a:t>
            </a:r>
            <a:r>
              <a:rPr dirty="0" sz="2000">
                <a:latin typeface="Arial"/>
                <a:cs typeface="Arial"/>
              </a:rPr>
              <a:t>chemicals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being inhaled.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These are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pollutants that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can damage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</a:t>
            </a:r>
            <a:r>
              <a:rPr dirty="0" sz="2000" spc="-10">
                <a:latin typeface="Arial"/>
                <a:cs typeface="Arial"/>
              </a:rPr>
              <a:t>lungs.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810361" y="4066565"/>
            <a:ext cx="3814445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>
                <a:latin typeface="Arial Black"/>
                <a:cs typeface="Arial Black"/>
              </a:rPr>
              <a:t>For</a:t>
            </a:r>
            <a:r>
              <a:rPr dirty="0" sz="2000" spc="-2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Circulatory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System: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97661" y="4429696"/>
            <a:ext cx="10989945" cy="1351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70815" indent="-158115">
              <a:lnSpc>
                <a:spcPct val="100000"/>
              </a:lnSpc>
              <a:spcBef>
                <a:spcPts val="100"/>
              </a:spcBef>
              <a:buChar char="•"/>
              <a:tabLst>
                <a:tab pos="170815" algn="l"/>
              </a:tabLst>
            </a:pPr>
            <a:r>
              <a:rPr dirty="0" sz="2000">
                <a:latin typeface="Arial"/>
                <a:cs typeface="Arial"/>
              </a:rPr>
              <a:t>Exercise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regularly.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Doing regular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exercises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trains the heart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pump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 and be more </a:t>
            </a:r>
            <a:r>
              <a:rPr dirty="0" sz="2000" spc="-10">
                <a:latin typeface="Arial"/>
                <a:cs typeface="Arial"/>
              </a:rPr>
              <a:t>efficient.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2300">
              <a:latin typeface="Arial"/>
              <a:cs typeface="Arial"/>
            </a:endParaRPr>
          </a:p>
          <a:p>
            <a:pPr marL="12700" marR="2212975" indent="158115">
              <a:lnSpc>
                <a:spcPct val="111600"/>
              </a:lnSpc>
              <a:buChar char="•"/>
              <a:tabLst>
                <a:tab pos="170815" algn="l"/>
              </a:tabLst>
            </a:pPr>
            <a:r>
              <a:rPr dirty="0" sz="2000">
                <a:latin typeface="Arial"/>
                <a:cs typeface="Arial"/>
              </a:rPr>
              <a:t>Avoid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high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 cholesterol.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Fatty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have high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cholesterol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content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that </a:t>
            </a:r>
            <a:r>
              <a:rPr dirty="0" sz="2000">
                <a:latin typeface="Arial"/>
                <a:cs typeface="Arial"/>
              </a:rPr>
              <a:t>can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cause blockage in the </a:t>
            </a:r>
            <a:r>
              <a:rPr dirty="0" sz="2000" spc="-10">
                <a:latin typeface="Arial"/>
                <a:cs typeface="Arial"/>
              </a:rPr>
              <a:t>arteries.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47040" marR="5080" indent="-434975">
              <a:lnSpc>
                <a:spcPct val="117500"/>
              </a:lnSpc>
              <a:spcBef>
                <a:spcPts val="100"/>
              </a:spcBef>
            </a:pPr>
            <a:r>
              <a:rPr dirty="0"/>
              <a:t>How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Body</a:t>
            </a:r>
            <a:r>
              <a:rPr dirty="0" spc="-15"/>
              <a:t> </a:t>
            </a:r>
            <a:r>
              <a:rPr dirty="0"/>
              <a:t>Systems</a:t>
            </a:r>
            <a:r>
              <a:rPr dirty="0" spc="-20"/>
              <a:t> </a:t>
            </a:r>
            <a:r>
              <a:rPr dirty="0"/>
              <a:t>Work</a:t>
            </a:r>
            <a:r>
              <a:rPr dirty="0" spc="-15"/>
              <a:t> </a:t>
            </a:r>
            <a:r>
              <a:rPr dirty="0"/>
              <a:t>Together</a:t>
            </a:r>
            <a:r>
              <a:rPr dirty="0" spc="-15"/>
              <a:t> </a:t>
            </a:r>
            <a:r>
              <a:rPr dirty="0" spc="-25"/>
              <a:t>and </a:t>
            </a:r>
            <a:r>
              <a:rPr dirty="0"/>
              <a:t>How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Take</a:t>
            </a:r>
            <a:r>
              <a:rPr dirty="0" spc="-10"/>
              <a:t> </a:t>
            </a:r>
            <a:r>
              <a:rPr dirty="0"/>
              <a:t>Care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Body</a:t>
            </a:r>
            <a:r>
              <a:rPr dirty="0" spc="-5"/>
              <a:t> </a:t>
            </a:r>
            <a:r>
              <a:rPr dirty="0" spc="-10"/>
              <a:t>Systems</a:t>
            </a:r>
          </a:p>
        </p:txBody>
      </p:sp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810361" y="2215083"/>
            <a:ext cx="3417570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>
                <a:latin typeface="Arial Black"/>
                <a:cs typeface="Arial Black"/>
              </a:rPr>
              <a:t>For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Nervous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System: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158115">
              <a:lnSpc>
                <a:spcPct val="111600"/>
              </a:lnSpc>
              <a:spcBef>
                <a:spcPts val="100"/>
              </a:spcBef>
              <a:buChar char="•"/>
              <a:tabLst>
                <a:tab pos="170815" algn="l"/>
              </a:tabLst>
            </a:pPr>
            <a:r>
              <a:rPr dirty="0"/>
              <a:t>Do</a:t>
            </a:r>
            <a:r>
              <a:rPr dirty="0" spc="-10"/>
              <a:t> </a:t>
            </a:r>
            <a:r>
              <a:rPr dirty="0"/>
              <a:t>brain games.</a:t>
            </a:r>
            <a:r>
              <a:rPr dirty="0" spc="-5"/>
              <a:t> </a:t>
            </a:r>
            <a:r>
              <a:rPr dirty="0"/>
              <a:t>Playing strategy games and solving math</a:t>
            </a:r>
            <a:r>
              <a:rPr dirty="0" spc="-10"/>
              <a:t> </a:t>
            </a:r>
            <a:r>
              <a:rPr dirty="0"/>
              <a:t>problems can</a:t>
            </a:r>
            <a:r>
              <a:rPr dirty="0" spc="-10"/>
              <a:t> </a:t>
            </a:r>
            <a:r>
              <a:rPr dirty="0"/>
              <a:t>boost</a:t>
            </a:r>
            <a:r>
              <a:rPr dirty="0" spc="-15"/>
              <a:t> </a:t>
            </a:r>
            <a:r>
              <a:rPr dirty="0"/>
              <a:t>brain</a:t>
            </a:r>
            <a:r>
              <a:rPr dirty="0" spc="5"/>
              <a:t> </a:t>
            </a:r>
            <a:r>
              <a:rPr dirty="0" spc="-10"/>
              <a:t>function </a:t>
            </a:r>
            <a:r>
              <a:rPr dirty="0"/>
              <a:t>and brain</a:t>
            </a:r>
            <a:r>
              <a:rPr dirty="0" spc="-10"/>
              <a:t> activity.</a:t>
            </a: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2550"/>
          </a:p>
          <a:p>
            <a:pPr marL="170815" indent="-158115">
              <a:lnSpc>
                <a:spcPct val="100000"/>
              </a:lnSpc>
              <a:buChar char="•"/>
              <a:tabLst>
                <a:tab pos="170815" algn="l"/>
              </a:tabLst>
            </a:pPr>
            <a:r>
              <a:rPr dirty="0"/>
              <a:t>Having</a:t>
            </a:r>
            <a:r>
              <a:rPr dirty="0" spc="-15"/>
              <a:t> </a:t>
            </a:r>
            <a:r>
              <a:rPr dirty="0"/>
              <a:t>an</a:t>
            </a:r>
            <a:r>
              <a:rPr dirty="0" spc="-10"/>
              <a:t> </a:t>
            </a:r>
            <a:r>
              <a:rPr dirty="0"/>
              <a:t>adequate</a:t>
            </a:r>
            <a:r>
              <a:rPr dirty="0" spc="-5"/>
              <a:t> </a:t>
            </a:r>
            <a:r>
              <a:rPr dirty="0"/>
              <a:t>amount</a:t>
            </a:r>
            <a:r>
              <a:rPr dirty="0" spc="-5"/>
              <a:t> </a:t>
            </a:r>
            <a:r>
              <a:rPr dirty="0"/>
              <a:t>of</a:t>
            </a:r>
            <a:r>
              <a:rPr dirty="0" spc="-10"/>
              <a:t> </a:t>
            </a:r>
            <a:r>
              <a:rPr dirty="0"/>
              <a:t>sleep is</a:t>
            </a:r>
            <a:r>
              <a:rPr dirty="0" spc="-5"/>
              <a:t> </a:t>
            </a:r>
            <a:r>
              <a:rPr dirty="0"/>
              <a:t>essential</a:t>
            </a:r>
            <a:r>
              <a:rPr dirty="0" spc="-10"/>
              <a:t> </a:t>
            </a:r>
            <a:r>
              <a:rPr dirty="0"/>
              <a:t>for</a:t>
            </a:r>
            <a:r>
              <a:rPr dirty="0" spc="-5"/>
              <a:t> </a:t>
            </a:r>
            <a:r>
              <a:rPr dirty="0"/>
              <a:t>the </a:t>
            </a:r>
            <a:r>
              <a:rPr dirty="0" spc="-10"/>
              <a:t>body.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47040" marR="5080" indent="-434975">
              <a:lnSpc>
                <a:spcPct val="117500"/>
              </a:lnSpc>
              <a:spcBef>
                <a:spcPts val="100"/>
              </a:spcBef>
            </a:pPr>
            <a:r>
              <a:rPr dirty="0"/>
              <a:t>How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Body</a:t>
            </a:r>
            <a:r>
              <a:rPr dirty="0" spc="-15"/>
              <a:t> </a:t>
            </a:r>
            <a:r>
              <a:rPr dirty="0"/>
              <a:t>Systems</a:t>
            </a:r>
            <a:r>
              <a:rPr dirty="0" spc="-20"/>
              <a:t> </a:t>
            </a:r>
            <a:r>
              <a:rPr dirty="0"/>
              <a:t>Work</a:t>
            </a:r>
            <a:r>
              <a:rPr dirty="0" spc="-15"/>
              <a:t> </a:t>
            </a:r>
            <a:r>
              <a:rPr dirty="0"/>
              <a:t>Together</a:t>
            </a:r>
            <a:r>
              <a:rPr dirty="0" spc="-15"/>
              <a:t> </a:t>
            </a:r>
            <a:r>
              <a:rPr dirty="0" spc="-25"/>
              <a:t>and </a:t>
            </a:r>
            <a:r>
              <a:rPr dirty="0"/>
              <a:t>How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Take</a:t>
            </a:r>
            <a:r>
              <a:rPr dirty="0" spc="-10"/>
              <a:t> </a:t>
            </a:r>
            <a:r>
              <a:rPr dirty="0"/>
              <a:t>Care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Body</a:t>
            </a:r>
            <a:r>
              <a:rPr dirty="0" spc="-5"/>
              <a:t> </a:t>
            </a:r>
            <a:r>
              <a:rPr dirty="0" spc="-10"/>
              <a:t>Systems</a:t>
            </a:r>
          </a:p>
        </p:txBody>
      </p:sp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618375" y="1584972"/>
            <a:ext cx="1056957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94790" algn="l"/>
              </a:tabLst>
            </a:pPr>
            <a:r>
              <a:rPr dirty="0" sz="2000" spc="-10">
                <a:latin typeface="Arial Black"/>
                <a:cs typeface="Arial Black"/>
              </a:rPr>
              <a:t>Direction</a:t>
            </a:r>
            <a:r>
              <a:rPr dirty="0" sz="2000" spc="-10">
                <a:latin typeface="Arial"/>
                <a:cs typeface="Arial"/>
              </a:rPr>
              <a:t>:</a:t>
            </a:r>
            <a:r>
              <a:rPr dirty="0" sz="2000">
                <a:latin typeface="Arial"/>
                <a:cs typeface="Arial"/>
              </a:rPr>
              <a:t>	List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two healthful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habits that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you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do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take good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given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organ </a:t>
            </a:r>
            <a:r>
              <a:rPr dirty="0" sz="2000" spc="-10">
                <a:latin typeface="Arial"/>
                <a:cs typeface="Arial"/>
              </a:rPr>
              <a:t>system.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264325" y="2029040"/>
          <a:ext cx="11867515" cy="39160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69540"/>
                <a:gridCol w="9120504"/>
              </a:tblGrid>
              <a:tr h="415290">
                <a:tc>
                  <a:txBody>
                    <a:bodyPr/>
                    <a:lstStyle/>
                    <a:p>
                      <a:pPr marL="387350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1800">
                          <a:latin typeface="Arial Black"/>
                          <a:cs typeface="Arial Black"/>
                        </a:rPr>
                        <a:t>Organ</a:t>
                      </a:r>
                      <a:r>
                        <a:rPr dirty="0" sz="1800" spc="-25"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800" spc="-10">
                          <a:latin typeface="Arial Black"/>
                          <a:cs typeface="Arial Black"/>
                        </a:rPr>
                        <a:t>Systems</a:t>
                      </a:r>
                      <a:endParaRPr sz="1800">
                        <a:latin typeface="Arial Black"/>
                        <a:cs typeface="Arial Black"/>
                      </a:endParaRPr>
                    </a:p>
                  </a:txBody>
                  <a:tcPr marL="0" marR="0" marB="0" marT="6921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1800">
                          <a:latin typeface="Arial Black"/>
                          <a:cs typeface="Arial Black"/>
                        </a:rPr>
                        <a:t>Healthful</a:t>
                      </a:r>
                      <a:r>
                        <a:rPr dirty="0" sz="1800" spc="-5"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800" spc="-10">
                          <a:latin typeface="Arial Black"/>
                          <a:cs typeface="Arial Black"/>
                        </a:rPr>
                        <a:t>habits</a:t>
                      </a:r>
                      <a:endParaRPr sz="1800">
                        <a:latin typeface="Arial Black"/>
                        <a:cs typeface="Arial Black"/>
                      </a:endParaRPr>
                    </a:p>
                  </a:txBody>
                  <a:tcPr marL="0" marR="0" marB="0" marT="6921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5790"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Musculoskeletal</a:t>
                      </a:r>
                      <a:r>
                        <a:rPr dirty="0" sz="1800" spc="-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603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5790"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Digestive</a:t>
                      </a:r>
                      <a:r>
                        <a:rPr dirty="0" sz="18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603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5790"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Circulatory</a:t>
                      </a:r>
                      <a:r>
                        <a:rPr dirty="0" sz="18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603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5790"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Integumentary</a:t>
                      </a:r>
                      <a:r>
                        <a:rPr dirty="0" sz="18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540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5790"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Respiratory</a:t>
                      </a:r>
                      <a:r>
                        <a:rPr dirty="0" sz="18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540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1805"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Nervous</a:t>
                      </a:r>
                      <a:r>
                        <a:rPr dirty="0" sz="18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540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47040" marR="5080" indent="-434975">
              <a:lnSpc>
                <a:spcPct val="117500"/>
              </a:lnSpc>
              <a:spcBef>
                <a:spcPts val="100"/>
              </a:spcBef>
            </a:pPr>
            <a:r>
              <a:rPr dirty="0"/>
              <a:t>How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Body</a:t>
            </a:r>
            <a:r>
              <a:rPr dirty="0" spc="-15"/>
              <a:t> </a:t>
            </a:r>
            <a:r>
              <a:rPr dirty="0"/>
              <a:t>Systems</a:t>
            </a:r>
            <a:r>
              <a:rPr dirty="0" spc="-20"/>
              <a:t> </a:t>
            </a:r>
            <a:r>
              <a:rPr dirty="0"/>
              <a:t>Work</a:t>
            </a:r>
            <a:r>
              <a:rPr dirty="0" spc="-15"/>
              <a:t> </a:t>
            </a:r>
            <a:r>
              <a:rPr dirty="0"/>
              <a:t>Together</a:t>
            </a:r>
            <a:r>
              <a:rPr dirty="0" spc="-15"/>
              <a:t> </a:t>
            </a:r>
            <a:r>
              <a:rPr dirty="0" spc="-25"/>
              <a:t>and </a:t>
            </a:r>
            <a:r>
              <a:rPr dirty="0"/>
              <a:t>How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Take</a:t>
            </a:r>
            <a:r>
              <a:rPr dirty="0" spc="-10"/>
              <a:t> </a:t>
            </a:r>
            <a:r>
              <a:rPr dirty="0"/>
              <a:t>Care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Body</a:t>
            </a:r>
            <a:r>
              <a:rPr dirty="0" spc="-5"/>
              <a:t> </a:t>
            </a:r>
            <a:r>
              <a:rPr dirty="0" spc="-10"/>
              <a:t>Systems</a:t>
            </a:r>
          </a:p>
        </p:txBody>
      </p:sp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422363" y="2032279"/>
          <a:ext cx="11673205" cy="394461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70175"/>
                <a:gridCol w="8924925"/>
              </a:tblGrid>
              <a:tr h="415290">
                <a:tc>
                  <a:txBody>
                    <a:bodyPr/>
                    <a:lstStyle/>
                    <a:p>
                      <a:pPr marL="387985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dirty="0" sz="1800">
                          <a:latin typeface="Arial Black"/>
                          <a:cs typeface="Arial Black"/>
                        </a:rPr>
                        <a:t>Organ</a:t>
                      </a:r>
                      <a:r>
                        <a:rPr dirty="0" sz="1800" spc="-25"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800" spc="-10">
                          <a:latin typeface="Arial Black"/>
                          <a:cs typeface="Arial Black"/>
                        </a:rPr>
                        <a:t>Systems</a:t>
                      </a:r>
                      <a:endParaRPr sz="1800">
                        <a:latin typeface="Arial Black"/>
                        <a:cs typeface="Arial Black"/>
                      </a:endParaRPr>
                    </a:p>
                  </a:txBody>
                  <a:tcPr marL="0" marR="0" marB="0" marT="6985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dirty="0" sz="1800">
                          <a:latin typeface="Arial Black"/>
                          <a:cs typeface="Arial Black"/>
                        </a:rPr>
                        <a:t>Healthful</a:t>
                      </a:r>
                      <a:r>
                        <a:rPr dirty="0" sz="1800" spc="-35"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800" spc="-10">
                          <a:latin typeface="Arial Black"/>
                          <a:cs typeface="Arial Black"/>
                        </a:rPr>
                        <a:t>habits</a:t>
                      </a:r>
                      <a:endParaRPr sz="1800">
                        <a:latin typeface="Arial Black"/>
                        <a:cs typeface="Arial Black"/>
                      </a:endParaRPr>
                    </a:p>
                  </a:txBody>
                  <a:tcPr marL="0" marR="0" marB="0" marT="6985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5790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Musculoskeletal</a:t>
                      </a:r>
                      <a:r>
                        <a:rPr dirty="0" sz="1800" spc="-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476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Do</a:t>
                      </a:r>
                      <a:r>
                        <a:rPr dirty="0" sz="18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exercise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regularly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eat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foods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that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8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rich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calcium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protein.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06120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Digestive</a:t>
                      </a:r>
                      <a:r>
                        <a:rPr dirty="0" sz="18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476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 marR="308610">
                        <a:lnSpc>
                          <a:spcPct val="111600"/>
                        </a:lnSpc>
                        <a:spcBef>
                          <a:spcPts val="235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Eat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foods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that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fiber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like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fruits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vegetables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drink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enough</a:t>
                      </a:r>
                      <a:r>
                        <a:rPr dirty="0" sz="18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amount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water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98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5790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Circulatory</a:t>
                      </a:r>
                      <a:r>
                        <a:rPr dirty="0" sz="18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603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Avoid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foods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rich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fats.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Exercise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regularly.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5790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Integumentary</a:t>
                      </a:r>
                      <a:r>
                        <a:rPr dirty="0" sz="18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603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Maintain</a:t>
                      </a:r>
                      <a:r>
                        <a:rPr dirty="0" sz="18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proper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hygiene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make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sure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cut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clean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fingernails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toenails.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609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5790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Respiratory</a:t>
                      </a:r>
                      <a:r>
                        <a:rPr dirty="0" sz="18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540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Avoid</a:t>
                      </a:r>
                      <a:r>
                        <a:rPr dirty="0" sz="18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cigarette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smoking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wear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mask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protection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dust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pollutants.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6223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Nervous</a:t>
                      </a:r>
                      <a:r>
                        <a:rPr dirty="0" sz="18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System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540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Get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enough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sleep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do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brain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exercise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like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solving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puzzles.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6223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618375" y="1570939"/>
            <a:ext cx="14071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Arial"/>
                <a:cs typeface="Arial"/>
              </a:rPr>
              <a:t>Answer</a:t>
            </a:r>
            <a:r>
              <a:rPr dirty="0" sz="1800" spc="-35" b="1">
                <a:latin typeface="Arial"/>
                <a:cs typeface="Arial"/>
              </a:rPr>
              <a:t> </a:t>
            </a:r>
            <a:r>
              <a:rPr dirty="0" sz="1800" spc="-20" b="1">
                <a:latin typeface="Arial"/>
                <a:cs typeface="Arial"/>
              </a:rPr>
              <a:t>Key: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55798" y="1508404"/>
            <a:ext cx="6611035" cy="337931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Microsoft Office User</dc:creator>
  <dc:title>PowerPoint Presentation</dc:title>
  <dcterms:created xsi:type="dcterms:W3CDTF">2023-07-11T07:53:32Z</dcterms:created>
  <dcterms:modified xsi:type="dcterms:W3CDTF">2023-07-11T07:53:32Z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2023-03-14T00:00:00Z</vt:filetime>
  </property>
  <property fmtid="{D5CDD505-2E9C-101B-9397-08002B2CF9AE}" pid="3" name="Creator">
    <vt:lpwstr>Impress</vt:lpwstr>
  </property>
  <property fmtid="{D5CDD505-2E9C-101B-9397-08002B2CF9AE}" pid="4" name="Producer">
    <vt:lpwstr>LibreOffice 7.2</vt:lpwstr>
  </property>
  <property fmtid="{D5CDD505-2E9C-101B-9397-08002B2CF9AE}" pid="5" name="LastSaved">
    <vt:filetime>2023-03-14T00:00:00Z</vt:filetime>
  </property>
</Properties>
</file>