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Default Extension="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x="12192000" cy="6858000"/>
  <p:notesSz cx="12192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Relationship Id="rId3" Type="http://schemas.openxmlformats.org/officeDocument/2006/relationships/image" Target="../media/image4.png"/><Relationship Id="rId4" Type="http://schemas.openxmlformats.org/officeDocument/2006/relationships/image" Target="../media/image5.png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876" y="2125980"/>
            <a:ext cx="10368598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9752" y="3840480"/>
            <a:ext cx="8538845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2090"/>
              </a:lnSpc>
            </a:pPr>
            <a:r>
              <a:rPr dirty="0"/>
              <a:t>Rex</a:t>
            </a:r>
            <a:r>
              <a:rPr dirty="0" spc="-40"/>
              <a:t> </a:t>
            </a:r>
            <a:r>
              <a:rPr dirty="0"/>
              <a:t>Curriculum</a:t>
            </a:r>
            <a:r>
              <a:rPr dirty="0" spc="-35"/>
              <a:t> </a:t>
            </a:r>
            <a:r>
              <a:rPr dirty="0" spc="-10"/>
              <a:t>Resource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2090"/>
              </a:lnSpc>
            </a:pPr>
            <a:r>
              <a:rPr dirty="0"/>
              <a:t>Rex</a:t>
            </a:r>
            <a:r>
              <a:rPr dirty="0" spc="-40"/>
              <a:t> </a:t>
            </a:r>
            <a:r>
              <a:rPr dirty="0"/>
              <a:t>Curriculum</a:t>
            </a:r>
            <a:r>
              <a:rPr dirty="0" spc="-35"/>
              <a:t> </a:t>
            </a:r>
            <a:r>
              <a:rPr dirty="0" spc="-10"/>
              <a:t>Resource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917" y="1577340"/>
            <a:ext cx="5306282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82150" y="1577340"/>
            <a:ext cx="5306282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2090"/>
              </a:lnSpc>
            </a:pPr>
            <a:r>
              <a:rPr dirty="0"/>
              <a:t>Rex</a:t>
            </a:r>
            <a:r>
              <a:rPr dirty="0" spc="-40"/>
              <a:t> </a:t>
            </a:r>
            <a:r>
              <a:rPr dirty="0"/>
              <a:t>Curriculum</a:t>
            </a:r>
            <a:r>
              <a:rPr dirty="0" spc="-35"/>
              <a:t> </a:t>
            </a:r>
            <a:r>
              <a:rPr dirty="0" spc="-10"/>
              <a:t>Resource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114" cy="6857644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-355" y="0"/>
            <a:ext cx="12186920" cy="6852284"/>
          </a:xfrm>
          <a:custGeom>
            <a:avLst/>
            <a:gdLst/>
            <a:ahLst/>
            <a:cxnLst/>
            <a:rect l="l" t="t" r="r" b="b"/>
            <a:pathLst>
              <a:path w="12186920" h="6852284">
                <a:moveTo>
                  <a:pt x="12186361" y="0"/>
                </a:moveTo>
                <a:lnTo>
                  <a:pt x="0" y="0"/>
                </a:lnTo>
                <a:lnTo>
                  <a:pt x="0" y="6852234"/>
                </a:lnTo>
                <a:lnTo>
                  <a:pt x="6093358" y="6852234"/>
                </a:lnTo>
                <a:lnTo>
                  <a:pt x="12186361" y="6852234"/>
                </a:lnTo>
                <a:lnTo>
                  <a:pt x="1218636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8" name="bg object 1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32993" y="1800720"/>
            <a:ext cx="2793238" cy="2793238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3486962" y="1474914"/>
            <a:ext cx="8698865" cy="3856990"/>
          </a:xfrm>
          <a:custGeom>
            <a:avLst/>
            <a:gdLst/>
            <a:ahLst/>
            <a:cxnLst/>
            <a:rect l="l" t="t" r="r" b="b"/>
            <a:pathLst>
              <a:path w="8698865" h="3856990">
                <a:moveTo>
                  <a:pt x="8698674" y="0"/>
                </a:moveTo>
                <a:lnTo>
                  <a:pt x="0" y="0"/>
                </a:lnTo>
                <a:lnTo>
                  <a:pt x="0" y="3856685"/>
                </a:lnTo>
                <a:lnTo>
                  <a:pt x="4349521" y="3856685"/>
                </a:lnTo>
                <a:lnTo>
                  <a:pt x="8698674" y="3856685"/>
                </a:lnTo>
                <a:lnTo>
                  <a:pt x="8698674" y="0"/>
                </a:lnTo>
                <a:close/>
              </a:path>
            </a:pathLst>
          </a:custGeom>
          <a:solidFill>
            <a:srgbClr val="9B0000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20" name="bg object 20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486962" y="5337009"/>
            <a:ext cx="8699030" cy="37871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2090"/>
              </a:lnSpc>
            </a:pPr>
            <a:r>
              <a:rPr dirty="0"/>
              <a:t>Rex</a:t>
            </a:r>
            <a:r>
              <a:rPr dirty="0" spc="-40"/>
              <a:t> </a:t>
            </a:r>
            <a:r>
              <a:rPr dirty="0"/>
              <a:t>Curriculum</a:t>
            </a:r>
            <a:r>
              <a:rPr dirty="0" spc="-35"/>
              <a:t> </a:t>
            </a:r>
            <a:r>
              <a:rPr dirty="0" spc="-10"/>
              <a:t>Resource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2090"/>
              </a:lnSpc>
            </a:pPr>
            <a:r>
              <a:rPr dirty="0"/>
              <a:t>Rex</a:t>
            </a:r>
            <a:r>
              <a:rPr dirty="0" spc="-40"/>
              <a:t> </a:t>
            </a:r>
            <a:r>
              <a:rPr dirty="0"/>
              <a:t>Curriculum</a:t>
            </a:r>
            <a:r>
              <a:rPr dirty="0" spc="-35"/>
              <a:t> </a:t>
            </a:r>
            <a:r>
              <a:rPr dirty="0" spc="-10"/>
              <a:t>Resource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6242393"/>
            <a:ext cx="12186348" cy="615607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0857242" y="0"/>
            <a:ext cx="1028877" cy="964806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795945" y="211937"/>
            <a:ext cx="7634605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17296" y="1112291"/>
            <a:ext cx="10362565" cy="37915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63055" y="6416231"/>
            <a:ext cx="2635250" cy="2813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2090"/>
              </a:lnSpc>
            </a:pPr>
            <a:r>
              <a:rPr dirty="0"/>
              <a:t>Rex</a:t>
            </a:r>
            <a:r>
              <a:rPr dirty="0" spc="-40"/>
              <a:t> </a:t>
            </a:r>
            <a:r>
              <a:rPr dirty="0"/>
              <a:t>Curriculum</a:t>
            </a:r>
            <a:r>
              <a:rPr dirty="0" spc="-35"/>
              <a:t> </a:t>
            </a:r>
            <a:r>
              <a:rPr dirty="0" spc="-10"/>
              <a:t>Resource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917" y="6377940"/>
            <a:ext cx="28056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82812" y="6377940"/>
            <a:ext cx="28056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REX.COM.PH/" TargetMode="Externa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g"/><Relationship Id="rId3" Type="http://schemas.openxmlformats.org/officeDocument/2006/relationships/hyperlink" Target="http://WWW.REX.COM.PH/" TargetMode="External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3" Type="http://schemas.openxmlformats.org/officeDocument/2006/relationships/hyperlink" Target="http://WWW.REX.COM.PH/" TargetMode="External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REX.COM.PH/" TargetMode="External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REX.COM.PH/" TargetMode="External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Relationship Id="rId3" Type="http://schemas.openxmlformats.org/officeDocument/2006/relationships/image" Target="../media/image9.png"/><Relationship Id="rId4" Type="http://schemas.openxmlformats.org/officeDocument/2006/relationships/image" Target="../media/image10.jpg"/><Relationship Id="rId5" Type="http://schemas.openxmlformats.org/officeDocument/2006/relationships/image" Target="../media/image11.jpg"/><Relationship Id="rId6" Type="http://schemas.openxmlformats.org/officeDocument/2006/relationships/hyperlink" Target="http://WWW.REX.COM.PH/" TargetMode="External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REX.COM.PH/" TargetMode="External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2.pn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289384" y="2852534"/>
            <a:ext cx="5478145" cy="106807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4105"/>
              </a:lnSpc>
              <a:spcBef>
                <a:spcPts val="100"/>
              </a:spcBef>
            </a:pPr>
            <a:r>
              <a:rPr dirty="0">
                <a:solidFill>
                  <a:srgbClr val="FFFFFF"/>
                </a:solidFill>
              </a:rPr>
              <a:t>Adaptation</a:t>
            </a:r>
            <a:r>
              <a:rPr dirty="0" spc="-45">
                <a:solidFill>
                  <a:srgbClr val="FFFFFF"/>
                </a:solidFill>
              </a:rPr>
              <a:t> </a:t>
            </a:r>
            <a:r>
              <a:rPr dirty="0">
                <a:solidFill>
                  <a:srgbClr val="FFFFFF"/>
                </a:solidFill>
              </a:rPr>
              <a:t>of</a:t>
            </a:r>
            <a:r>
              <a:rPr dirty="0" spc="-30">
                <a:solidFill>
                  <a:srgbClr val="FFFFFF"/>
                </a:solidFill>
              </a:rPr>
              <a:t> </a:t>
            </a:r>
            <a:r>
              <a:rPr dirty="0" spc="-10">
                <a:solidFill>
                  <a:srgbClr val="FFFFFF"/>
                </a:solidFill>
              </a:rPr>
              <a:t>Aquatic</a:t>
            </a:r>
          </a:p>
          <a:p>
            <a:pPr algn="ctr" marR="140970">
              <a:lnSpc>
                <a:spcPts val="4105"/>
              </a:lnSpc>
            </a:pPr>
            <a:r>
              <a:rPr dirty="0" spc="-10">
                <a:solidFill>
                  <a:srgbClr val="FFFFFF"/>
                </a:solidFill>
              </a:rPr>
              <a:t>Animals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Adaptation</a:t>
            </a:r>
            <a:r>
              <a:rPr dirty="0" spc="-55"/>
              <a:t> </a:t>
            </a:r>
            <a:r>
              <a:rPr dirty="0"/>
              <a:t>of</a:t>
            </a:r>
            <a:r>
              <a:rPr dirty="0" spc="-40"/>
              <a:t> </a:t>
            </a:r>
            <a:r>
              <a:rPr dirty="0"/>
              <a:t>Aquatic</a:t>
            </a:r>
            <a:r>
              <a:rPr dirty="0" spc="-40"/>
              <a:t> </a:t>
            </a:r>
            <a:r>
              <a:rPr dirty="0" spc="-10"/>
              <a:t>Animals</a:t>
            </a:r>
          </a:p>
        </p:txBody>
      </p:sp>
      <p:sp>
        <p:nvSpPr>
          <p:cNvPr id="9" name="object 9" descr=""/>
          <p:cNvSpPr txBox="1"/>
          <p:nvPr/>
        </p:nvSpPr>
        <p:spPr>
          <a:xfrm>
            <a:off x="9530181" y="6405791"/>
            <a:ext cx="2171065" cy="2813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 sz="1800" spc="-10">
                <a:solidFill>
                  <a:srgbClr val="FFFFFF"/>
                </a:solidFill>
                <a:latin typeface="Arial"/>
                <a:cs typeface="Arial"/>
                <a:hlinkClick r:id="rId2"/>
              </a:rPr>
              <a:t>WWW.REX.COM.PH</a:t>
            </a:r>
            <a:endParaRPr sz="1800">
              <a:latin typeface="Arial"/>
              <a:cs typeface="Arial"/>
            </a:endParaRPr>
          </a:p>
        </p:txBody>
      </p:sp>
      <p:sp>
        <p:nvSpPr>
          <p:cNvPr id="10" name="object 10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/>
              <a:t>Rex</a:t>
            </a:r>
            <a:r>
              <a:rPr dirty="0" spc="-40"/>
              <a:t> </a:t>
            </a:r>
            <a:r>
              <a:rPr dirty="0"/>
              <a:t>Curriculum</a:t>
            </a:r>
            <a:r>
              <a:rPr dirty="0" spc="-35"/>
              <a:t> </a:t>
            </a:r>
            <a:r>
              <a:rPr dirty="0" spc="-10"/>
              <a:t>Resource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743102" y="1112291"/>
            <a:ext cx="9691370" cy="1824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66675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latin typeface="Arial"/>
                <a:cs typeface="Arial"/>
              </a:rPr>
              <a:t>Animals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that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live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in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water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habitats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are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called</a:t>
            </a:r>
            <a:r>
              <a:rPr dirty="0" sz="2000" spc="10">
                <a:latin typeface="Arial"/>
                <a:cs typeface="Arial"/>
              </a:rPr>
              <a:t> </a:t>
            </a:r>
            <a:r>
              <a:rPr dirty="0" sz="2000">
                <a:latin typeface="Arial Black"/>
                <a:cs typeface="Arial Black"/>
              </a:rPr>
              <a:t>aquatic</a:t>
            </a:r>
            <a:r>
              <a:rPr dirty="0" sz="2000" spc="-10">
                <a:latin typeface="Arial Black"/>
                <a:cs typeface="Arial Black"/>
              </a:rPr>
              <a:t> animals</a:t>
            </a:r>
            <a:r>
              <a:rPr dirty="0" sz="2000" spc="-10">
                <a:latin typeface="Arial"/>
                <a:cs typeface="Arial"/>
              </a:rPr>
              <a:t>.</a:t>
            </a:r>
            <a:endParaRPr sz="2000">
              <a:latin typeface="Arial"/>
              <a:cs typeface="Arial"/>
            </a:endParaRPr>
          </a:p>
          <a:p>
            <a:pPr marL="38100">
              <a:lnSpc>
                <a:spcPct val="100000"/>
              </a:lnSpc>
              <a:spcBef>
                <a:spcPts val="2080"/>
              </a:spcBef>
              <a:tabLst>
                <a:tab pos="1802764" algn="l"/>
              </a:tabLst>
            </a:pPr>
            <a:r>
              <a:rPr dirty="0" baseline="6313" sz="3300" spc="-15">
                <a:latin typeface="Arial Black"/>
                <a:cs typeface="Arial Black"/>
              </a:rPr>
              <a:t>Examples:</a:t>
            </a:r>
            <a:r>
              <a:rPr dirty="0" baseline="6313" sz="3300">
                <a:latin typeface="Arial Black"/>
                <a:cs typeface="Arial Black"/>
              </a:rPr>
              <a:t>	</a:t>
            </a:r>
            <a:r>
              <a:rPr dirty="0" sz="2000">
                <a:latin typeface="Arial"/>
                <a:cs typeface="Arial"/>
              </a:rPr>
              <a:t>Fish,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dolphins,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whales,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and sea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lions,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mollusks,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jellyfish,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and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sponges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3800">
              <a:latin typeface="Arial"/>
              <a:cs typeface="Arial"/>
            </a:endParaRPr>
          </a:p>
          <a:p>
            <a:pPr marL="66675">
              <a:lnSpc>
                <a:spcPct val="100000"/>
              </a:lnSpc>
            </a:pPr>
            <a:r>
              <a:rPr dirty="0" sz="2200" b="1" i="1">
                <a:latin typeface="Arial"/>
                <a:cs typeface="Arial"/>
              </a:rPr>
              <a:t>2</a:t>
            </a:r>
            <a:r>
              <a:rPr dirty="0" sz="2200" spc="-50" b="1" i="1">
                <a:latin typeface="Arial"/>
                <a:cs typeface="Arial"/>
              </a:rPr>
              <a:t> </a:t>
            </a:r>
            <a:r>
              <a:rPr dirty="0" sz="2200" b="1" i="1">
                <a:latin typeface="Arial"/>
                <a:cs typeface="Arial"/>
              </a:rPr>
              <a:t>Types</a:t>
            </a:r>
            <a:r>
              <a:rPr dirty="0" sz="2200" spc="-30" b="1" i="1">
                <a:latin typeface="Arial"/>
                <a:cs typeface="Arial"/>
              </a:rPr>
              <a:t> </a:t>
            </a:r>
            <a:r>
              <a:rPr dirty="0" sz="2200" b="1" i="1">
                <a:latin typeface="Arial"/>
                <a:cs typeface="Arial"/>
              </a:rPr>
              <a:t>of</a:t>
            </a:r>
            <a:r>
              <a:rPr dirty="0" sz="2200" spc="-120" b="1" i="1">
                <a:latin typeface="Arial"/>
                <a:cs typeface="Arial"/>
              </a:rPr>
              <a:t> </a:t>
            </a:r>
            <a:r>
              <a:rPr dirty="0" sz="2200" b="1" i="1">
                <a:latin typeface="Arial"/>
                <a:cs typeface="Arial"/>
              </a:rPr>
              <a:t>Aquatic</a:t>
            </a:r>
            <a:r>
              <a:rPr dirty="0" sz="2200" spc="-30" b="1" i="1">
                <a:latin typeface="Arial"/>
                <a:cs typeface="Arial"/>
              </a:rPr>
              <a:t> </a:t>
            </a:r>
            <a:r>
              <a:rPr dirty="0" sz="2200" spc="-10" b="1" i="1">
                <a:latin typeface="Arial"/>
                <a:cs typeface="Arial"/>
              </a:rPr>
              <a:t>Environment</a:t>
            </a:r>
            <a:endParaRPr sz="2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97661" y="3356533"/>
            <a:ext cx="125730" cy="176530"/>
          </a:xfrm>
          <a:prstGeom prst="rect">
            <a:avLst/>
          </a:prstGeom>
        </p:spPr>
        <p:txBody>
          <a:bodyPr wrap="square" lIns="0" tIns="177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z="950" spc="30">
                <a:latin typeface="Wingdings"/>
                <a:cs typeface="Wingdings"/>
              </a:rPr>
              <a:t></a:t>
            </a:r>
            <a:endParaRPr sz="950">
              <a:latin typeface="Wingdings"/>
              <a:cs typeface="Wingdings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013294" y="3272663"/>
            <a:ext cx="4125595" cy="170116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2635"/>
              </a:lnSpc>
              <a:spcBef>
                <a:spcPts val="100"/>
              </a:spcBef>
            </a:pPr>
            <a:r>
              <a:rPr dirty="0" sz="2200">
                <a:latin typeface="Arial Black"/>
                <a:cs typeface="Arial Black"/>
              </a:rPr>
              <a:t>Marine</a:t>
            </a:r>
            <a:r>
              <a:rPr dirty="0" sz="2200" spc="-40">
                <a:latin typeface="Arial Black"/>
                <a:cs typeface="Arial Black"/>
              </a:rPr>
              <a:t> </a:t>
            </a:r>
            <a:r>
              <a:rPr dirty="0" sz="2200" spc="-10">
                <a:latin typeface="Arial Black"/>
                <a:cs typeface="Arial Black"/>
              </a:rPr>
              <a:t>environment</a:t>
            </a:r>
            <a:endParaRPr sz="2200">
              <a:latin typeface="Arial Black"/>
              <a:cs typeface="Arial Black"/>
            </a:endParaRPr>
          </a:p>
          <a:p>
            <a:pPr marL="12700">
              <a:lnSpc>
                <a:spcPts val="2635"/>
              </a:lnSpc>
            </a:pPr>
            <a:r>
              <a:rPr dirty="0" sz="2200">
                <a:latin typeface="Arial"/>
                <a:cs typeface="Arial"/>
              </a:rPr>
              <a:t>seas</a:t>
            </a:r>
            <a:r>
              <a:rPr dirty="0" sz="2200" spc="-1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and</a:t>
            </a:r>
            <a:r>
              <a:rPr dirty="0" sz="2200" spc="-5">
                <a:latin typeface="Arial"/>
                <a:cs typeface="Arial"/>
              </a:rPr>
              <a:t> </a:t>
            </a:r>
            <a:r>
              <a:rPr dirty="0" sz="2200" spc="-10">
                <a:latin typeface="Arial"/>
                <a:cs typeface="Arial"/>
              </a:rPr>
              <a:t>oceans</a:t>
            </a:r>
            <a:endParaRPr sz="2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250">
              <a:latin typeface="Arial"/>
              <a:cs typeface="Arial"/>
            </a:endParaRPr>
          </a:p>
          <a:p>
            <a:pPr marL="12700">
              <a:lnSpc>
                <a:spcPts val="2640"/>
              </a:lnSpc>
            </a:pPr>
            <a:r>
              <a:rPr dirty="0" sz="2200">
                <a:latin typeface="Arial Black"/>
                <a:cs typeface="Arial Black"/>
              </a:rPr>
              <a:t>Freshwater</a:t>
            </a:r>
            <a:r>
              <a:rPr dirty="0" sz="2200" spc="-65">
                <a:latin typeface="Arial Black"/>
                <a:cs typeface="Arial Black"/>
              </a:rPr>
              <a:t> </a:t>
            </a:r>
            <a:r>
              <a:rPr dirty="0" sz="2200" spc="-10">
                <a:latin typeface="Arial Black"/>
                <a:cs typeface="Arial Black"/>
              </a:rPr>
              <a:t>environment</a:t>
            </a:r>
            <a:endParaRPr sz="220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</a:pPr>
            <a:r>
              <a:rPr dirty="0" sz="2200">
                <a:latin typeface="Arial"/>
                <a:cs typeface="Arial"/>
              </a:rPr>
              <a:t>streams,</a:t>
            </a:r>
            <a:r>
              <a:rPr dirty="0" sz="2200" spc="-3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lakes,</a:t>
            </a:r>
            <a:r>
              <a:rPr dirty="0" sz="2200" spc="-1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rivers,</a:t>
            </a:r>
            <a:r>
              <a:rPr dirty="0" sz="2200" spc="-1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and</a:t>
            </a:r>
            <a:r>
              <a:rPr dirty="0" sz="2200" spc="-15">
                <a:latin typeface="Arial"/>
                <a:cs typeface="Arial"/>
              </a:rPr>
              <a:t> </a:t>
            </a:r>
            <a:r>
              <a:rPr dirty="0" sz="2200" spc="-10">
                <a:latin typeface="Arial"/>
                <a:cs typeface="Arial"/>
              </a:rPr>
              <a:t>ponds</a:t>
            </a:r>
            <a:endParaRPr sz="22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797661" y="3692055"/>
            <a:ext cx="119380" cy="176530"/>
          </a:xfrm>
          <a:prstGeom prst="rect">
            <a:avLst/>
          </a:prstGeom>
        </p:spPr>
        <p:txBody>
          <a:bodyPr wrap="square" lIns="0" tIns="177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z="950" spc="25">
                <a:latin typeface="Wingdings"/>
                <a:cs typeface="Wingdings"/>
              </a:rPr>
              <a:t></a:t>
            </a:r>
            <a:endParaRPr sz="950">
              <a:latin typeface="Wingdings"/>
              <a:cs typeface="Wingdings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797661" y="4362373"/>
            <a:ext cx="125730" cy="176530"/>
          </a:xfrm>
          <a:prstGeom prst="rect">
            <a:avLst/>
          </a:prstGeom>
        </p:spPr>
        <p:txBody>
          <a:bodyPr wrap="square" lIns="0" tIns="177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z="950" spc="30">
                <a:latin typeface="Wingdings"/>
                <a:cs typeface="Wingdings"/>
              </a:rPr>
              <a:t></a:t>
            </a:r>
            <a:endParaRPr sz="950">
              <a:latin typeface="Wingdings"/>
              <a:cs typeface="Wingdings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797661" y="4696459"/>
            <a:ext cx="119380" cy="176530"/>
          </a:xfrm>
          <a:prstGeom prst="rect">
            <a:avLst/>
          </a:prstGeom>
        </p:spPr>
        <p:txBody>
          <a:bodyPr wrap="square" lIns="0" tIns="177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z="950" spc="25">
                <a:latin typeface="Wingdings"/>
                <a:cs typeface="Wingdings"/>
              </a:rPr>
              <a:t></a:t>
            </a:r>
            <a:endParaRPr sz="950">
              <a:latin typeface="Wingdings"/>
              <a:cs typeface="Wingding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Adaptation</a:t>
            </a:r>
            <a:r>
              <a:rPr dirty="0" spc="-55"/>
              <a:t> </a:t>
            </a:r>
            <a:r>
              <a:rPr dirty="0"/>
              <a:t>of</a:t>
            </a:r>
            <a:r>
              <a:rPr dirty="0" spc="-40"/>
              <a:t> </a:t>
            </a:r>
            <a:r>
              <a:rPr dirty="0"/>
              <a:t>Aquatic</a:t>
            </a:r>
            <a:r>
              <a:rPr dirty="0" spc="-40"/>
              <a:t> </a:t>
            </a:r>
            <a:r>
              <a:rPr dirty="0" spc="-10"/>
              <a:t>Animals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466102" y="859300"/>
            <a:ext cx="11226165" cy="4887595"/>
          </a:xfrm>
          <a:prstGeom prst="rect">
            <a:avLst/>
          </a:prstGeom>
        </p:spPr>
        <p:txBody>
          <a:bodyPr wrap="square" lIns="0" tIns="1651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0"/>
              </a:spcBef>
            </a:pPr>
            <a:r>
              <a:rPr dirty="0" sz="2000">
                <a:latin typeface="Arial Black"/>
                <a:cs typeface="Arial Black"/>
              </a:rPr>
              <a:t>Aquatic</a:t>
            </a:r>
            <a:r>
              <a:rPr dirty="0" sz="2000" spc="-20">
                <a:latin typeface="Arial Black"/>
                <a:cs typeface="Arial Black"/>
              </a:rPr>
              <a:t> </a:t>
            </a:r>
            <a:r>
              <a:rPr dirty="0" sz="2000">
                <a:latin typeface="Arial Black"/>
                <a:cs typeface="Arial Black"/>
              </a:rPr>
              <a:t>Animals</a:t>
            </a:r>
            <a:r>
              <a:rPr dirty="0" sz="2000" spc="-5">
                <a:latin typeface="Arial Black"/>
                <a:cs typeface="Arial Black"/>
              </a:rPr>
              <a:t> </a:t>
            </a:r>
            <a:r>
              <a:rPr dirty="0" sz="2000">
                <a:latin typeface="Arial Black"/>
                <a:cs typeface="Arial Black"/>
              </a:rPr>
              <a:t>in Their </a:t>
            </a:r>
            <a:r>
              <a:rPr dirty="0" sz="2000" spc="-10">
                <a:latin typeface="Arial Black"/>
                <a:cs typeface="Arial Black"/>
              </a:rPr>
              <a:t>Habitat</a:t>
            </a:r>
            <a:endParaRPr sz="2000">
              <a:latin typeface="Arial Black"/>
              <a:cs typeface="Arial Black"/>
            </a:endParaRPr>
          </a:p>
          <a:p>
            <a:pPr marL="24765">
              <a:lnSpc>
                <a:spcPct val="100000"/>
              </a:lnSpc>
              <a:spcBef>
                <a:spcPts val="1320"/>
              </a:spcBef>
            </a:pPr>
            <a:r>
              <a:rPr dirty="0" sz="2200">
                <a:latin typeface="Arial Black"/>
                <a:cs typeface="Arial Black"/>
              </a:rPr>
              <a:t>Marine</a:t>
            </a:r>
            <a:r>
              <a:rPr dirty="0" sz="2200" spc="-35">
                <a:latin typeface="Arial Black"/>
                <a:cs typeface="Arial Black"/>
              </a:rPr>
              <a:t> </a:t>
            </a:r>
            <a:r>
              <a:rPr dirty="0" sz="2200" spc="-10">
                <a:latin typeface="Arial Black"/>
                <a:cs typeface="Arial Black"/>
              </a:rPr>
              <a:t>Animals</a:t>
            </a:r>
            <a:endParaRPr sz="2200">
              <a:latin typeface="Arial Black"/>
              <a:cs typeface="Arial Black"/>
            </a:endParaRPr>
          </a:p>
          <a:p>
            <a:pPr marL="24765">
              <a:lnSpc>
                <a:spcPct val="100000"/>
              </a:lnSpc>
              <a:spcBef>
                <a:spcPts val="390"/>
              </a:spcBef>
            </a:pPr>
            <a:r>
              <a:rPr dirty="0" sz="2200">
                <a:latin typeface="Arial"/>
                <a:cs typeface="Arial"/>
              </a:rPr>
              <a:t>Different</a:t>
            </a:r>
            <a:r>
              <a:rPr dirty="0" sz="2200" spc="-2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kinds</a:t>
            </a:r>
            <a:r>
              <a:rPr dirty="0" sz="2200" spc="-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of</a:t>
            </a:r>
            <a:r>
              <a:rPr dirty="0" sz="2200" spc="-1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animals</a:t>
            </a:r>
            <a:r>
              <a:rPr dirty="0" sz="2200" spc="-1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live</a:t>
            </a:r>
            <a:r>
              <a:rPr dirty="0" sz="2200" spc="-1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in</a:t>
            </a:r>
            <a:r>
              <a:rPr dirty="0" sz="2200" spc="-1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salt</a:t>
            </a:r>
            <a:r>
              <a:rPr dirty="0" sz="2200" spc="-5">
                <a:latin typeface="Arial"/>
                <a:cs typeface="Arial"/>
              </a:rPr>
              <a:t> </a:t>
            </a:r>
            <a:r>
              <a:rPr dirty="0" sz="2200" spc="-10">
                <a:latin typeface="Arial"/>
                <a:cs typeface="Arial"/>
              </a:rPr>
              <a:t>water.</a:t>
            </a:r>
            <a:endParaRPr sz="2200">
              <a:latin typeface="Arial"/>
              <a:cs typeface="Arial"/>
            </a:endParaRPr>
          </a:p>
          <a:p>
            <a:pPr marL="586105" marR="4844415" indent="-561340">
              <a:lnSpc>
                <a:spcPct val="100000"/>
              </a:lnSpc>
            </a:pPr>
            <a:r>
              <a:rPr dirty="0" sz="2000">
                <a:latin typeface="Arial Black"/>
                <a:cs typeface="Arial Black"/>
              </a:rPr>
              <a:t>Examples</a:t>
            </a:r>
            <a:r>
              <a:rPr dirty="0" sz="2000">
                <a:latin typeface="Arial"/>
                <a:cs typeface="Arial"/>
              </a:rPr>
              <a:t>:</a:t>
            </a:r>
            <a:r>
              <a:rPr dirty="0" sz="2000" spc="-3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Fish,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turtles,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dolphins,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saltwater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crocodiles, </a:t>
            </a:r>
            <a:r>
              <a:rPr dirty="0" sz="2000">
                <a:latin typeface="Arial"/>
                <a:cs typeface="Arial"/>
              </a:rPr>
              <a:t>and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whales like sperm,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blue,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killer,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and </a:t>
            </a:r>
            <a:r>
              <a:rPr dirty="0" sz="2000" spc="-10">
                <a:latin typeface="Arial"/>
                <a:cs typeface="Arial"/>
              </a:rPr>
              <a:t>humpback.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700">
              <a:latin typeface="Arial"/>
              <a:cs typeface="Arial"/>
            </a:endParaRPr>
          </a:p>
          <a:p>
            <a:pPr marL="24765" marR="1826895">
              <a:lnSpc>
                <a:spcPct val="100000"/>
              </a:lnSpc>
              <a:spcBef>
                <a:spcPts val="1680"/>
              </a:spcBef>
            </a:pPr>
            <a:r>
              <a:rPr dirty="0" sz="2000">
                <a:latin typeface="Arial"/>
                <a:cs typeface="Arial"/>
              </a:rPr>
              <a:t>Whales,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dolphins,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porpoises,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seals,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and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sea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lions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have grown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small extended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parts </a:t>
            </a:r>
            <a:r>
              <a:rPr dirty="0" sz="2000">
                <a:latin typeface="Arial"/>
                <a:cs typeface="Arial"/>
              </a:rPr>
              <a:t>(ears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and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flippers) to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adapt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to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their aquatic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environment.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3200">
              <a:latin typeface="Arial"/>
              <a:cs typeface="Arial"/>
            </a:endParaRPr>
          </a:p>
          <a:p>
            <a:pPr marL="24765" marR="1537335">
              <a:lnSpc>
                <a:spcPct val="100000"/>
              </a:lnSpc>
            </a:pP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-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ability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to adapt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to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their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habitat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depends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on the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body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structures of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aquatic </a:t>
            </a:r>
            <a:r>
              <a:rPr dirty="0" sz="2000" spc="-10">
                <a:latin typeface="Arial"/>
                <a:cs typeface="Arial"/>
              </a:rPr>
              <a:t>animals. Example:</a:t>
            </a:r>
            <a:endParaRPr sz="2000">
              <a:latin typeface="Arial"/>
              <a:cs typeface="Arial"/>
            </a:endParaRPr>
          </a:p>
          <a:p>
            <a:pPr marL="24765" marR="5080">
              <a:lnSpc>
                <a:spcPct val="100000"/>
              </a:lnSpc>
            </a:pPr>
            <a:r>
              <a:rPr dirty="0" sz="2000">
                <a:latin typeface="Arial Black"/>
                <a:cs typeface="Arial Black"/>
              </a:rPr>
              <a:t>Polar</a:t>
            </a:r>
            <a:r>
              <a:rPr dirty="0" sz="2000" spc="-15">
                <a:latin typeface="Arial Black"/>
                <a:cs typeface="Arial Black"/>
              </a:rPr>
              <a:t> </a:t>
            </a:r>
            <a:r>
              <a:rPr dirty="0" sz="2000">
                <a:latin typeface="Arial Black"/>
                <a:cs typeface="Arial Black"/>
              </a:rPr>
              <a:t>fish</a:t>
            </a:r>
            <a:r>
              <a:rPr dirty="0" sz="2000">
                <a:latin typeface="Arial"/>
                <a:cs typeface="Arial"/>
              </a:rPr>
              <a:t>,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have a natural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substance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in their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blood and tissues that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helps prevent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ice crystals </a:t>
            </a:r>
            <a:r>
              <a:rPr dirty="0" sz="2000" spc="-20">
                <a:latin typeface="Arial"/>
                <a:cs typeface="Arial"/>
              </a:rPr>
              <a:t>from </a:t>
            </a:r>
            <a:r>
              <a:rPr dirty="0" sz="2000">
                <a:latin typeface="Arial"/>
                <a:cs typeface="Arial"/>
              </a:rPr>
              <a:t>forming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inside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their</a:t>
            </a:r>
            <a:r>
              <a:rPr dirty="0" sz="2000" spc="-10">
                <a:latin typeface="Arial"/>
                <a:cs typeface="Arial"/>
              </a:rPr>
              <a:t> bodies.</a:t>
            </a:r>
            <a:endParaRPr sz="2000">
              <a:latin typeface="Arial"/>
              <a:cs typeface="Arial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99998" y="1259636"/>
            <a:ext cx="4248449" cy="1979637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9530181" y="6405791"/>
            <a:ext cx="2171065" cy="2813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 sz="1800" spc="-10">
                <a:solidFill>
                  <a:srgbClr val="FFFFFF"/>
                </a:solidFill>
                <a:latin typeface="Arial"/>
                <a:cs typeface="Arial"/>
                <a:hlinkClick r:id="rId3"/>
              </a:rPr>
              <a:t>WWW.REX.COM.PH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/>
              <a:t>Rex</a:t>
            </a:r>
            <a:r>
              <a:rPr dirty="0" spc="-40"/>
              <a:t> </a:t>
            </a:r>
            <a:r>
              <a:rPr dirty="0"/>
              <a:t>Curriculum</a:t>
            </a:r>
            <a:r>
              <a:rPr dirty="0" spc="-35"/>
              <a:t> </a:t>
            </a:r>
            <a:r>
              <a:rPr dirty="0" spc="-10"/>
              <a:t>Resource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Adaptation</a:t>
            </a:r>
            <a:r>
              <a:rPr dirty="0" spc="-55"/>
              <a:t> </a:t>
            </a:r>
            <a:r>
              <a:rPr dirty="0"/>
              <a:t>of</a:t>
            </a:r>
            <a:r>
              <a:rPr dirty="0" spc="-40"/>
              <a:t> </a:t>
            </a:r>
            <a:r>
              <a:rPr dirty="0"/>
              <a:t>Aquatic</a:t>
            </a:r>
            <a:r>
              <a:rPr dirty="0" spc="-40"/>
              <a:t> </a:t>
            </a:r>
            <a:r>
              <a:rPr dirty="0" spc="-10"/>
              <a:t>Animals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617296" y="1112291"/>
            <a:ext cx="10817860" cy="29914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latin typeface="Arial Black"/>
                <a:cs typeface="Arial Black"/>
              </a:rPr>
              <a:t>Freshwater</a:t>
            </a:r>
            <a:r>
              <a:rPr dirty="0" sz="2000" spc="-20">
                <a:latin typeface="Arial Black"/>
                <a:cs typeface="Arial Black"/>
              </a:rPr>
              <a:t> </a:t>
            </a:r>
            <a:r>
              <a:rPr dirty="0" sz="2000" spc="-10">
                <a:latin typeface="Arial Black"/>
                <a:cs typeface="Arial Black"/>
              </a:rPr>
              <a:t>Animals</a:t>
            </a:r>
            <a:endParaRPr sz="200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1750"/>
              </a:spcBef>
            </a:pPr>
            <a:r>
              <a:rPr dirty="0" sz="2000">
                <a:latin typeface="Arial"/>
                <a:cs typeface="Arial"/>
              </a:rPr>
              <a:t>Countless animal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species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around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 world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live in streams,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rivers,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and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lakes.</a:t>
            </a:r>
            <a:endParaRPr sz="20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</a:pPr>
            <a:r>
              <a:rPr dirty="0" sz="2000">
                <a:latin typeface="Arial"/>
                <a:cs typeface="Arial"/>
              </a:rPr>
              <a:t>Rivers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tend to contain large animals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that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can survive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even with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strong currents,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along with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 spc="-20">
                <a:latin typeface="Arial"/>
                <a:cs typeface="Arial"/>
              </a:rPr>
              <a:t>some </a:t>
            </a:r>
            <a:r>
              <a:rPr dirty="0" sz="2000" spc="-10">
                <a:latin typeface="Arial"/>
                <a:cs typeface="Arial"/>
              </a:rPr>
              <a:t>animals.</a:t>
            </a:r>
            <a:endParaRPr sz="2000">
              <a:latin typeface="Arial"/>
              <a:cs typeface="Arial"/>
            </a:endParaRPr>
          </a:p>
          <a:p>
            <a:pPr marL="12700" marR="516890">
              <a:lnSpc>
                <a:spcPct val="100000"/>
              </a:lnSpc>
              <a:spcBef>
                <a:spcPts val="2400"/>
              </a:spcBef>
            </a:pPr>
            <a:r>
              <a:rPr dirty="0" sz="2000">
                <a:latin typeface="Arial"/>
                <a:cs typeface="Arial"/>
              </a:rPr>
              <a:t>Many kinds of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reptiles like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snakes and lizards,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and even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crustaceans,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live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in, on,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and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 spc="-20">
                <a:latin typeface="Arial"/>
                <a:cs typeface="Arial"/>
              </a:rPr>
              <a:t>near </a:t>
            </a:r>
            <a:r>
              <a:rPr dirty="0" sz="2000">
                <a:latin typeface="Arial"/>
                <a:cs typeface="Arial"/>
              </a:rPr>
              <a:t>freshwater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habitats.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Frogs,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turtles,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and tortoises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are generally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found near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rivers,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ponds, </a:t>
            </a:r>
            <a:r>
              <a:rPr dirty="0" sz="2000">
                <a:latin typeface="Arial"/>
                <a:cs typeface="Arial"/>
              </a:rPr>
              <a:t>streams,</a:t>
            </a:r>
            <a:r>
              <a:rPr dirty="0" sz="2000" spc="-3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and wetlands.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For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some animals,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water serves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as their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protection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from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 </a:t>
            </a:r>
            <a:r>
              <a:rPr dirty="0" sz="2000" spc="-10">
                <a:latin typeface="Arial"/>
                <a:cs typeface="Arial"/>
              </a:rPr>
              <a:t>intense </a:t>
            </a:r>
            <a:r>
              <a:rPr dirty="0" sz="2000">
                <a:latin typeface="Arial"/>
                <a:cs typeface="Arial"/>
              </a:rPr>
              <a:t>heat</a:t>
            </a:r>
            <a:r>
              <a:rPr dirty="0" sz="2000" spc="-3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of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 Sun.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Other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animals</a:t>
            </a:r>
            <a:r>
              <a:rPr dirty="0" sz="2000" spc="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use water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as a place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to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escape land </a:t>
            </a:r>
            <a:r>
              <a:rPr dirty="0" sz="2000" spc="-10">
                <a:latin typeface="Arial"/>
                <a:cs typeface="Arial"/>
              </a:rPr>
              <a:t>enemies.</a:t>
            </a:r>
            <a:endParaRPr sz="2000">
              <a:latin typeface="Arial"/>
              <a:cs typeface="Arial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77402" y="4668837"/>
            <a:ext cx="7143115" cy="1270444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9530181" y="6405791"/>
            <a:ext cx="2171065" cy="2813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 sz="1800" spc="-10">
                <a:solidFill>
                  <a:srgbClr val="FFFFFF"/>
                </a:solidFill>
                <a:latin typeface="Arial"/>
                <a:cs typeface="Arial"/>
                <a:hlinkClick r:id="rId3"/>
              </a:rPr>
              <a:t>WWW.REX.COM.PH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/>
              <a:t>Rex</a:t>
            </a:r>
            <a:r>
              <a:rPr dirty="0" spc="-40"/>
              <a:t> </a:t>
            </a:r>
            <a:r>
              <a:rPr dirty="0"/>
              <a:t>Curriculum</a:t>
            </a:r>
            <a:r>
              <a:rPr dirty="0" spc="-35"/>
              <a:t> </a:t>
            </a:r>
            <a:r>
              <a:rPr dirty="0" spc="-10"/>
              <a:t>Resource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Adaptation</a:t>
            </a:r>
            <a:r>
              <a:rPr dirty="0" spc="-55"/>
              <a:t> </a:t>
            </a:r>
            <a:r>
              <a:rPr dirty="0"/>
              <a:t>of</a:t>
            </a:r>
            <a:r>
              <a:rPr dirty="0" spc="-40"/>
              <a:t> </a:t>
            </a:r>
            <a:r>
              <a:rPr dirty="0"/>
              <a:t>Aquatic</a:t>
            </a:r>
            <a:r>
              <a:rPr dirty="0" spc="-40"/>
              <a:t> </a:t>
            </a:r>
            <a:r>
              <a:rPr dirty="0" spc="-10"/>
              <a:t>Animals</a:t>
            </a:r>
          </a:p>
        </p:txBody>
      </p:sp>
      <p:sp>
        <p:nvSpPr>
          <p:cNvPr id="4" name="object 4" descr=""/>
          <p:cNvSpPr txBox="1"/>
          <p:nvPr/>
        </p:nvSpPr>
        <p:spPr>
          <a:xfrm>
            <a:off x="9530181" y="6405791"/>
            <a:ext cx="2171065" cy="2813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 sz="1800" spc="-10">
                <a:solidFill>
                  <a:srgbClr val="FFFFFF"/>
                </a:solidFill>
                <a:latin typeface="Arial"/>
                <a:cs typeface="Arial"/>
                <a:hlinkClick r:id="rId2"/>
              </a:rPr>
              <a:t>WWW.REX.COM.PH</a:t>
            </a:r>
            <a:endParaRPr sz="18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/>
              <a:t>Rex</a:t>
            </a:r>
            <a:r>
              <a:rPr dirty="0" spc="-40"/>
              <a:t> </a:t>
            </a:r>
            <a:r>
              <a:rPr dirty="0"/>
              <a:t>Curriculum</a:t>
            </a:r>
            <a:r>
              <a:rPr dirty="0" spc="-35"/>
              <a:t> </a:t>
            </a:r>
            <a:r>
              <a:rPr dirty="0" spc="-10"/>
              <a:t>Resource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436943" y="1112291"/>
            <a:ext cx="10773410" cy="43757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latin typeface="Arial Black"/>
                <a:cs typeface="Arial Black"/>
              </a:rPr>
              <a:t>Body</a:t>
            </a:r>
            <a:r>
              <a:rPr dirty="0" sz="2000" spc="-20">
                <a:latin typeface="Arial Black"/>
                <a:cs typeface="Arial Black"/>
              </a:rPr>
              <a:t> </a:t>
            </a:r>
            <a:r>
              <a:rPr dirty="0" sz="2000">
                <a:latin typeface="Arial Black"/>
                <a:cs typeface="Arial Black"/>
              </a:rPr>
              <a:t>Movements of</a:t>
            </a:r>
            <a:r>
              <a:rPr dirty="0" sz="2000" spc="-5">
                <a:latin typeface="Arial Black"/>
                <a:cs typeface="Arial Black"/>
              </a:rPr>
              <a:t> </a:t>
            </a:r>
            <a:r>
              <a:rPr dirty="0" sz="2000">
                <a:latin typeface="Arial Black"/>
                <a:cs typeface="Arial Black"/>
              </a:rPr>
              <a:t>Aquatic</a:t>
            </a:r>
            <a:r>
              <a:rPr dirty="0" sz="2000" spc="-10">
                <a:latin typeface="Arial Black"/>
                <a:cs typeface="Arial Black"/>
              </a:rPr>
              <a:t> </a:t>
            </a:r>
            <a:r>
              <a:rPr dirty="0" sz="2000">
                <a:latin typeface="Arial Black"/>
                <a:cs typeface="Arial Black"/>
              </a:rPr>
              <a:t>Animals</a:t>
            </a:r>
            <a:r>
              <a:rPr dirty="0" sz="2000" spc="-10">
                <a:latin typeface="Arial Black"/>
                <a:cs typeface="Arial Black"/>
              </a:rPr>
              <a:t> </a:t>
            </a:r>
            <a:r>
              <a:rPr dirty="0" sz="2000">
                <a:latin typeface="Arial Black"/>
                <a:cs typeface="Arial Black"/>
              </a:rPr>
              <a:t>in Their</a:t>
            </a:r>
            <a:r>
              <a:rPr dirty="0" sz="2000" spc="-10">
                <a:latin typeface="Arial Black"/>
                <a:cs typeface="Arial Black"/>
              </a:rPr>
              <a:t> Habitat</a:t>
            </a:r>
            <a:endParaRPr sz="2000">
              <a:latin typeface="Arial Black"/>
              <a:cs typeface="Arial Black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950">
              <a:latin typeface="Arial Black"/>
              <a:cs typeface="Arial Black"/>
            </a:endParaRPr>
          </a:p>
          <a:p>
            <a:pPr marL="193040" marR="114300" indent="449580">
              <a:lnSpc>
                <a:spcPct val="100000"/>
              </a:lnSpc>
            </a:pP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aquatic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animals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move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through water either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by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swimming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or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contact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at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bottom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 spc="-25">
                <a:latin typeface="Arial"/>
                <a:cs typeface="Arial"/>
              </a:rPr>
              <a:t>or </a:t>
            </a:r>
            <a:r>
              <a:rPr dirty="0" sz="2000">
                <a:latin typeface="Arial"/>
                <a:cs typeface="Arial"/>
              </a:rPr>
              <a:t>other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surfaces of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water.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Mollusks,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squids,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and oysters move in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water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using their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soft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 spc="-20">
                <a:latin typeface="Arial"/>
                <a:cs typeface="Arial"/>
              </a:rPr>
              <a:t>body </a:t>
            </a:r>
            <a:r>
              <a:rPr dirty="0" sz="2000">
                <a:latin typeface="Arial"/>
                <a:cs typeface="Arial"/>
              </a:rPr>
              <a:t>parts.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They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use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their special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characteristics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wherein their soft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body</a:t>
            </a:r>
            <a:r>
              <a:rPr dirty="0" sz="2000" spc="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parts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are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pressed </a:t>
            </a:r>
            <a:r>
              <a:rPr dirty="0" sz="2000" spc="-10">
                <a:latin typeface="Arial"/>
                <a:cs typeface="Arial"/>
              </a:rPr>
              <a:t>against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water.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700">
              <a:latin typeface="Arial"/>
              <a:cs typeface="Arial"/>
            </a:endParaRPr>
          </a:p>
          <a:p>
            <a:pPr marL="373380" marR="5080" indent="449580">
              <a:lnSpc>
                <a:spcPct val="100000"/>
              </a:lnSpc>
              <a:spcBef>
                <a:spcPts val="1955"/>
              </a:spcBef>
            </a:pPr>
            <a:r>
              <a:rPr dirty="0" sz="2000">
                <a:latin typeface="Arial"/>
                <a:cs typeface="Arial"/>
              </a:rPr>
              <a:t>To</a:t>
            </a:r>
            <a:r>
              <a:rPr dirty="0" sz="2000" spc="-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move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in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water,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fish rely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on their skeleton,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fins,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and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muscles.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Shrimp crawl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and </a:t>
            </a:r>
            <a:r>
              <a:rPr dirty="0" sz="2000" spc="-20">
                <a:latin typeface="Arial"/>
                <a:cs typeface="Arial"/>
              </a:rPr>
              <a:t>swim </a:t>
            </a:r>
            <a:r>
              <a:rPr dirty="0" sz="2000">
                <a:latin typeface="Arial"/>
                <a:cs typeface="Arial"/>
              </a:rPr>
              <a:t>with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short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bursts of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their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tail.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On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 other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hand,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jellyfish swim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using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 form of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jet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bursts </a:t>
            </a:r>
            <a:r>
              <a:rPr dirty="0" sz="2000" spc="-20">
                <a:latin typeface="Arial"/>
                <a:cs typeface="Arial"/>
              </a:rPr>
              <a:t>even </a:t>
            </a:r>
            <a:r>
              <a:rPr dirty="0" sz="2000">
                <a:latin typeface="Arial"/>
                <a:cs typeface="Arial"/>
              </a:rPr>
              <a:t>without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backbones and </a:t>
            </a:r>
            <a:r>
              <a:rPr dirty="0" sz="2000" spc="-20">
                <a:latin typeface="Arial"/>
                <a:cs typeface="Arial"/>
              </a:rPr>
              <a:t>fins.</a:t>
            </a:r>
            <a:endParaRPr sz="2000">
              <a:latin typeface="Arial"/>
              <a:cs typeface="Arial"/>
            </a:endParaRPr>
          </a:p>
          <a:p>
            <a:pPr marL="373380" marR="70485" indent="449580">
              <a:lnSpc>
                <a:spcPct val="100000"/>
              </a:lnSpc>
              <a:spcBef>
                <a:spcPts val="2410"/>
              </a:spcBef>
            </a:pPr>
            <a:r>
              <a:rPr dirty="0" sz="2000">
                <a:latin typeface="Arial"/>
                <a:cs typeface="Arial"/>
              </a:rPr>
              <a:t>Mammals like whales,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dolphins,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manatees,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seals,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and sea lions use their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flexible </a:t>
            </a:r>
            <a:r>
              <a:rPr dirty="0" sz="2000" spc="-10">
                <a:latin typeface="Arial"/>
                <a:cs typeface="Arial"/>
              </a:rPr>
              <a:t>bodies </a:t>
            </a:r>
            <a:r>
              <a:rPr dirty="0" sz="2000">
                <a:latin typeface="Arial"/>
                <a:cs typeface="Arial"/>
              </a:rPr>
              <a:t>and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strong muscles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to </a:t>
            </a:r>
            <a:r>
              <a:rPr dirty="0" sz="2000" spc="-10">
                <a:latin typeface="Arial"/>
                <a:cs typeface="Arial"/>
              </a:rPr>
              <a:t>swim.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Adaptation</a:t>
            </a:r>
            <a:r>
              <a:rPr dirty="0" spc="-55"/>
              <a:t> </a:t>
            </a:r>
            <a:r>
              <a:rPr dirty="0"/>
              <a:t>of</a:t>
            </a:r>
            <a:r>
              <a:rPr dirty="0" spc="-40"/>
              <a:t> </a:t>
            </a:r>
            <a:r>
              <a:rPr dirty="0"/>
              <a:t>Aquatic</a:t>
            </a:r>
            <a:r>
              <a:rPr dirty="0" spc="-40"/>
              <a:t> </a:t>
            </a:r>
            <a:r>
              <a:rPr dirty="0" spc="-10"/>
              <a:t>Animals</a:t>
            </a:r>
          </a:p>
        </p:txBody>
      </p:sp>
      <p:sp>
        <p:nvSpPr>
          <p:cNvPr id="4" name="object 4" descr=""/>
          <p:cNvSpPr txBox="1"/>
          <p:nvPr/>
        </p:nvSpPr>
        <p:spPr>
          <a:xfrm>
            <a:off x="9530181" y="6405791"/>
            <a:ext cx="2171065" cy="2813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 sz="1800" spc="-10">
                <a:solidFill>
                  <a:srgbClr val="FFFFFF"/>
                </a:solidFill>
                <a:latin typeface="Arial"/>
                <a:cs typeface="Arial"/>
                <a:hlinkClick r:id="rId2"/>
              </a:rPr>
              <a:t>WWW.REX.COM.PH</a:t>
            </a:r>
            <a:endParaRPr sz="18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/>
              <a:t>Rex</a:t>
            </a:r>
            <a:r>
              <a:rPr dirty="0" spc="-40"/>
              <a:t> </a:t>
            </a:r>
            <a:r>
              <a:rPr dirty="0"/>
              <a:t>Curriculum</a:t>
            </a:r>
            <a:r>
              <a:rPr dirty="0" spc="-35"/>
              <a:t> </a:t>
            </a:r>
            <a:r>
              <a:rPr dirty="0" spc="-10"/>
              <a:t>Resource</a:t>
            </a:r>
          </a:p>
        </p:txBody>
      </p:sp>
      <p:sp>
        <p:nvSpPr>
          <p:cNvPr id="3" name="object 3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Body</a:t>
            </a:r>
            <a:r>
              <a:rPr dirty="0" spc="-20"/>
              <a:t> </a:t>
            </a:r>
            <a:r>
              <a:rPr dirty="0"/>
              <a:t>Structure</a:t>
            </a:r>
            <a:r>
              <a:rPr dirty="0" spc="-20"/>
              <a:t> </a:t>
            </a:r>
            <a:r>
              <a:rPr dirty="0"/>
              <a:t>and</a:t>
            </a:r>
            <a:r>
              <a:rPr dirty="0" spc="-15"/>
              <a:t> </a:t>
            </a:r>
            <a:r>
              <a:rPr dirty="0"/>
              <a:t>Behavioral</a:t>
            </a:r>
            <a:r>
              <a:rPr dirty="0" spc="-5"/>
              <a:t> </a:t>
            </a:r>
            <a:r>
              <a:rPr dirty="0"/>
              <a:t>Adaptation</a:t>
            </a:r>
            <a:r>
              <a:rPr dirty="0" spc="-15"/>
              <a:t> </a:t>
            </a:r>
            <a:r>
              <a:rPr dirty="0"/>
              <a:t>of</a:t>
            </a:r>
            <a:r>
              <a:rPr dirty="0" spc="-15"/>
              <a:t> </a:t>
            </a:r>
            <a:r>
              <a:rPr dirty="0"/>
              <a:t>Aquatic</a:t>
            </a:r>
            <a:r>
              <a:rPr dirty="0" spc="-15"/>
              <a:t> </a:t>
            </a:r>
            <a:r>
              <a:rPr dirty="0" spc="-10"/>
              <a:t>Animals</a:t>
            </a: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950"/>
          </a:p>
          <a:p>
            <a:pPr marL="293370" indent="-280670">
              <a:lnSpc>
                <a:spcPct val="100000"/>
              </a:lnSpc>
              <a:buAutoNum type="arabicPeriod"/>
              <a:tabLst>
                <a:tab pos="293370" algn="l"/>
              </a:tabLst>
            </a:pPr>
            <a:r>
              <a:rPr dirty="0">
                <a:latin typeface="Arial"/>
                <a:cs typeface="Arial"/>
              </a:rPr>
              <a:t>Octopus,</a:t>
            </a:r>
            <a:r>
              <a:rPr dirty="0" spc="-25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squids,</a:t>
            </a:r>
            <a:r>
              <a:rPr dirty="0" spc="-15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jellyfish,</a:t>
            </a:r>
            <a:r>
              <a:rPr dirty="0" spc="-15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and corals have</a:t>
            </a:r>
            <a:r>
              <a:rPr dirty="0" spc="-1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tentacles</a:t>
            </a:r>
            <a:r>
              <a:rPr dirty="0" spc="-1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for capturing</a:t>
            </a:r>
            <a:r>
              <a:rPr dirty="0" spc="-1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their</a:t>
            </a:r>
            <a:r>
              <a:rPr dirty="0" spc="5">
                <a:latin typeface="Arial"/>
                <a:cs typeface="Arial"/>
              </a:rPr>
              <a:t> </a:t>
            </a:r>
            <a:r>
              <a:rPr dirty="0" spc="-10">
                <a:latin typeface="Arial"/>
                <a:cs typeface="Arial"/>
              </a:rPr>
              <a:t>prey.</a:t>
            </a:r>
          </a:p>
          <a:p>
            <a:pPr marL="12700" marR="142240" indent="280670">
              <a:lnSpc>
                <a:spcPts val="2760"/>
              </a:lnSpc>
              <a:spcBef>
                <a:spcPts val="150"/>
              </a:spcBef>
              <a:buAutoNum type="arabicPeriod"/>
              <a:tabLst>
                <a:tab pos="293370" algn="l"/>
              </a:tabLst>
            </a:pPr>
            <a:r>
              <a:rPr dirty="0">
                <a:latin typeface="Arial"/>
                <a:cs typeface="Arial"/>
              </a:rPr>
              <a:t>Oysters and</a:t>
            </a:r>
            <a:r>
              <a:rPr dirty="0" spc="-1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clams are covered with hard outer</a:t>
            </a:r>
            <a:r>
              <a:rPr dirty="0" spc="-5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shells,</a:t>
            </a:r>
            <a:r>
              <a:rPr dirty="0" spc="-15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so these animals are spared</a:t>
            </a:r>
            <a:r>
              <a:rPr dirty="0" spc="-5">
                <a:latin typeface="Arial"/>
                <a:cs typeface="Arial"/>
              </a:rPr>
              <a:t> </a:t>
            </a:r>
            <a:r>
              <a:rPr dirty="0" spc="-20">
                <a:latin typeface="Arial"/>
                <a:cs typeface="Arial"/>
              </a:rPr>
              <a:t>from </a:t>
            </a:r>
            <a:r>
              <a:rPr dirty="0">
                <a:latin typeface="Arial"/>
                <a:cs typeface="Arial"/>
              </a:rPr>
              <a:t>being</a:t>
            </a:r>
            <a:r>
              <a:rPr dirty="0" spc="-5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eaten</a:t>
            </a:r>
            <a:r>
              <a:rPr dirty="0" spc="-1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by other </a:t>
            </a:r>
            <a:r>
              <a:rPr dirty="0" spc="-10">
                <a:latin typeface="Arial"/>
                <a:cs typeface="Arial"/>
              </a:rPr>
              <a:t>animals.</a:t>
            </a:r>
          </a:p>
          <a:p>
            <a:pPr marL="12700" marR="198755" indent="280670">
              <a:lnSpc>
                <a:spcPts val="2760"/>
              </a:lnSpc>
              <a:spcBef>
                <a:spcPts val="5"/>
              </a:spcBef>
              <a:buAutoNum type="arabicPeriod"/>
              <a:tabLst>
                <a:tab pos="293370" algn="l"/>
              </a:tabLst>
            </a:pPr>
            <a:r>
              <a:rPr dirty="0">
                <a:latin typeface="Arial"/>
                <a:cs typeface="Arial"/>
              </a:rPr>
              <a:t>Many</a:t>
            </a:r>
            <a:r>
              <a:rPr dirty="0" spc="-5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ocean animals</a:t>
            </a:r>
            <a:r>
              <a:rPr dirty="0" spc="-5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protect</a:t>
            </a:r>
            <a:r>
              <a:rPr dirty="0" spc="-15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themselves from</a:t>
            </a:r>
            <a:r>
              <a:rPr dirty="0" spc="-1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predators by using</a:t>
            </a:r>
            <a:r>
              <a:rPr dirty="0" spc="-5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camouflage.</a:t>
            </a:r>
            <a:r>
              <a:rPr dirty="0" spc="-15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They</a:t>
            </a:r>
            <a:r>
              <a:rPr dirty="0" spc="10">
                <a:latin typeface="Arial"/>
                <a:cs typeface="Arial"/>
              </a:rPr>
              <a:t> </a:t>
            </a:r>
            <a:r>
              <a:rPr dirty="0" spc="-25">
                <a:latin typeface="Arial"/>
                <a:cs typeface="Arial"/>
              </a:rPr>
              <a:t>can </a:t>
            </a:r>
            <a:r>
              <a:rPr dirty="0">
                <a:latin typeface="Arial"/>
                <a:cs typeface="Arial"/>
              </a:rPr>
              <a:t>blend</a:t>
            </a:r>
            <a:r>
              <a:rPr dirty="0" spc="-1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in</a:t>
            </a:r>
            <a:r>
              <a:rPr dirty="0" spc="-1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with</a:t>
            </a:r>
            <a:r>
              <a:rPr dirty="0" spc="-1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their </a:t>
            </a:r>
            <a:r>
              <a:rPr dirty="0" spc="-10">
                <a:latin typeface="Arial"/>
                <a:cs typeface="Arial"/>
              </a:rPr>
              <a:t>surroundings.</a:t>
            </a:r>
          </a:p>
          <a:p>
            <a:pPr marL="12700" marR="5080" indent="280670">
              <a:lnSpc>
                <a:spcPts val="2760"/>
              </a:lnSpc>
              <a:buAutoNum type="arabicPeriod"/>
              <a:tabLst>
                <a:tab pos="293370" algn="l"/>
              </a:tabLst>
            </a:pPr>
            <a:r>
              <a:rPr dirty="0">
                <a:latin typeface="Arial"/>
                <a:cs typeface="Arial"/>
              </a:rPr>
              <a:t>Many</a:t>
            </a:r>
            <a:r>
              <a:rPr dirty="0" spc="-1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fishes,</a:t>
            </a:r>
            <a:r>
              <a:rPr dirty="0" spc="-5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such as tuna,</a:t>
            </a:r>
            <a:r>
              <a:rPr dirty="0" spc="-15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cod,</a:t>
            </a:r>
            <a:r>
              <a:rPr dirty="0" spc="-5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and sardine,</a:t>
            </a:r>
            <a:r>
              <a:rPr dirty="0" spc="-15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use</a:t>
            </a:r>
            <a:r>
              <a:rPr dirty="0" spc="-1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flight</a:t>
            </a:r>
            <a:r>
              <a:rPr dirty="0" spc="-5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and evasion to protect</a:t>
            </a:r>
            <a:r>
              <a:rPr dirty="0" spc="-10">
                <a:latin typeface="Arial"/>
                <a:cs typeface="Arial"/>
              </a:rPr>
              <a:t> themselves </a:t>
            </a:r>
            <a:r>
              <a:rPr dirty="0">
                <a:latin typeface="Arial"/>
                <a:cs typeface="Arial"/>
              </a:rPr>
              <a:t>from</a:t>
            </a:r>
            <a:r>
              <a:rPr dirty="0" spc="-5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predators.They are composed</a:t>
            </a:r>
            <a:r>
              <a:rPr dirty="0" spc="-1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of</a:t>
            </a:r>
            <a:r>
              <a:rPr dirty="0" spc="-15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thousands that</a:t>
            </a:r>
            <a:r>
              <a:rPr dirty="0" spc="-5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move as one,</a:t>
            </a:r>
            <a:r>
              <a:rPr dirty="0" spc="-15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changing direction</a:t>
            </a:r>
            <a:r>
              <a:rPr dirty="0" spc="5">
                <a:latin typeface="Arial"/>
                <a:cs typeface="Arial"/>
              </a:rPr>
              <a:t> </a:t>
            </a:r>
            <a:r>
              <a:rPr dirty="0" spc="-25">
                <a:latin typeface="Arial"/>
                <a:cs typeface="Arial"/>
              </a:rPr>
              <a:t>so</a:t>
            </a:r>
          </a:p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dirty="0">
                <a:latin typeface="Arial"/>
                <a:cs typeface="Arial"/>
              </a:rPr>
              <a:t>quickly</a:t>
            </a:r>
            <a:r>
              <a:rPr dirty="0" spc="-15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that</a:t>
            </a:r>
            <a:r>
              <a:rPr dirty="0" spc="-15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their</a:t>
            </a:r>
            <a:r>
              <a:rPr dirty="0" spc="-1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movements confuse</a:t>
            </a:r>
            <a:r>
              <a:rPr dirty="0" spc="-5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their</a:t>
            </a:r>
            <a:r>
              <a:rPr dirty="0" spc="-5">
                <a:latin typeface="Arial"/>
                <a:cs typeface="Arial"/>
              </a:rPr>
              <a:t> </a:t>
            </a:r>
            <a:r>
              <a:rPr dirty="0" spc="-10">
                <a:latin typeface="Arial"/>
                <a:cs typeface="Arial"/>
              </a:rPr>
              <a:t>predator.</a:t>
            </a:r>
          </a:p>
          <a:p>
            <a:pPr marL="293370" indent="-280670">
              <a:lnSpc>
                <a:spcPct val="100000"/>
              </a:lnSpc>
              <a:spcBef>
                <a:spcPts val="360"/>
              </a:spcBef>
              <a:buAutoNum type="arabicPeriod" startAt="5"/>
              <a:tabLst>
                <a:tab pos="293370" algn="l"/>
              </a:tabLst>
            </a:pPr>
            <a:r>
              <a:rPr dirty="0">
                <a:latin typeface="Arial"/>
                <a:cs typeface="Arial"/>
              </a:rPr>
              <a:t>Shrimp</a:t>
            </a:r>
            <a:r>
              <a:rPr dirty="0" spc="-15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and</a:t>
            </a:r>
            <a:r>
              <a:rPr dirty="0" spc="-5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other</a:t>
            </a:r>
            <a:r>
              <a:rPr dirty="0" spc="-5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small</a:t>
            </a:r>
            <a:r>
              <a:rPr dirty="0" spc="-1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crustaceans</a:t>
            </a:r>
            <a:r>
              <a:rPr dirty="0" spc="-5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also use</a:t>
            </a:r>
            <a:r>
              <a:rPr dirty="0" spc="-5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flight</a:t>
            </a:r>
            <a:r>
              <a:rPr dirty="0" spc="-1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and evasion</a:t>
            </a:r>
            <a:r>
              <a:rPr dirty="0" spc="-5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to</a:t>
            </a:r>
            <a:r>
              <a:rPr dirty="0" spc="-5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flee </a:t>
            </a:r>
            <a:r>
              <a:rPr dirty="0" spc="-10">
                <a:latin typeface="Arial"/>
                <a:cs typeface="Arial"/>
              </a:rPr>
              <a:t>predators.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617296" y="1112304"/>
            <a:ext cx="10628630" cy="10636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800" spc="-10">
                <a:latin typeface="Arial Black"/>
                <a:cs typeface="Arial Black"/>
              </a:rPr>
              <a:t>Activity</a:t>
            </a:r>
            <a:endParaRPr sz="2800">
              <a:latin typeface="Arial Black"/>
              <a:cs typeface="Arial Black"/>
            </a:endParaRPr>
          </a:p>
          <a:p>
            <a:pPr marL="125730">
              <a:lnSpc>
                <a:spcPct val="100000"/>
              </a:lnSpc>
              <a:spcBef>
                <a:spcPts val="2410"/>
              </a:spcBef>
            </a:pPr>
            <a:r>
              <a:rPr dirty="0" sz="2000">
                <a:latin typeface="Arial"/>
                <a:cs typeface="Arial"/>
              </a:rPr>
              <a:t>Directions:</a:t>
            </a:r>
            <a:r>
              <a:rPr dirty="0" sz="2000" spc="-3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Identify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habitats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of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animals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below.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Choose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from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options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inside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 spc="-20">
                <a:latin typeface="Arial"/>
                <a:cs typeface="Arial"/>
              </a:rPr>
              <a:t>box.</a:t>
            </a:r>
            <a:endParaRPr sz="20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Adaptation</a:t>
            </a:r>
            <a:r>
              <a:rPr dirty="0" spc="-55"/>
              <a:t> </a:t>
            </a:r>
            <a:r>
              <a:rPr dirty="0"/>
              <a:t>of</a:t>
            </a:r>
            <a:r>
              <a:rPr dirty="0" spc="-40"/>
              <a:t> </a:t>
            </a:r>
            <a:r>
              <a:rPr dirty="0"/>
              <a:t>Aquatic</a:t>
            </a:r>
            <a:r>
              <a:rPr dirty="0" spc="-40"/>
              <a:t> </a:t>
            </a:r>
            <a:r>
              <a:rPr dirty="0" spc="-10"/>
              <a:t>Animals</a:t>
            </a:r>
          </a:p>
        </p:txBody>
      </p:sp>
      <p:grpSp>
        <p:nvGrpSpPr>
          <p:cNvPr id="4" name="object 4" descr=""/>
          <p:cNvGrpSpPr/>
          <p:nvPr/>
        </p:nvGrpSpPr>
        <p:grpSpPr>
          <a:xfrm>
            <a:off x="2089073" y="2476449"/>
            <a:ext cx="7045325" cy="720090"/>
            <a:chOff x="2089073" y="2476449"/>
            <a:chExt cx="7045325" cy="720090"/>
          </a:xfrm>
        </p:grpSpPr>
        <p:pic>
          <p:nvPicPr>
            <p:cNvPr id="5" name="object 5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089073" y="2476449"/>
              <a:ext cx="7044829" cy="88912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089073" y="2565361"/>
              <a:ext cx="7044829" cy="89280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089073" y="2654642"/>
              <a:ext cx="7044829" cy="89280"/>
            </a:xfrm>
            <a:prstGeom prst="rect">
              <a:avLst/>
            </a:prstGeom>
          </p:spPr>
        </p:pic>
        <p:pic>
          <p:nvPicPr>
            <p:cNvPr id="8" name="object 8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089073" y="2743923"/>
              <a:ext cx="7044829" cy="89280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089073" y="2833204"/>
              <a:ext cx="7044829" cy="89280"/>
            </a:xfrm>
            <a:prstGeom prst="rect">
              <a:avLst/>
            </a:prstGeom>
          </p:spPr>
        </p:pic>
        <p:pic>
          <p:nvPicPr>
            <p:cNvPr id="10" name="object 10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089073" y="2922473"/>
              <a:ext cx="7044829" cy="89280"/>
            </a:xfrm>
            <a:prstGeom prst="rect">
              <a:avLst/>
            </a:prstGeom>
          </p:spPr>
        </p:pic>
        <p:pic>
          <p:nvPicPr>
            <p:cNvPr id="11" name="object 11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089073" y="3011754"/>
              <a:ext cx="7044829" cy="89280"/>
            </a:xfrm>
            <a:prstGeom prst="rect">
              <a:avLst/>
            </a:prstGeom>
          </p:spPr>
        </p:pic>
        <p:pic>
          <p:nvPicPr>
            <p:cNvPr id="12" name="object 12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089073" y="3101035"/>
              <a:ext cx="7044829" cy="95046"/>
            </a:xfrm>
            <a:prstGeom prst="rect">
              <a:avLst/>
            </a:prstGeom>
          </p:spPr>
        </p:pic>
      </p:grpSp>
      <p:sp>
        <p:nvSpPr>
          <p:cNvPr id="13" name="object 13" descr=""/>
          <p:cNvSpPr txBox="1"/>
          <p:nvPr/>
        </p:nvSpPr>
        <p:spPr>
          <a:xfrm>
            <a:off x="2089073" y="2476436"/>
            <a:ext cx="7045325" cy="720090"/>
          </a:xfrm>
          <a:prstGeom prst="rect">
            <a:avLst/>
          </a:prstGeom>
          <a:ln w="3175">
            <a:solidFill>
              <a:srgbClr val="000000"/>
            </a:solidFill>
          </a:ln>
        </p:spPr>
        <p:txBody>
          <a:bodyPr wrap="square" lIns="0" tIns="24130" rIns="0" bIns="0" rtlCol="0" vert="horz">
            <a:spAutoFit/>
          </a:bodyPr>
          <a:lstStyle/>
          <a:p>
            <a:pPr algn="ctr" marR="368935">
              <a:lnSpc>
                <a:spcPct val="100000"/>
              </a:lnSpc>
              <a:spcBef>
                <a:spcPts val="190"/>
              </a:spcBef>
              <a:tabLst>
                <a:tab pos="2126615" algn="l"/>
                <a:tab pos="4329430" algn="l"/>
              </a:tabLst>
            </a:pPr>
            <a:r>
              <a:rPr dirty="0" sz="1800" spc="-10">
                <a:latin typeface="Arial"/>
                <a:cs typeface="Arial"/>
              </a:rPr>
              <a:t>River</a:t>
            </a:r>
            <a:r>
              <a:rPr dirty="0" sz="1800">
                <a:latin typeface="Arial"/>
                <a:cs typeface="Arial"/>
              </a:rPr>
              <a:t>	</a:t>
            </a:r>
            <a:r>
              <a:rPr dirty="0" sz="1800" spc="-10">
                <a:latin typeface="Arial"/>
                <a:cs typeface="Arial"/>
              </a:rPr>
              <a:t>Ocean</a:t>
            </a:r>
            <a:r>
              <a:rPr dirty="0" sz="1800">
                <a:latin typeface="Arial"/>
                <a:cs typeface="Arial"/>
              </a:rPr>
              <a:t>	</a:t>
            </a:r>
            <a:r>
              <a:rPr dirty="0" sz="1800" spc="-20">
                <a:latin typeface="Arial"/>
                <a:cs typeface="Arial"/>
              </a:rPr>
              <a:t>Lake</a:t>
            </a:r>
            <a:endParaRPr sz="1800">
              <a:latin typeface="Arial"/>
              <a:cs typeface="Arial"/>
            </a:endParaRPr>
          </a:p>
        </p:txBody>
      </p:sp>
      <p:pic>
        <p:nvPicPr>
          <p:cNvPr id="14" name="object 1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440002" y="3518280"/>
            <a:ext cx="6411928" cy="1504602"/>
          </a:xfrm>
          <a:prstGeom prst="rect">
            <a:avLst/>
          </a:prstGeom>
        </p:spPr>
      </p:pic>
      <p:sp>
        <p:nvSpPr>
          <p:cNvPr id="15" name="object 15" descr=""/>
          <p:cNvSpPr txBox="1"/>
          <p:nvPr/>
        </p:nvSpPr>
        <p:spPr>
          <a:xfrm>
            <a:off x="1888464" y="5072291"/>
            <a:ext cx="901700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10">
                <a:latin typeface="Arial Black"/>
                <a:cs typeface="Arial Black"/>
              </a:rPr>
              <a:t>tilapia</a:t>
            </a:r>
            <a:endParaRPr sz="2000">
              <a:latin typeface="Arial Black"/>
              <a:cs typeface="Arial Black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3207854" y="5106492"/>
            <a:ext cx="1323975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10">
                <a:latin typeface="Arial Black"/>
                <a:cs typeface="Arial Black"/>
              </a:rPr>
              <a:t>crocodile</a:t>
            </a:r>
            <a:endParaRPr sz="2000">
              <a:latin typeface="Arial Black"/>
              <a:cs typeface="Arial Black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5149697" y="5106492"/>
            <a:ext cx="859155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10">
                <a:latin typeface="Arial Black"/>
                <a:cs typeface="Arial Black"/>
              </a:rPr>
              <a:t>whale</a:t>
            </a:r>
            <a:endParaRPr sz="2000">
              <a:latin typeface="Arial Black"/>
              <a:cs typeface="Arial Black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876974" y="5072291"/>
            <a:ext cx="646430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20">
                <a:latin typeface="Arial Black"/>
                <a:cs typeface="Arial Black"/>
              </a:rPr>
              <a:t>crab</a:t>
            </a:r>
            <a:endParaRPr sz="2000">
              <a:latin typeface="Arial Black"/>
              <a:cs typeface="Arial Black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8298256" y="5072291"/>
            <a:ext cx="1043305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10">
                <a:latin typeface="Arial Black"/>
                <a:cs typeface="Arial Black"/>
              </a:rPr>
              <a:t>dolphin</a:t>
            </a:r>
            <a:endParaRPr sz="2000">
              <a:latin typeface="Arial Black"/>
              <a:cs typeface="Arial Black"/>
            </a:endParaRPr>
          </a:p>
        </p:txBody>
      </p:sp>
      <p:grpSp>
        <p:nvGrpSpPr>
          <p:cNvPr id="20" name="object 20" descr=""/>
          <p:cNvGrpSpPr/>
          <p:nvPr/>
        </p:nvGrpSpPr>
        <p:grpSpPr>
          <a:xfrm>
            <a:off x="7900021" y="3587584"/>
            <a:ext cx="1832610" cy="1372870"/>
            <a:chOff x="7900021" y="3587584"/>
            <a:chExt cx="1832610" cy="1372870"/>
          </a:xfrm>
        </p:grpSpPr>
        <p:pic>
          <p:nvPicPr>
            <p:cNvPr id="21" name="object 21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912442" y="3599637"/>
              <a:ext cx="1782441" cy="1306649"/>
            </a:xfrm>
            <a:prstGeom prst="rect">
              <a:avLst/>
            </a:prstGeom>
          </p:spPr>
        </p:pic>
        <p:sp>
          <p:nvSpPr>
            <p:cNvPr id="22" name="object 22" descr=""/>
            <p:cNvSpPr/>
            <p:nvPr/>
          </p:nvSpPr>
          <p:spPr>
            <a:xfrm>
              <a:off x="7906321" y="3593884"/>
              <a:ext cx="1819910" cy="1360170"/>
            </a:xfrm>
            <a:custGeom>
              <a:avLst/>
              <a:gdLst/>
              <a:ahLst/>
              <a:cxnLst/>
              <a:rect l="l" t="t" r="r" b="b"/>
              <a:pathLst>
                <a:path w="1819909" h="1360170">
                  <a:moveTo>
                    <a:pt x="0" y="0"/>
                  </a:moveTo>
                  <a:lnTo>
                    <a:pt x="1819795" y="0"/>
                  </a:lnTo>
                  <a:lnTo>
                    <a:pt x="1819795" y="1360081"/>
                  </a:lnTo>
                  <a:lnTo>
                    <a:pt x="0" y="1360081"/>
                  </a:lnTo>
                  <a:lnTo>
                    <a:pt x="0" y="0"/>
                  </a:lnTo>
                  <a:close/>
                </a:path>
              </a:pathLst>
            </a:custGeom>
            <a:ln w="125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3" name="object 23" descr=""/>
          <p:cNvSpPr txBox="1"/>
          <p:nvPr/>
        </p:nvSpPr>
        <p:spPr>
          <a:xfrm>
            <a:off x="9530181" y="6405791"/>
            <a:ext cx="2171065" cy="2813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 sz="1800" spc="-10">
                <a:solidFill>
                  <a:srgbClr val="FFFFFF"/>
                </a:solidFill>
                <a:latin typeface="Arial"/>
                <a:cs typeface="Arial"/>
                <a:hlinkClick r:id="rId6"/>
              </a:rPr>
              <a:t>WWW.REX.COM.PH</a:t>
            </a:r>
            <a:endParaRPr sz="1800">
              <a:latin typeface="Arial"/>
              <a:cs typeface="Arial"/>
            </a:endParaRPr>
          </a:p>
        </p:txBody>
      </p:sp>
      <p:sp>
        <p:nvSpPr>
          <p:cNvPr id="24" name="object 2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/>
              <a:t>Rex</a:t>
            </a:r>
            <a:r>
              <a:rPr dirty="0" spc="-40"/>
              <a:t> </a:t>
            </a:r>
            <a:r>
              <a:rPr dirty="0"/>
              <a:t>Curriculum</a:t>
            </a:r>
            <a:r>
              <a:rPr dirty="0" spc="-35"/>
              <a:t> </a:t>
            </a:r>
            <a:r>
              <a:rPr dirty="0" spc="-10"/>
              <a:t>Resource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92097" y="1442783"/>
            <a:ext cx="4088129" cy="28492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>
                <a:latin typeface="Arial Black"/>
                <a:cs typeface="Arial Black"/>
              </a:rPr>
              <a:t>Answer</a:t>
            </a:r>
            <a:r>
              <a:rPr dirty="0" sz="2400" spc="-40">
                <a:latin typeface="Arial Black"/>
                <a:cs typeface="Arial Black"/>
              </a:rPr>
              <a:t> </a:t>
            </a:r>
            <a:r>
              <a:rPr dirty="0" sz="2400" spc="-20">
                <a:latin typeface="Arial Black"/>
                <a:cs typeface="Arial Black"/>
              </a:rPr>
              <a:t>Key:</a:t>
            </a:r>
            <a:endParaRPr sz="2400">
              <a:latin typeface="Arial Black"/>
              <a:cs typeface="Arial Black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3500">
              <a:latin typeface="Arial Black"/>
              <a:cs typeface="Arial Black"/>
            </a:endParaRPr>
          </a:p>
          <a:p>
            <a:pPr marL="12700" marR="361315">
              <a:lnSpc>
                <a:spcPct val="100000"/>
              </a:lnSpc>
              <a:spcBef>
                <a:spcPts val="5"/>
              </a:spcBef>
              <a:tabLst>
                <a:tab pos="1417320" algn="l"/>
                <a:tab pos="1469390" algn="l"/>
              </a:tabLst>
            </a:pPr>
            <a:r>
              <a:rPr dirty="0" sz="2400">
                <a:latin typeface="Arial Black"/>
                <a:cs typeface="Arial Black"/>
              </a:rPr>
              <a:t>tilapia</a:t>
            </a:r>
            <a:r>
              <a:rPr dirty="0" sz="2400" spc="-150">
                <a:latin typeface="Arial Black"/>
                <a:cs typeface="Arial Black"/>
              </a:rPr>
              <a:t> </a:t>
            </a:r>
            <a:r>
              <a:rPr dirty="0" sz="2400" spc="-50">
                <a:latin typeface="Arial"/>
                <a:cs typeface="Arial"/>
              </a:rPr>
              <a:t>–</a:t>
            </a:r>
            <a:r>
              <a:rPr dirty="0" sz="2400">
                <a:latin typeface="Arial"/>
                <a:cs typeface="Arial"/>
              </a:rPr>
              <a:t>		lake</a:t>
            </a:r>
            <a:r>
              <a:rPr dirty="0" sz="2400" spc="-3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and</a:t>
            </a:r>
            <a:r>
              <a:rPr dirty="0" sz="2400" spc="-20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river </a:t>
            </a:r>
            <a:r>
              <a:rPr dirty="0" sz="2400">
                <a:latin typeface="Arial Black"/>
                <a:cs typeface="Arial Black"/>
              </a:rPr>
              <a:t>crocodile</a:t>
            </a:r>
            <a:r>
              <a:rPr dirty="0" sz="2400" spc="-185">
                <a:latin typeface="Arial Black"/>
                <a:cs typeface="Arial Black"/>
              </a:rPr>
              <a:t> </a:t>
            </a:r>
            <a:r>
              <a:rPr dirty="0" sz="2400">
                <a:latin typeface="Arial"/>
                <a:cs typeface="Arial"/>
              </a:rPr>
              <a:t>–</a:t>
            </a:r>
            <a:r>
              <a:rPr dirty="0" sz="2400" spc="-5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river</a:t>
            </a:r>
            <a:r>
              <a:rPr dirty="0" sz="2400" spc="-6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and</a:t>
            </a:r>
            <a:r>
              <a:rPr dirty="0" sz="2400" spc="-60">
                <a:latin typeface="Arial"/>
                <a:cs typeface="Arial"/>
              </a:rPr>
              <a:t> </a:t>
            </a:r>
            <a:r>
              <a:rPr dirty="0" sz="2400" spc="-20">
                <a:latin typeface="Arial"/>
                <a:cs typeface="Arial"/>
              </a:rPr>
              <a:t>lake </a:t>
            </a:r>
            <a:r>
              <a:rPr dirty="0" sz="2400">
                <a:latin typeface="Arial Black"/>
                <a:cs typeface="Arial Black"/>
              </a:rPr>
              <a:t>whale</a:t>
            </a:r>
            <a:r>
              <a:rPr dirty="0" sz="2400" spc="-155">
                <a:latin typeface="Arial Black"/>
                <a:cs typeface="Arial Black"/>
              </a:rPr>
              <a:t> </a:t>
            </a:r>
            <a:r>
              <a:rPr dirty="0" sz="2400" spc="-50">
                <a:latin typeface="Arial"/>
                <a:cs typeface="Arial"/>
              </a:rPr>
              <a:t>–</a:t>
            </a:r>
            <a:r>
              <a:rPr dirty="0" sz="2400">
                <a:latin typeface="Arial"/>
                <a:cs typeface="Arial"/>
              </a:rPr>
              <a:t>	</a:t>
            </a:r>
            <a:r>
              <a:rPr dirty="0" sz="2400" spc="-20">
                <a:latin typeface="Arial"/>
                <a:cs typeface="Arial"/>
              </a:rPr>
              <a:t>ocean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tabLst>
                <a:tab pos="1163320" algn="l"/>
              </a:tabLst>
            </a:pPr>
            <a:r>
              <a:rPr dirty="0" sz="2400">
                <a:latin typeface="Arial Black"/>
                <a:cs typeface="Arial Black"/>
              </a:rPr>
              <a:t>crab</a:t>
            </a:r>
            <a:r>
              <a:rPr dirty="0" sz="2400" spc="-165">
                <a:latin typeface="Arial Black"/>
                <a:cs typeface="Arial Black"/>
              </a:rPr>
              <a:t> </a:t>
            </a:r>
            <a:r>
              <a:rPr dirty="0" sz="2400" spc="-50">
                <a:latin typeface="Arial"/>
                <a:cs typeface="Arial"/>
              </a:rPr>
              <a:t>–</a:t>
            </a:r>
            <a:r>
              <a:rPr dirty="0" sz="2400">
                <a:latin typeface="Arial"/>
                <a:cs typeface="Arial"/>
              </a:rPr>
              <a:t>	ocean,</a:t>
            </a:r>
            <a:r>
              <a:rPr dirty="0" sz="2400" spc="-4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lake,</a:t>
            </a:r>
            <a:r>
              <a:rPr dirty="0" sz="2400" spc="-2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and</a:t>
            </a:r>
            <a:r>
              <a:rPr dirty="0" sz="2400" spc="-30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river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2400">
                <a:latin typeface="Arial Black"/>
                <a:cs typeface="Arial Black"/>
              </a:rPr>
              <a:t>Dolphin</a:t>
            </a:r>
            <a:r>
              <a:rPr dirty="0" sz="2400">
                <a:latin typeface="Arial"/>
                <a:cs typeface="Arial"/>
              </a:rPr>
              <a:t>-</a:t>
            </a:r>
            <a:r>
              <a:rPr dirty="0" sz="2400" spc="-20">
                <a:latin typeface="Arial"/>
                <a:cs typeface="Arial"/>
              </a:rPr>
              <a:t> ocean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9530181" y="6405791"/>
            <a:ext cx="2171065" cy="2813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 sz="1800" spc="-10">
                <a:solidFill>
                  <a:srgbClr val="FFFFFF"/>
                </a:solidFill>
                <a:latin typeface="Arial"/>
                <a:cs typeface="Arial"/>
                <a:hlinkClick r:id="rId2"/>
              </a:rPr>
              <a:t>WWW.REX.COM.PH</a:t>
            </a:r>
            <a:endParaRPr sz="18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/>
              <a:t>Rex</a:t>
            </a:r>
            <a:r>
              <a:rPr dirty="0" spc="-40"/>
              <a:t> </a:t>
            </a:r>
            <a:r>
              <a:rPr dirty="0"/>
              <a:t>Curriculum</a:t>
            </a:r>
            <a:r>
              <a:rPr dirty="0" spc="-35"/>
              <a:t> </a:t>
            </a:r>
            <a:r>
              <a:rPr dirty="0" spc="-10"/>
              <a:t>Resource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Adaptation</a:t>
            </a:r>
            <a:r>
              <a:rPr dirty="0" spc="-55"/>
              <a:t> </a:t>
            </a:r>
            <a:r>
              <a:rPr dirty="0"/>
              <a:t>of</a:t>
            </a:r>
            <a:r>
              <a:rPr dirty="0" spc="-40"/>
              <a:t> </a:t>
            </a:r>
            <a:r>
              <a:rPr dirty="0"/>
              <a:t>Aquatic</a:t>
            </a:r>
            <a:r>
              <a:rPr dirty="0" spc="-40"/>
              <a:t> </a:t>
            </a:r>
            <a:r>
              <a:rPr dirty="0" spc="-10"/>
              <a:t>Animals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755798" y="1508391"/>
            <a:ext cx="6610680" cy="337896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Microsoft Office User</dc:creator>
  <dc:title>PowerPoint Presentation</dc:title>
  <dcterms:created xsi:type="dcterms:W3CDTF">2023-07-11T06:52:14Z</dcterms:created>
  <dcterms:modified xsi:type="dcterms:W3CDTF">2023-07-11T06:52:14Z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2023-03-07T00:00:00Z</vt:filetime>
  </property>
  <property fmtid="{D5CDD505-2E9C-101B-9397-08002B2CF9AE}" pid="3" name="Creator">
    <vt:lpwstr>Impress</vt:lpwstr>
  </property>
  <property fmtid="{D5CDD505-2E9C-101B-9397-08002B2CF9AE}" pid="4" name="Producer">
    <vt:lpwstr>LibreOffice 7.2</vt:lpwstr>
  </property>
  <property fmtid="{D5CDD505-2E9C-101B-9397-08002B2CF9AE}" pid="5" name="LastSaved">
    <vt:filetime>2023-03-07T00:00:00Z</vt:filetime>
  </property>
</Properties>
</file>