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png" ContentType="image/png"/>
  <Override PartName="/ppt/media/image36.png" ContentType="image/png"/>
  <Override PartName="/ppt/media/image2.png" ContentType="image/png"/>
  <Override PartName="/ppt/media/image37.png" ContentType="image/png"/>
  <Override PartName="/ppt/media/image3.png" ContentType="image/png"/>
  <Override PartName="/ppt/media/image38.png" ContentType="image/png"/>
  <Override PartName="/ppt/media/image4.png" ContentType="image/png"/>
  <Override PartName="/ppt/media/image39.png" ContentType="image/png"/>
  <Override PartName="/ppt/media/image6.png" ContentType="image/png"/>
  <Override PartName="/ppt/media/image21.png" ContentType="image/png"/>
  <Override PartName="/ppt/media/image11.png" ContentType="image/png"/>
  <Override PartName="/ppt/media/image7.png" ContentType="image/png"/>
  <Override PartName="/ppt/media/image22.png" ContentType="image/png"/>
  <Override PartName="/ppt/media/image8.png" ContentType="image/png"/>
  <Override PartName="/ppt/media/image23.png" ContentType="image/png"/>
  <Override PartName="/ppt/media/image9.png" ContentType="image/png"/>
  <Override PartName="/ppt/media/image24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5.png" ContentType="image/png"/>
  <Override PartName="/ppt/media/image20.png" ContentType="image/png"/>
  <Override PartName="/ppt/media/image15.png" ContentType="image/png"/>
  <Override PartName="/ppt/media/image30.png" ContentType="image/png"/>
  <Override PartName="/ppt/media/image25.png" ContentType="image/png"/>
  <Override PartName="/ppt/media/image16.png" ContentType="image/png"/>
  <Override PartName="/ppt/media/image31.png" ContentType="image/png"/>
  <Override PartName="/ppt/media/image26.png" ContentType="image/png"/>
  <Override PartName="/ppt/media/image17.png" ContentType="image/png"/>
  <Override PartName="/ppt/media/image32.png" ContentType="image/png"/>
  <Override PartName="/ppt/media/image27.png" ContentType="image/png"/>
  <Override PartName="/ppt/media/image18.png" ContentType="image/png"/>
  <Override PartName="/ppt/media/image33.png" ContentType="image/png"/>
  <Override PartName="/ppt/media/image28.png" ContentType="image/png"/>
  <Override PartName="/ppt/media/image19.png" ContentType="image/png"/>
  <Override PartName="/ppt/media/image34.png" ContentType="image/png"/>
  <Override PartName="/ppt/media/image10.png" ContentType="image/png"/>
  <Override PartName="/ppt/media/image29.png" ContentType="image/png"/>
  <Override PartName="/ppt/media/image35.png" ContentType="image/png"/>
  <Override PartName="/ppt/presProps.xml" ContentType="application/vnd.openxmlformats-officedocument.presentationml.presProps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16.xml.rels" ContentType="application/vnd.openxmlformats-package.relationships+xml"/>
  <Override PartName="/ppt/slides/_rels/slide2.xml.rels" ContentType="application/vnd.openxmlformats-package.relationships+xml"/>
  <Override PartName="/ppt/slides/_rels/slide24.xml.rels" ContentType="application/vnd.openxmlformats-package.relationships+xml"/>
  <Override PartName="/ppt/slides/_rels/slide14.xml.rels" ContentType="application/vnd.openxmlformats-package.relationships+xml"/>
  <Override PartName="/ppt/slides/_rels/slide22.xml.rels" ContentType="application/vnd.openxmlformats-package.relationships+xml"/>
  <Override PartName="/ppt/slides/_rels/slide11.xml.rels" ContentType="application/vnd.openxmlformats-package.relationships+xml"/>
  <Override PartName="/ppt/slides/_rels/slide18.xml.rels" ContentType="application/vnd.openxmlformats-package.relationships+xml"/>
  <Override PartName="/ppt/slides/_rels/slide8.xml.rels" ContentType="application/vnd.openxmlformats-package.relationships+xml"/>
  <Override PartName="/ppt/slides/_rels/slide1.xml.rels" ContentType="application/vnd.openxmlformats-package.relationships+xml"/>
  <Override PartName="/ppt/slides/_rels/slide23.xml.rels" ContentType="application/vnd.openxmlformats-package.relationships+xml"/>
  <Override PartName="/ppt/slides/_rels/slide15.xml.rels" ContentType="application/vnd.openxmlformats-package.relationships+xml"/>
  <Override PartName="/ppt/slides/_rels/slide9.xml.rels" ContentType="application/vnd.openxmlformats-package.relationships+xml"/>
  <Override PartName="/ppt/slides/_rels/slide21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6.xml.rels" ContentType="application/vnd.openxmlformats-package.relationships+xml"/>
  <Override PartName="/ppt/slides/_rels/slide13.xml.rels" ContentType="application/vnd.openxmlformats-package.relationships+xml"/>
  <Override PartName="/ppt/slides/_rels/slide5.xml.rels" ContentType="application/vnd.openxmlformats-package.relationships+xml"/>
  <Override PartName="/ppt/slides/_rels/slide12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5.xml.rels" ContentType="application/vnd.openxmlformats-package.relationships+xml"/>
  <Override PartName="/ppt/slides/_rels/slide19.xml.rels" ContentType="application/vnd.openxmlformats-package.relationships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2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2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23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12192000" cy="6858000"/>
  <p:notesSz cx="7772400" cy="10058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12169440" cy="6835320"/>
          </a:xfrm>
          <a:prstGeom prst="rect">
            <a:avLst/>
          </a:prstGeom>
          <a:solidFill>
            <a:srgbClr val="ffffff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" name="Picture 4" descr=""/>
          <p:cNvPicPr/>
          <p:nvPr/>
        </p:nvPicPr>
        <p:blipFill>
          <a:blip r:embed="rId3"/>
          <a:stretch/>
        </p:blipFill>
        <p:spPr>
          <a:xfrm>
            <a:off x="333000" y="1801080"/>
            <a:ext cx="2776320" cy="2776320"/>
          </a:xfrm>
          <a:prstGeom prst="rect">
            <a:avLst/>
          </a:prstGeom>
          <a:ln w="0">
            <a:noFill/>
          </a:ln>
        </p:spPr>
      </p:pic>
      <p:sp>
        <p:nvSpPr>
          <p:cNvPr id="2" name="Rectangle 5"/>
          <p:cNvSpPr/>
          <p:nvPr/>
        </p:nvSpPr>
        <p:spPr>
          <a:xfrm>
            <a:off x="3487320" y="1475280"/>
            <a:ext cx="8681760" cy="383976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Rectangle 8"/>
          <p:cNvSpPr/>
          <p:nvPr/>
        </p:nvSpPr>
        <p:spPr>
          <a:xfrm>
            <a:off x="3487320" y="5337720"/>
            <a:ext cx="8681760" cy="361440"/>
          </a:xfrm>
          <a:prstGeom prst="rect">
            <a:avLst/>
          </a:prstGeom>
          <a:gradFill rotWithShape="0">
            <a:gsLst>
              <a:gs pos="0">
                <a:srgbClr val="c00000"/>
              </a:gs>
              <a:gs pos="100000">
                <a:srgbClr val="e9bf0e">
                  <a:alpha val="83137"/>
                </a:srgbClr>
              </a:gs>
            </a:gsLst>
            <a:lin ang="0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18" descr=""/>
          <p:cNvPicPr/>
          <p:nvPr/>
        </p:nvPicPr>
        <p:blipFill>
          <a:blip r:embed="rId2"/>
          <a:stretch/>
        </p:blipFill>
        <p:spPr>
          <a:xfrm>
            <a:off x="0" y="6242760"/>
            <a:ext cx="12169440" cy="612360"/>
          </a:xfrm>
          <a:prstGeom prst="rect">
            <a:avLst/>
          </a:prstGeom>
          <a:ln w="0">
            <a:noFill/>
          </a:ln>
        </p:spPr>
      </p:pic>
      <p:sp>
        <p:nvSpPr>
          <p:cNvPr id="43" name="Rectangle 7"/>
          <p:cNvSpPr/>
          <p:nvPr/>
        </p:nvSpPr>
        <p:spPr>
          <a:xfrm>
            <a:off x="10868760" y="0"/>
            <a:ext cx="947880" cy="94788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4" name="Picture 10" descr=""/>
          <p:cNvPicPr/>
          <p:nvPr/>
        </p:nvPicPr>
        <p:blipFill>
          <a:blip r:embed="rId3"/>
          <a:stretch/>
        </p:blipFill>
        <p:spPr>
          <a:xfrm>
            <a:off x="10857240" y="-64440"/>
            <a:ext cx="1011960" cy="1011960"/>
          </a:xfrm>
          <a:prstGeom prst="rect">
            <a:avLst/>
          </a:prstGeom>
          <a:ln w="0">
            <a:noFill/>
          </a:ln>
        </p:spPr>
      </p:pic>
      <p:sp>
        <p:nvSpPr>
          <p:cNvPr id="45" name="TextBox 9"/>
          <p:cNvSpPr/>
          <p:nvPr/>
        </p:nvSpPr>
        <p:spPr>
          <a:xfrm>
            <a:off x="185400" y="6362280"/>
            <a:ext cx="46692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Rex Curriculum Resource 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6" name="TextBox 11"/>
          <p:cNvSpPr/>
          <p:nvPr/>
        </p:nvSpPr>
        <p:spPr>
          <a:xfrm>
            <a:off x="9452520" y="6352200"/>
            <a:ext cx="2600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WWW.REX.COM.PH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New REX Education Mission Logo V.png" descr="New REX Education Mission Logo V.png"/>
          <p:cNvPicPr/>
          <p:nvPr/>
        </p:nvPicPr>
        <p:blipFill>
          <a:blip r:embed="rId2"/>
          <a:stretch/>
        </p:blipFill>
        <p:spPr>
          <a:xfrm>
            <a:off x="2755800" y="1508760"/>
            <a:ext cx="6593760" cy="3362040"/>
          </a:xfrm>
          <a:prstGeom prst="rect">
            <a:avLst/>
          </a:prstGeom>
          <a:ln w="12600">
            <a:noFill/>
          </a:ln>
        </p:spPr>
      </p:pic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Box 7"/>
          <p:cNvSpPr/>
          <p:nvPr/>
        </p:nvSpPr>
        <p:spPr>
          <a:xfrm>
            <a:off x="3686040" y="1649880"/>
            <a:ext cx="8192520" cy="3381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Magkaisa Tayo 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(Dulang Pabulang Rebus)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Wika/Gramatika – Pangungusap at Di-pangungusap;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Pangungusap na Nagkukuwento; Simuno at Panaguri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"/>
          <p:cNvGrpSpPr/>
          <p:nvPr/>
        </p:nvGrpSpPr>
        <p:grpSpPr>
          <a:xfrm>
            <a:off x="6660000" y="1980000"/>
            <a:ext cx="4823640" cy="4139640"/>
            <a:chOff x="6660000" y="1980000"/>
            <a:chExt cx="4823640" cy="4139640"/>
          </a:xfrm>
        </p:grpSpPr>
        <p:pic>
          <p:nvPicPr>
            <p:cNvPr id="126" name="" descr=""/>
            <p:cNvPicPr/>
            <p:nvPr/>
          </p:nvPicPr>
          <p:blipFill>
            <a:blip r:embed="rId1"/>
            <a:stretch/>
          </p:blipFill>
          <p:spPr>
            <a:xfrm>
              <a:off x="6663600" y="1983240"/>
              <a:ext cx="2156040" cy="20696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7" name="" descr=""/>
            <p:cNvPicPr/>
            <p:nvPr/>
          </p:nvPicPr>
          <p:blipFill>
            <a:blip r:embed="rId2"/>
            <a:stretch/>
          </p:blipFill>
          <p:spPr>
            <a:xfrm>
              <a:off x="6660000" y="4050720"/>
              <a:ext cx="2158560" cy="2068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8" name="" descr=""/>
            <p:cNvPicPr/>
            <p:nvPr/>
          </p:nvPicPr>
          <p:blipFill>
            <a:blip r:embed="rId3"/>
            <a:stretch/>
          </p:blipFill>
          <p:spPr>
            <a:xfrm>
              <a:off x="8818920" y="1983240"/>
              <a:ext cx="2156400" cy="2068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9" name="" descr=""/>
            <p:cNvPicPr/>
            <p:nvPr/>
          </p:nvPicPr>
          <p:blipFill>
            <a:blip r:embed="rId4"/>
            <a:stretch/>
          </p:blipFill>
          <p:spPr>
            <a:xfrm>
              <a:off x="8819640" y="4042440"/>
              <a:ext cx="2158560" cy="2068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0" name="" descr=""/>
            <p:cNvPicPr/>
            <p:nvPr/>
          </p:nvPicPr>
          <p:blipFill>
            <a:blip r:embed="rId5"/>
            <a:stretch/>
          </p:blipFill>
          <p:spPr>
            <a:xfrm>
              <a:off x="10939680" y="1980000"/>
              <a:ext cx="543960" cy="413928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31" name=""/>
          <p:cNvSpPr/>
          <p:nvPr/>
        </p:nvSpPr>
        <p:spPr>
          <a:xfrm>
            <a:off x="1080000" y="360000"/>
            <a:ext cx="8871120" cy="1619280"/>
          </a:xfrm>
          <a:prstGeom prst="rect">
            <a:avLst/>
          </a:prstGeom>
          <a:solidFill>
            <a:srgbClr val="e5c17d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endParaRPr b="0" lang="en-PH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Paano tayo nagkakaisa?</a:t>
            </a:r>
            <a:endParaRPr b="0" lang="en-PH" sz="2800" spc="-1" strike="noStrike">
              <a:latin typeface="Arial"/>
            </a:endParaRPr>
          </a:p>
        </p:txBody>
      </p:sp>
      <p:pic>
        <p:nvPicPr>
          <p:cNvPr id="132" name="" descr=""/>
          <p:cNvPicPr/>
          <p:nvPr/>
        </p:nvPicPr>
        <p:blipFill>
          <a:blip r:embed="rId6"/>
          <a:stretch/>
        </p:blipFill>
        <p:spPr>
          <a:xfrm>
            <a:off x="1080000" y="203760"/>
            <a:ext cx="1257480" cy="2349720"/>
          </a:xfrm>
          <a:prstGeom prst="rect">
            <a:avLst/>
          </a:prstGeom>
          <a:ln w="0">
            <a:noFill/>
          </a:ln>
        </p:spPr>
      </p:pic>
      <p:sp>
        <p:nvSpPr>
          <p:cNvPr id="133" name=""/>
          <p:cNvSpPr/>
          <p:nvPr/>
        </p:nvSpPr>
        <p:spPr>
          <a:xfrm>
            <a:off x="533520" y="2761560"/>
            <a:ext cx="8286120" cy="317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>
              <a:lnSpc>
                <a:spcPct val="10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Gunitain at Ibahagi</a:t>
            </a:r>
            <a:endParaRPr b="0" lang="en-PH" sz="2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1. Gunitain ang inyong gawain sa loob</a:t>
            </a:r>
            <a:endParaRPr b="0" lang="en-PH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ng paaralan.</a:t>
            </a:r>
            <a:endParaRPr b="0" lang="en-PH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2. Sagutin: Nagtutulungan ba kayong </a:t>
            </a:r>
            <a:endParaRPr b="0" lang="en-PH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mag-aaral sa paaralan?</a:t>
            </a:r>
            <a:endParaRPr b="0" lang="en-PH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3. Pag-usapan ang sagot na ito ng iyong pangkat.</a:t>
            </a:r>
            <a:endParaRPr b="0" lang="en-PH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"/>
          <p:cNvSpPr/>
          <p:nvPr/>
        </p:nvSpPr>
        <p:spPr>
          <a:xfrm>
            <a:off x="900000" y="900000"/>
            <a:ext cx="10359720" cy="960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Pagkilala ng Salita Batay sa Larawan Nito</a:t>
            </a:r>
            <a:endParaRPr b="0" lang="en-PH" sz="2600" spc="-1" strike="noStrike">
              <a:latin typeface="Arial"/>
            </a:endParaRPr>
          </a:p>
        </p:txBody>
      </p:sp>
      <p:pic>
        <p:nvPicPr>
          <p:cNvPr id="135" name="" descr=""/>
          <p:cNvPicPr/>
          <p:nvPr/>
        </p:nvPicPr>
        <p:blipFill>
          <a:blip r:embed="rId1"/>
          <a:stretch/>
        </p:blipFill>
        <p:spPr>
          <a:xfrm>
            <a:off x="0" y="32040"/>
            <a:ext cx="2711880" cy="1215360"/>
          </a:xfrm>
          <a:prstGeom prst="rect">
            <a:avLst/>
          </a:prstGeom>
          <a:ln w="0">
            <a:noFill/>
          </a:ln>
        </p:spPr>
      </p:pic>
      <p:sp>
        <p:nvSpPr>
          <p:cNvPr id="136" name=""/>
          <p:cNvSpPr/>
          <p:nvPr/>
        </p:nvSpPr>
        <p:spPr>
          <a:xfrm>
            <a:off x="900000" y="4944240"/>
            <a:ext cx="15048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400" spc="-1" strike="noStrike">
                <a:solidFill>
                  <a:srgbClr val="000000"/>
                </a:solidFill>
                <a:latin typeface="Lato"/>
                <a:ea typeface="DejaVu Sans"/>
              </a:rPr>
              <a:t>matindi</a:t>
            </a:r>
            <a:endParaRPr b="0" lang="en-PH" sz="2400" spc="-1" strike="noStrike">
              <a:latin typeface="Arial"/>
            </a:endParaRPr>
          </a:p>
        </p:txBody>
      </p:sp>
      <p:sp>
        <p:nvSpPr>
          <p:cNvPr id="137" name=""/>
          <p:cNvSpPr/>
          <p:nvPr/>
        </p:nvSpPr>
        <p:spPr>
          <a:xfrm>
            <a:off x="5040360" y="5040360"/>
            <a:ext cx="2519280" cy="53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400" spc="-1" strike="noStrike">
                <a:solidFill>
                  <a:srgbClr val="000000"/>
                </a:solidFill>
                <a:latin typeface="Lato"/>
                <a:ea typeface="DejaVu Sans"/>
              </a:rPr>
              <a:t>mapalad</a:t>
            </a:r>
            <a:endParaRPr b="0" lang="en-PH" sz="2400" spc="-1" strike="noStrike">
              <a:latin typeface="Arial"/>
            </a:endParaRPr>
          </a:p>
        </p:txBody>
      </p:sp>
      <p:sp>
        <p:nvSpPr>
          <p:cNvPr id="138" name=""/>
          <p:cNvSpPr/>
          <p:nvPr/>
        </p:nvSpPr>
        <p:spPr>
          <a:xfrm>
            <a:off x="9540000" y="5040000"/>
            <a:ext cx="15048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400" spc="-1" strike="noStrike">
                <a:solidFill>
                  <a:srgbClr val="000000"/>
                </a:solidFill>
                <a:latin typeface="Lato"/>
                <a:ea typeface="DejaVu Sans"/>
              </a:rPr>
              <a:t>nagtatalo</a:t>
            </a:r>
            <a:endParaRPr b="0" lang="en-PH" sz="2400" spc="-1" strike="noStrike">
              <a:latin typeface="Arial"/>
            </a:endParaRPr>
          </a:p>
        </p:txBody>
      </p:sp>
      <p:pic>
        <p:nvPicPr>
          <p:cNvPr id="139" name="" descr=""/>
          <p:cNvPicPr/>
          <p:nvPr/>
        </p:nvPicPr>
        <p:blipFill>
          <a:blip r:embed="rId2"/>
          <a:stretch/>
        </p:blipFill>
        <p:spPr>
          <a:xfrm>
            <a:off x="369720" y="2340000"/>
            <a:ext cx="3409920" cy="2339640"/>
          </a:xfrm>
          <a:prstGeom prst="rect">
            <a:avLst/>
          </a:prstGeom>
          <a:ln w="0">
            <a:noFill/>
          </a:ln>
        </p:spPr>
      </p:pic>
      <p:grpSp>
        <p:nvGrpSpPr>
          <p:cNvPr id="140" name=""/>
          <p:cNvGrpSpPr/>
          <p:nvPr/>
        </p:nvGrpSpPr>
        <p:grpSpPr>
          <a:xfrm>
            <a:off x="3960000" y="1980000"/>
            <a:ext cx="3599640" cy="2699640"/>
            <a:chOff x="3960000" y="1980000"/>
            <a:chExt cx="3599640" cy="2699640"/>
          </a:xfrm>
        </p:grpSpPr>
        <p:pic>
          <p:nvPicPr>
            <p:cNvPr id="141" name="" descr=""/>
            <p:cNvPicPr/>
            <p:nvPr/>
          </p:nvPicPr>
          <p:blipFill>
            <a:blip r:embed="rId3"/>
            <a:stretch/>
          </p:blipFill>
          <p:spPr>
            <a:xfrm>
              <a:off x="3960000" y="3776040"/>
              <a:ext cx="2891160" cy="9036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2" name="" descr=""/>
            <p:cNvPicPr/>
            <p:nvPr/>
          </p:nvPicPr>
          <p:blipFill>
            <a:blip r:embed="rId4"/>
            <a:stretch/>
          </p:blipFill>
          <p:spPr>
            <a:xfrm>
              <a:off x="3960000" y="1980000"/>
              <a:ext cx="2891160" cy="18018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3" name="" descr=""/>
            <p:cNvPicPr/>
            <p:nvPr/>
          </p:nvPicPr>
          <p:blipFill>
            <a:blip r:embed="rId5"/>
            <a:stretch/>
          </p:blipFill>
          <p:spPr>
            <a:xfrm>
              <a:off x="6851520" y="1980000"/>
              <a:ext cx="708120" cy="268956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44" name=""/>
          <p:cNvGrpSpPr/>
          <p:nvPr/>
        </p:nvGrpSpPr>
        <p:grpSpPr>
          <a:xfrm>
            <a:off x="8280000" y="2160000"/>
            <a:ext cx="3600000" cy="2340000"/>
            <a:chOff x="8280000" y="2160000"/>
            <a:chExt cx="3600000" cy="2340000"/>
          </a:xfrm>
        </p:grpSpPr>
        <p:pic>
          <p:nvPicPr>
            <p:cNvPr id="145" name="" descr=""/>
            <p:cNvPicPr/>
            <p:nvPr/>
          </p:nvPicPr>
          <p:blipFill>
            <a:blip r:embed="rId6"/>
            <a:stretch/>
          </p:blipFill>
          <p:spPr>
            <a:xfrm>
              <a:off x="8280000" y="2160000"/>
              <a:ext cx="1439640" cy="23396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6" name="" descr=""/>
            <p:cNvPicPr/>
            <p:nvPr/>
          </p:nvPicPr>
          <p:blipFill>
            <a:blip r:embed="rId7"/>
            <a:stretch/>
          </p:blipFill>
          <p:spPr>
            <a:xfrm>
              <a:off x="9720000" y="2160000"/>
              <a:ext cx="1438200" cy="23396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7" name="" descr=""/>
            <p:cNvPicPr/>
            <p:nvPr/>
          </p:nvPicPr>
          <p:blipFill>
            <a:blip r:embed="rId8"/>
            <a:stretch/>
          </p:blipFill>
          <p:spPr>
            <a:xfrm>
              <a:off x="11124000" y="2160000"/>
              <a:ext cx="756000" cy="2340000"/>
            </a:xfrm>
            <a:prstGeom prst="rect">
              <a:avLst/>
            </a:prstGeom>
            <a:ln w="0">
              <a:noFill/>
            </a:ln>
          </p:spPr>
        </p:pic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" descr=""/>
          <p:cNvPicPr/>
          <p:nvPr/>
        </p:nvPicPr>
        <p:blipFill>
          <a:blip r:embed="rId1"/>
          <a:stretch/>
        </p:blipFill>
        <p:spPr>
          <a:xfrm>
            <a:off x="900000" y="1620000"/>
            <a:ext cx="4235760" cy="2159640"/>
          </a:xfrm>
          <a:prstGeom prst="rect">
            <a:avLst/>
          </a:prstGeom>
          <a:ln w="0">
            <a:noFill/>
          </a:ln>
        </p:spPr>
      </p:pic>
      <p:pic>
        <p:nvPicPr>
          <p:cNvPr id="149" name="" descr=""/>
          <p:cNvPicPr/>
          <p:nvPr/>
        </p:nvPicPr>
        <p:blipFill>
          <a:blip r:embed="rId2"/>
          <a:stretch/>
        </p:blipFill>
        <p:spPr>
          <a:xfrm>
            <a:off x="6480000" y="1620000"/>
            <a:ext cx="4533480" cy="2159640"/>
          </a:xfrm>
          <a:prstGeom prst="rect">
            <a:avLst/>
          </a:prstGeom>
          <a:ln w="0">
            <a:noFill/>
          </a:ln>
        </p:spPr>
      </p:pic>
      <p:sp>
        <p:nvSpPr>
          <p:cNvPr id="150" name=""/>
          <p:cNvSpPr/>
          <p:nvPr/>
        </p:nvSpPr>
        <p:spPr>
          <a:xfrm>
            <a:off x="2160000" y="4044240"/>
            <a:ext cx="15048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400" spc="-1" strike="noStrike">
                <a:solidFill>
                  <a:srgbClr val="000000"/>
                </a:solidFill>
                <a:latin typeface="Lato"/>
                <a:ea typeface="DejaVu Sans"/>
              </a:rPr>
              <a:t>sinugod</a:t>
            </a:r>
            <a:endParaRPr b="0" lang="en-PH" sz="2400" spc="-1" strike="noStrike">
              <a:latin typeface="Arial"/>
            </a:endParaRPr>
          </a:p>
        </p:txBody>
      </p:sp>
      <p:sp>
        <p:nvSpPr>
          <p:cNvPr id="151" name=""/>
          <p:cNvSpPr/>
          <p:nvPr/>
        </p:nvSpPr>
        <p:spPr>
          <a:xfrm>
            <a:off x="8214840" y="4044240"/>
            <a:ext cx="20448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2400" spc="-1" strike="noStrike">
                <a:solidFill>
                  <a:srgbClr val="000000"/>
                </a:solidFill>
                <a:latin typeface="Lato"/>
                <a:ea typeface="DejaVu Sans"/>
              </a:rPr>
              <a:t>pagkakaisa</a:t>
            </a:r>
            <a:endParaRPr b="0" lang="en-PH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"/>
          <p:cNvSpPr/>
          <p:nvPr/>
        </p:nvSpPr>
        <p:spPr>
          <a:xfrm>
            <a:off x="368280" y="720000"/>
            <a:ext cx="6650640" cy="718920"/>
          </a:xfrm>
          <a:prstGeom prst="rect">
            <a:avLst/>
          </a:prstGeom>
          <a:solidFill>
            <a:srgbClr val="aad0b3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00000"/>
              </a:lnSpc>
              <a:buNone/>
            </a:pPr>
            <a:r>
              <a:rPr b="0" i="1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Genre</a:t>
            </a: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: Dulang Pabulang Rebus</a:t>
            </a:r>
            <a:endParaRPr b="0" lang="en-PH" sz="3600" spc="-1" strike="noStrike">
              <a:latin typeface="Arial"/>
            </a:endParaRPr>
          </a:p>
        </p:txBody>
      </p:sp>
      <p:sp>
        <p:nvSpPr>
          <p:cNvPr id="153" name=""/>
          <p:cNvSpPr/>
          <p:nvPr/>
        </p:nvSpPr>
        <p:spPr>
          <a:xfrm>
            <a:off x="720000" y="1734840"/>
            <a:ext cx="10347480" cy="428040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Isang uri ng babasahin ito na isinulat upang itanghal o isakilos ng mga tauhan.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Hindi gumagamit ng bantas na panipi (“ ”) sa mga sinasabi ng tauhan.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Nakatala lamang dito ang pangalan ng tauhan at bantas na tutuldok (:). Kasunod nito ang pahayag o sinasabi ng bawat tauhan.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Ang halimbawa nito ay ang iyong babasahin na “Magkaisa Tayo.”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" descr=""/>
          <p:cNvPicPr/>
          <p:nvPr/>
        </p:nvPicPr>
        <p:blipFill>
          <a:blip r:embed="rId1"/>
          <a:stretch/>
        </p:blipFill>
        <p:spPr>
          <a:xfrm>
            <a:off x="7560000" y="1440000"/>
            <a:ext cx="4158000" cy="4654080"/>
          </a:xfrm>
          <a:prstGeom prst="rect">
            <a:avLst/>
          </a:prstGeom>
          <a:ln w="0">
            <a:noFill/>
          </a:ln>
        </p:spPr>
      </p:pic>
      <p:sp>
        <p:nvSpPr>
          <p:cNvPr id="155" name=""/>
          <p:cNvSpPr/>
          <p:nvPr/>
        </p:nvSpPr>
        <p:spPr>
          <a:xfrm>
            <a:off x="4680000" y="343800"/>
            <a:ext cx="4138200" cy="915120"/>
          </a:xfrm>
          <a:prstGeom prst="rect">
            <a:avLst/>
          </a:prstGeom>
          <a:solidFill>
            <a:srgbClr val="d2e8d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PH" sz="4000" spc="-1" strike="noStrike">
                <a:solidFill>
                  <a:srgbClr val="000000"/>
                </a:solidFill>
                <a:latin typeface="Lato"/>
                <a:ea typeface="DejaVu Sans"/>
              </a:rPr>
              <a:t>Magkaisa Tayo</a:t>
            </a:r>
            <a:endParaRPr b="0" lang="en-PH" sz="4000" spc="-1" strike="noStrike">
              <a:latin typeface="Arial"/>
            </a:endParaRPr>
          </a:p>
        </p:txBody>
      </p:sp>
      <p:sp>
        <p:nvSpPr>
          <p:cNvPr id="156" name=""/>
          <p:cNvSpPr/>
          <p:nvPr/>
        </p:nvSpPr>
        <p:spPr>
          <a:xfrm>
            <a:off x="108720" y="180000"/>
            <a:ext cx="2337120" cy="718920"/>
          </a:xfrm>
          <a:prstGeom prst="rect">
            <a:avLst/>
          </a:prstGeom>
          <a:solidFill>
            <a:srgbClr val="f3e0be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Basahin</a:t>
            </a:r>
            <a:endParaRPr b="0" lang="en-PH" sz="3600" spc="-1" strike="noStrike">
              <a:latin typeface="Arial"/>
            </a:endParaRPr>
          </a:p>
        </p:txBody>
      </p:sp>
      <p:sp>
        <p:nvSpPr>
          <p:cNvPr id="157" name=""/>
          <p:cNvSpPr/>
          <p:nvPr/>
        </p:nvSpPr>
        <p:spPr>
          <a:xfrm>
            <a:off x="504000" y="1440000"/>
            <a:ext cx="6803280" cy="449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15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Sa paaralan, may kuwentong inihanda si Bb. Rigor para sa kanyang klase.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15000"/>
              </a:lnSpc>
              <a:buNone/>
            </a:pPr>
            <a:endParaRPr b="0" lang="en-PH" sz="3000" spc="-1" strike="noStrike">
              <a:latin typeface="Arial"/>
            </a:endParaRPr>
          </a:p>
          <a:p>
            <a:pPr>
              <a:lnSpc>
                <a:spcPct val="115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Bb. Rigor: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Mayroon akong kuwento sa inyo tungkol sa pagkakaisa. Isa itong pabula.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15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Bino: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Ano po ang pabula?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"/>
          <p:cNvSpPr/>
          <p:nvPr/>
        </p:nvSpPr>
        <p:spPr>
          <a:xfrm>
            <a:off x="720000" y="1260000"/>
            <a:ext cx="10347480" cy="4280400"/>
          </a:xfrm>
          <a:prstGeom prst="rect">
            <a:avLst/>
          </a:prstGeom>
          <a:solidFill>
            <a:srgbClr val="6c9a8b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Bago Magpatuloy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1. Sina Bb. Rigor at Bino ay nasa _________________________.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2. Si Bb. Rigor ay isang _________________________________.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3. Ang kuwento ay isang _______________________________.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4. Malaki at mataba ang mga baka dahil sa _____________.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5. Matindi ang gutom ng ___________ dahil sa ____________.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"/>
          <p:cNvSpPr/>
          <p:nvPr/>
        </p:nvSpPr>
        <p:spPr>
          <a:xfrm>
            <a:off x="540000" y="1152000"/>
            <a:ext cx="10798920" cy="4967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Bb. Rigor: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Isang maikling kuwento ang pabula. Kuwento ito ng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mga hayop. Nagbibigay ito ng aral na matututuhan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natin. Nagsasalita ang mga hayop sa kuwentong ito.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Hindi ito totoo.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Didi: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Ano po ang pamagat ng pabula?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Bb. Rigor: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“Ang Apat na Baka at ang Leon.” O, handa na ba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kayong makinig?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"/>
          <p:cNvSpPr/>
          <p:nvPr/>
        </p:nvSpPr>
        <p:spPr>
          <a:xfrm>
            <a:off x="180000" y="720000"/>
            <a:ext cx="9179280" cy="539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1" name=""/>
          <p:cNvSpPr/>
          <p:nvPr/>
        </p:nvSpPr>
        <p:spPr>
          <a:xfrm>
            <a:off x="360000" y="505800"/>
            <a:ext cx="10618920" cy="543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20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Bb. Rigor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: Isang araw habang naglalakad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ang                           , nakadama ito ng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matinding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gutom. Maya-maya,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nakita itong apat na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Leon: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Mukhang </a:t>
            </a: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mapalad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ako ngayong araw na ito.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apat na                             Malalaki at matataba pa ito.</a:t>
            </a:r>
            <a:endParaRPr b="0" lang="en-PH" sz="3000" spc="-1" strike="noStrike">
              <a:latin typeface="Arial"/>
            </a:endParaRPr>
          </a:p>
        </p:txBody>
      </p:sp>
      <p:pic>
        <p:nvPicPr>
          <p:cNvPr id="162" name="" descr=""/>
          <p:cNvPicPr/>
          <p:nvPr/>
        </p:nvPicPr>
        <p:blipFill>
          <a:blip r:embed="rId1"/>
          <a:stretch/>
        </p:blipFill>
        <p:spPr>
          <a:xfrm>
            <a:off x="1440000" y="1620000"/>
            <a:ext cx="1360800" cy="1078920"/>
          </a:xfrm>
          <a:prstGeom prst="rect">
            <a:avLst/>
          </a:prstGeom>
          <a:ln w="0">
            <a:noFill/>
          </a:ln>
        </p:spPr>
      </p:pic>
      <p:pic>
        <p:nvPicPr>
          <p:cNvPr id="163" name="" descr=""/>
          <p:cNvPicPr/>
          <p:nvPr/>
        </p:nvPicPr>
        <p:blipFill>
          <a:blip r:embed="rId2"/>
          <a:stretch/>
        </p:blipFill>
        <p:spPr>
          <a:xfrm>
            <a:off x="6480000" y="1736280"/>
            <a:ext cx="5484600" cy="2582640"/>
          </a:xfrm>
          <a:prstGeom prst="rect">
            <a:avLst/>
          </a:prstGeom>
          <a:ln w="0">
            <a:noFill/>
          </a:ln>
        </p:spPr>
      </p:pic>
      <p:pic>
        <p:nvPicPr>
          <p:cNvPr id="164" name="" descr=""/>
          <p:cNvPicPr/>
          <p:nvPr/>
        </p:nvPicPr>
        <p:blipFill>
          <a:blip r:embed="rId3"/>
          <a:stretch/>
        </p:blipFill>
        <p:spPr>
          <a:xfrm>
            <a:off x="4680000" y="3420000"/>
            <a:ext cx="1437480" cy="1160280"/>
          </a:xfrm>
          <a:prstGeom prst="rect">
            <a:avLst/>
          </a:prstGeom>
          <a:ln w="0">
            <a:noFill/>
          </a:ln>
        </p:spPr>
      </p:pic>
      <p:pic>
        <p:nvPicPr>
          <p:cNvPr id="165" name="" descr=""/>
          <p:cNvPicPr/>
          <p:nvPr/>
        </p:nvPicPr>
        <p:blipFill>
          <a:blip r:embed="rId4"/>
          <a:stretch/>
        </p:blipFill>
        <p:spPr>
          <a:xfrm>
            <a:off x="2700000" y="5220000"/>
            <a:ext cx="1258920" cy="1016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"/>
          <p:cNvSpPr/>
          <p:nvPr/>
        </p:nvSpPr>
        <p:spPr>
          <a:xfrm>
            <a:off x="540000" y="1080000"/>
            <a:ext cx="11159280" cy="485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7" name=""/>
          <p:cNvSpPr/>
          <p:nvPr/>
        </p:nvSpPr>
        <p:spPr>
          <a:xfrm>
            <a:off x="540000" y="1260000"/>
            <a:ext cx="10798920" cy="46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Dahan-dahang lumapit ang                         sa apat na                    . Ngunit napansin siya ng mga ito. Kaagad na nagsama-sama ang mga baka.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Nagtalikuran sila nang pabilog. Pinagkabit-kabit pa nila ang kanilang mga</a:t>
            </a:r>
            <a:endParaRPr b="0" lang="en-PH" sz="3000" spc="-1" strike="noStrike">
              <a:latin typeface="Arial"/>
            </a:endParaRPr>
          </a:p>
        </p:txBody>
      </p:sp>
      <p:pic>
        <p:nvPicPr>
          <p:cNvPr id="168" name="" descr=""/>
          <p:cNvPicPr/>
          <p:nvPr/>
        </p:nvPicPr>
        <p:blipFill>
          <a:blip r:embed="rId1"/>
          <a:stretch/>
        </p:blipFill>
        <p:spPr>
          <a:xfrm>
            <a:off x="9180000" y="1178640"/>
            <a:ext cx="1258920" cy="1016280"/>
          </a:xfrm>
          <a:prstGeom prst="rect">
            <a:avLst/>
          </a:prstGeom>
          <a:ln w="0">
            <a:noFill/>
          </a:ln>
        </p:spPr>
      </p:pic>
      <p:pic>
        <p:nvPicPr>
          <p:cNvPr id="169" name="" descr=""/>
          <p:cNvPicPr/>
          <p:nvPr/>
        </p:nvPicPr>
        <p:blipFill>
          <a:blip r:embed="rId2"/>
          <a:stretch/>
        </p:blipFill>
        <p:spPr>
          <a:xfrm>
            <a:off x="5838120" y="1152000"/>
            <a:ext cx="1360800" cy="1078920"/>
          </a:xfrm>
          <a:prstGeom prst="rect">
            <a:avLst/>
          </a:prstGeom>
          <a:ln w="0">
            <a:noFill/>
          </a:ln>
        </p:spPr>
      </p:pic>
      <p:pic>
        <p:nvPicPr>
          <p:cNvPr id="170" name="" descr=""/>
          <p:cNvPicPr/>
          <p:nvPr/>
        </p:nvPicPr>
        <p:blipFill>
          <a:blip r:embed="rId3"/>
          <a:stretch/>
        </p:blipFill>
        <p:spPr>
          <a:xfrm>
            <a:off x="3060000" y="4140000"/>
            <a:ext cx="1909800" cy="957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"/>
          <p:cNvSpPr/>
          <p:nvPr/>
        </p:nvSpPr>
        <p:spPr>
          <a:xfrm>
            <a:off x="540000" y="900000"/>
            <a:ext cx="10979280" cy="52210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2" name=""/>
          <p:cNvSpPr/>
          <p:nvPr/>
        </p:nvSpPr>
        <p:spPr>
          <a:xfrm>
            <a:off x="540000" y="1260000"/>
            <a:ext cx="10798920" cy="46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Tuwing lalapit ang                   ay lalong pinagdirikit ng mga                  ang kanilang likuran. Kahit saan humanap ng magandang lugar ang                      , hindi niya makuhang makalapit sa mga              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Umalis na lamang ito.</a:t>
            </a:r>
            <a:endParaRPr b="0" lang="en-PH" sz="3000" spc="-1" strike="noStrike">
              <a:latin typeface="Arial"/>
            </a:endParaRPr>
          </a:p>
        </p:txBody>
      </p:sp>
      <p:pic>
        <p:nvPicPr>
          <p:cNvPr id="173" name="" descr=""/>
          <p:cNvPicPr/>
          <p:nvPr/>
        </p:nvPicPr>
        <p:blipFill>
          <a:blip r:embed="rId1"/>
          <a:stretch/>
        </p:blipFill>
        <p:spPr>
          <a:xfrm>
            <a:off x="9720000" y="1142640"/>
            <a:ext cx="1258920" cy="1016280"/>
          </a:xfrm>
          <a:prstGeom prst="rect">
            <a:avLst/>
          </a:prstGeom>
          <a:ln w="0">
            <a:noFill/>
          </a:ln>
        </p:spPr>
      </p:pic>
      <p:pic>
        <p:nvPicPr>
          <p:cNvPr id="174" name="" descr=""/>
          <p:cNvPicPr/>
          <p:nvPr/>
        </p:nvPicPr>
        <p:blipFill>
          <a:blip r:embed="rId2"/>
          <a:stretch/>
        </p:blipFill>
        <p:spPr>
          <a:xfrm>
            <a:off x="3678120" y="1080000"/>
            <a:ext cx="1360800" cy="1078920"/>
          </a:xfrm>
          <a:prstGeom prst="rect">
            <a:avLst/>
          </a:prstGeom>
          <a:ln w="0">
            <a:noFill/>
          </a:ln>
        </p:spPr>
      </p:pic>
      <p:pic>
        <p:nvPicPr>
          <p:cNvPr id="175" name="" descr=""/>
          <p:cNvPicPr/>
          <p:nvPr/>
        </p:nvPicPr>
        <p:blipFill>
          <a:blip r:embed="rId3"/>
          <a:stretch/>
        </p:blipFill>
        <p:spPr>
          <a:xfrm>
            <a:off x="4320000" y="3600000"/>
            <a:ext cx="5033880" cy="2341080"/>
          </a:xfrm>
          <a:prstGeom prst="rect">
            <a:avLst/>
          </a:prstGeom>
          <a:ln w="0">
            <a:noFill/>
          </a:ln>
        </p:spPr>
      </p:pic>
      <p:pic>
        <p:nvPicPr>
          <p:cNvPr id="176" name="" descr=""/>
          <p:cNvPicPr/>
          <p:nvPr/>
        </p:nvPicPr>
        <p:blipFill>
          <a:blip r:embed="rId4"/>
          <a:stretch/>
        </p:blipFill>
        <p:spPr>
          <a:xfrm>
            <a:off x="1368000" y="2700000"/>
            <a:ext cx="1360800" cy="1078920"/>
          </a:xfrm>
          <a:prstGeom prst="rect">
            <a:avLst/>
          </a:prstGeom>
          <a:ln w="0">
            <a:noFill/>
          </a:ln>
        </p:spPr>
      </p:pic>
      <p:pic>
        <p:nvPicPr>
          <p:cNvPr id="177" name="" descr=""/>
          <p:cNvPicPr/>
          <p:nvPr/>
        </p:nvPicPr>
        <p:blipFill>
          <a:blip r:embed="rId5"/>
          <a:stretch/>
        </p:blipFill>
        <p:spPr>
          <a:xfrm>
            <a:off x="9540000" y="2763720"/>
            <a:ext cx="1258920" cy="1016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"/>
          <p:cNvSpPr/>
          <p:nvPr/>
        </p:nvSpPr>
        <p:spPr>
          <a:xfrm>
            <a:off x="540000" y="1260000"/>
            <a:ext cx="10979280" cy="449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grpSp>
        <p:nvGrpSpPr>
          <p:cNvPr id="179" name=""/>
          <p:cNvGrpSpPr/>
          <p:nvPr/>
        </p:nvGrpSpPr>
        <p:grpSpPr>
          <a:xfrm>
            <a:off x="540000" y="1620000"/>
            <a:ext cx="10798920" cy="4499280"/>
            <a:chOff x="540000" y="1620000"/>
            <a:chExt cx="10798920" cy="4499280"/>
          </a:xfrm>
        </p:grpSpPr>
        <p:sp>
          <p:nvSpPr>
            <p:cNvPr id="180" name=""/>
            <p:cNvSpPr/>
            <p:nvPr/>
          </p:nvSpPr>
          <p:spPr>
            <a:xfrm>
              <a:off x="540000" y="1786680"/>
              <a:ext cx="10798920" cy="433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50000"/>
                </a:lnSpc>
                <a:buNone/>
              </a:pPr>
              <a:r>
                <a:rPr b="1" lang="en-PH" sz="3000" spc="-1" strike="noStrike">
                  <a:solidFill>
                    <a:srgbClr val="000000"/>
                  </a:solidFill>
                  <a:latin typeface="Lato"/>
                  <a:ea typeface="DejaVu Sans"/>
                </a:rPr>
                <a:t>Mga Baka:</a:t>
              </a:r>
              <a:r>
                <a:rPr b="0" lang="en-PH" sz="3000" spc="-1" strike="noStrike">
                  <a:solidFill>
                    <a:srgbClr val="000000"/>
                  </a:solidFill>
                  <a:latin typeface="Lato"/>
                  <a:ea typeface="DejaVu Sans"/>
                </a:rPr>
                <a:t> Akala siguro ng                    madali niya tayong makakain. Hindi niya alam na kapag nagsama-sama at pinagdikit natin ang ating mga                              , mas malakas tayo.</a:t>
              </a:r>
              <a:endParaRPr b="0" lang="en-PH" sz="3000" spc="-1" strike="noStrike">
                <a:latin typeface="Arial"/>
              </a:endParaRPr>
            </a:p>
          </p:txBody>
        </p:sp>
        <p:pic>
          <p:nvPicPr>
            <p:cNvPr id="181" name="" descr=""/>
            <p:cNvPicPr/>
            <p:nvPr/>
          </p:nvPicPr>
          <p:blipFill>
            <a:blip r:embed="rId1"/>
            <a:stretch/>
          </p:blipFill>
          <p:spPr>
            <a:xfrm>
              <a:off x="5118120" y="1620000"/>
              <a:ext cx="1360800" cy="9990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82" name="" descr=""/>
            <p:cNvPicPr/>
            <p:nvPr/>
          </p:nvPicPr>
          <p:blipFill>
            <a:blip r:embed="rId2"/>
            <a:stretch/>
          </p:blipFill>
          <p:spPr>
            <a:xfrm>
              <a:off x="3849120" y="3232800"/>
              <a:ext cx="1909800" cy="886320"/>
            </a:xfrm>
            <a:prstGeom prst="rect">
              <a:avLst/>
            </a:prstGeom>
            <a:ln w="0">
              <a:noFill/>
            </a:ln>
          </p:spPr>
        </p:pic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"/>
          <p:cNvSpPr/>
          <p:nvPr/>
        </p:nvSpPr>
        <p:spPr>
          <a:xfrm>
            <a:off x="540360" y="1080000"/>
            <a:ext cx="11158920" cy="485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184" name="" descr=""/>
          <p:cNvPicPr/>
          <p:nvPr/>
        </p:nvPicPr>
        <p:blipFill>
          <a:blip r:embed="rId1"/>
          <a:stretch/>
        </p:blipFill>
        <p:spPr>
          <a:xfrm>
            <a:off x="5940000" y="2160000"/>
            <a:ext cx="5457240" cy="3239280"/>
          </a:xfrm>
          <a:prstGeom prst="rect">
            <a:avLst/>
          </a:prstGeom>
          <a:ln w="0">
            <a:noFill/>
          </a:ln>
        </p:spPr>
      </p:pic>
      <p:sp>
        <p:nvSpPr>
          <p:cNvPr id="185" name=""/>
          <p:cNvSpPr/>
          <p:nvPr/>
        </p:nvSpPr>
        <p:spPr>
          <a:xfrm>
            <a:off x="540360" y="1260000"/>
            <a:ext cx="6298920" cy="46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Isang araw </a:t>
            </a: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nagtalo-talo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ang mga at nagkahiwalay silang lahat.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Nakita sila ng                         at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isa-isa silang </a:t>
            </a: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sinugod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nito at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kinain.</a:t>
            </a:r>
            <a:endParaRPr b="0" lang="en-PH" sz="3000" spc="-1" strike="noStrike">
              <a:latin typeface="Arial"/>
            </a:endParaRPr>
          </a:p>
        </p:txBody>
      </p:sp>
      <p:pic>
        <p:nvPicPr>
          <p:cNvPr id="186" name="" descr=""/>
          <p:cNvPicPr/>
          <p:nvPr/>
        </p:nvPicPr>
        <p:blipFill>
          <a:blip r:embed="rId2"/>
          <a:stretch/>
        </p:blipFill>
        <p:spPr>
          <a:xfrm>
            <a:off x="3138480" y="2700000"/>
            <a:ext cx="1134360" cy="899280"/>
          </a:xfrm>
          <a:prstGeom prst="rect">
            <a:avLst/>
          </a:prstGeom>
          <a:ln w="0">
            <a:noFill/>
          </a:ln>
        </p:spPr>
      </p:pic>
      <p:pic>
        <p:nvPicPr>
          <p:cNvPr id="187" name="" descr=""/>
          <p:cNvPicPr/>
          <p:nvPr/>
        </p:nvPicPr>
        <p:blipFill>
          <a:blip r:embed="rId3"/>
          <a:stretch/>
        </p:blipFill>
        <p:spPr>
          <a:xfrm>
            <a:off x="6480360" y="1080000"/>
            <a:ext cx="1258920" cy="1016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"/>
          <p:cNvSpPr/>
          <p:nvPr/>
        </p:nvSpPr>
        <p:spPr>
          <a:xfrm>
            <a:off x="540000" y="1260000"/>
            <a:ext cx="10979280" cy="449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9" name=""/>
          <p:cNvSpPr/>
          <p:nvPr/>
        </p:nvSpPr>
        <p:spPr>
          <a:xfrm>
            <a:off x="828000" y="1476000"/>
            <a:ext cx="10798920" cy="46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Bino: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Ganyan ang mangyayari kapag walang </a:t>
            </a: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pagkakaisa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Didi: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Kaya dapat nagtutulungan at nagkakaisa ang lahat.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Bb. Rigor: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Tama! Iyan ang dapat nating tandaan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"/>
          <p:cNvSpPr/>
          <p:nvPr/>
        </p:nvSpPr>
        <p:spPr>
          <a:xfrm>
            <a:off x="539640" y="1286640"/>
            <a:ext cx="10979280" cy="4499280"/>
          </a:xfrm>
          <a:prstGeom prst="rect">
            <a:avLst/>
          </a:prstGeom>
          <a:solidFill>
            <a:srgbClr val="f3e0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1" name=""/>
          <p:cNvSpPr/>
          <p:nvPr/>
        </p:nvSpPr>
        <p:spPr>
          <a:xfrm>
            <a:off x="720000" y="1332000"/>
            <a:ext cx="10798920" cy="46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Sagutin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1. Bakit mahalaga ang magkaisa?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________________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2. Ikaw, nakikiisa ka ba?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________________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"/>
          <p:cNvSpPr/>
          <p:nvPr/>
        </p:nvSpPr>
        <p:spPr>
          <a:xfrm>
            <a:off x="720000" y="2160000"/>
            <a:ext cx="10798920" cy="2159280"/>
          </a:xfrm>
          <a:prstGeom prst="rect">
            <a:avLst/>
          </a:prstGeom>
          <a:solidFill>
            <a:srgbClr val="f5ddd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4000" spc="-1" strike="noStrike">
                <a:solidFill>
                  <a:srgbClr val="000000"/>
                </a:solidFill>
                <a:latin typeface="Lato"/>
                <a:ea typeface="DejaVu Sans"/>
              </a:rPr>
              <a:t>Pagkilala sa mga Tunog na Bumubuo sa Pantig ng mga Salita</a:t>
            </a:r>
            <a:endParaRPr b="0" lang="en-PH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"/>
          <p:cNvSpPr/>
          <p:nvPr/>
        </p:nvSpPr>
        <p:spPr>
          <a:xfrm>
            <a:off x="900000" y="1260000"/>
            <a:ext cx="10798920" cy="4499280"/>
          </a:xfrm>
          <a:prstGeom prst="rect">
            <a:avLst/>
          </a:prstGeom>
          <a:solidFill>
            <a:srgbClr val="ec928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Sabihin ang mga tunog sa pantig na mariin ang pagkakalimbag sa salita.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1. 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mag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kaisa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5. nagtulu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ngan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2. ini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han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da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6. nagtalo-ta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lo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3. pi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na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gmulan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7. ku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wen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to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4. 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mag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kakalahi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8. nagtaliku</a:t>
            </a:r>
            <a:r>
              <a:rPr b="0" lang="en-PH" sz="3000" spc="-1" strike="noStrike" u="sng">
                <a:solidFill>
                  <a:srgbClr val="000000"/>
                </a:solidFill>
                <a:highlight>
                  <a:srgbClr val="ffff00"/>
                </a:highlight>
                <a:uFillTx/>
                <a:latin typeface="Lato"/>
                <a:ea typeface="DejaVu Sans"/>
              </a:rPr>
              <a:t>ran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"/>
          <p:cNvSpPr/>
          <p:nvPr/>
        </p:nvSpPr>
        <p:spPr>
          <a:xfrm>
            <a:off x="828000" y="1620000"/>
            <a:ext cx="10798920" cy="3959280"/>
          </a:xfrm>
          <a:prstGeom prst="rect">
            <a:avLst/>
          </a:prstGeom>
          <a:solidFill>
            <a:srgbClr val="fbe9e7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Pagbasa ng mga Salitang Natutuhan sa Aralin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Basahin nang malakas at maliwanag ang mga salita sa aralin.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matindi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dahan-dahan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pinagdirikit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mapalad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makalapit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nagtalo-talo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sinugod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nagkaisa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"/>
          <p:cNvSpPr/>
          <p:nvPr/>
        </p:nvSpPr>
        <p:spPr>
          <a:xfrm>
            <a:off x="900000" y="1260000"/>
            <a:ext cx="10079280" cy="4319280"/>
          </a:xfrm>
          <a:prstGeom prst="rect">
            <a:avLst/>
          </a:prstGeom>
          <a:solidFill>
            <a:srgbClr val="7fba62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Mga pangungusap ito.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	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Kuwento ito ng mga hayop.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Ang kuwento ay nagbibigay ng aral.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Di-pangungusap ang mga ito.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 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madaling nagsama-sama tuwing lalapit ang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"/>
          <p:cNvSpPr/>
          <p:nvPr/>
        </p:nvSpPr>
        <p:spPr>
          <a:xfrm>
            <a:off x="900000" y="1260000"/>
            <a:ext cx="10079280" cy="3959280"/>
          </a:xfrm>
          <a:prstGeom prst="rect">
            <a:avLst/>
          </a:prstGeom>
          <a:solidFill>
            <a:srgbClr val="cfe7ed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Payak na Pangungusap na Nagkukuwento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isang buong diwa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pinag-uusapan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Nagsisimula sa malaking letra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bantas na tuldok (.) sa hulihan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"/>
          <p:cNvSpPr/>
          <p:nvPr/>
        </p:nvSpPr>
        <p:spPr>
          <a:xfrm>
            <a:off x="900000" y="1260000"/>
            <a:ext cx="10798920" cy="485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Halimbawa: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Malalaki ang mga baka.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Ang leon ay lumapit sa mga baka.</a:t>
            </a:r>
            <a:endParaRPr b="0" lang="en-PH" sz="3000" spc="-1" strike="noStrike">
              <a:latin typeface="Arial"/>
            </a:endParaRPr>
          </a:p>
        </p:txBody>
      </p:sp>
      <p:sp>
        <p:nvSpPr>
          <p:cNvPr id="198" name=""/>
          <p:cNvSpPr/>
          <p:nvPr/>
        </p:nvSpPr>
        <p:spPr>
          <a:xfrm>
            <a:off x="1332000" y="2160000"/>
            <a:ext cx="1582920" cy="538920"/>
          </a:xfrm>
          <a:prstGeom prst="rect">
            <a:avLst/>
          </a:prstGeom>
          <a:noFill/>
          <a:ln w="19080">
            <a:solidFill>
              <a:srgbClr val="d93355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9" name=""/>
          <p:cNvSpPr/>
          <p:nvPr/>
        </p:nvSpPr>
        <p:spPr>
          <a:xfrm>
            <a:off x="3060000" y="2700000"/>
            <a:ext cx="2160000" cy="360"/>
          </a:xfrm>
          <a:prstGeom prst="line">
            <a:avLst/>
          </a:prstGeom>
          <a:ln w="29160">
            <a:solidFill>
              <a:srgbClr val="469f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0" name=""/>
          <p:cNvSpPr/>
          <p:nvPr/>
        </p:nvSpPr>
        <p:spPr>
          <a:xfrm>
            <a:off x="7452000" y="2160000"/>
            <a:ext cx="3958920" cy="538920"/>
          </a:xfrm>
          <a:prstGeom prst="rect">
            <a:avLst/>
          </a:prstGeom>
          <a:noFill/>
          <a:ln w="19080">
            <a:solidFill>
              <a:srgbClr val="d93355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1" name=""/>
          <p:cNvSpPr/>
          <p:nvPr/>
        </p:nvSpPr>
        <p:spPr>
          <a:xfrm>
            <a:off x="5940000" y="2700000"/>
            <a:ext cx="1440000" cy="360"/>
          </a:xfrm>
          <a:prstGeom prst="line">
            <a:avLst/>
          </a:prstGeom>
          <a:ln w="29160">
            <a:solidFill>
              <a:srgbClr val="469f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2" name=""/>
          <p:cNvSpPr/>
          <p:nvPr/>
        </p:nvSpPr>
        <p:spPr>
          <a:xfrm>
            <a:off x="3960000" y="2700000"/>
            <a:ext cx="1440000" cy="1080000"/>
          </a:xfrm>
          <a:prstGeom prst="line">
            <a:avLst/>
          </a:prstGeom>
          <a:ln w="29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3" name=""/>
          <p:cNvSpPr/>
          <p:nvPr/>
        </p:nvSpPr>
        <p:spPr>
          <a:xfrm flipH="1">
            <a:off x="5400000" y="2700000"/>
            <a:ext cx="1080000" cy="1080000"/>
          </a:xfrm>
          <a:prstGeom prst="line">
            <a:avLst/>
          </a:prstGeom>
          <a:ln w="29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4" name=""/>
          <p:cNvSpPr/>
          <p:nvPr/>
        </p:nvSpPr>
        <p:spPr>
          <a:xfrm>
            <a:off x="1980000" y="2700000"/>
            <a:ext cx="360" cy="1008000"/>
          </a:xfrm>
          <a:prstGeom prst="line">
            <a:avLst/>
          </a:prstGeom>
          <a:ln w="29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5" name=""/>
          <p:cNvSpPr/>
          <p:nvPr/>
        </p:nvSpPr>
        <p:spPr>
          <a:xfrm>
            <a:off x="1044000" y="3708000"/>
            <a:ext cx="1906920" cy="970920"/>
          </a:xfrm>
          <a:prstGeom prst="rect">
            <a:avLst/>
          </a:prstGeom>
          <a:noFill/>
          <a:ln w="19080">
            <a:solidFill>
              <a:srgbClr val="d93355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9360" rIns="99360" tIns="54360" bIns="5436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000000"/>
                </a:solidFill>
                <a:latin typeface="Lato"/>
                <a:ea typeface="DejaVu Sans"/>
              </a:rPr>
              <a:t>Inilalarawan ang pinag-uusapan (panaguri)</a:t>
            </a:r>
            <a:endParaRPr b="0" lang="en-PH" sz="1800" spc="-1" strike="noStrike">
              <a:latin typeface="Lato"/>
            </a:endParaRPr>
          </a:p>
        </p:txBody>
      </p:sp>
      <p:sp>
        <p:nvSpPr>
          <p:cNvPr id="206" name=""/>
          <p:cNvSpPr/>
          <p:nvPr/>
        </p:nvSpPr>
        <p:spPr>
          <a:xfrm>
            <a:off x="4392000" y="3888000"/>
            <a:ext cx="1906920" cy="970920"/>
          </a:xfrm>
          <a:prstGeom prst="rect">
            <a:avLst/>
          </a:prstGeom>
          <a:noFill/>
          <a:ln w="19080">
            <a:solidFill>
              <a:srgbClr val="d93355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9360" rIns="99360" tIns="54360" bIns="5436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000000"/>
                </a:solidFill>
                <a:latin typeface="Lato"/>
                <a:ea typeface="DejaVu Sans"/>
              </a:rPr>
              <a:t>pinag-uusapan (simuno)</a:t>
            </a:r>
            <a:endParaRPr b="0" lang="en-PH" sz="1800" spc="-1" strike="noStrike">
              <a:latin typeface="Lato"/>
            </a:endParaRPr>
          </a:p>
        </p:txBody>
      </p:sp>
      <p:sp>
        <p:nvSpPr>
          <p:cNvPr id="207" name=""/>
          <p:cNvSpPr/>
          <p:nvPr/>
        </p:nvSpPr>
        <p:spPr>
          <a:xfrm>
            <a:off x="8820000" y="3960000"/>
            <a:ext cx="1906920" cy="970920"/>
          </a:xfrm>
          <a:prstGeom prst="rect">
            <a:avLst/>
          </a:prstGeom>
          <a:noFill/>
          <a:ln w="19080">
            <a:solidFill>
              <a:srgbClr val="d93355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9360" rIns="99360" tIns="54360" bIns="5436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000000"/>
                </a:solidFill>
                <a:latin typeface="Lato"/>
                <a:ea typeface="DejaVu Sans"/>
              </a:rPr>
              <a:t>ginawa ng pinag-uusapan </a:t>
            </a:r>
            <a:endParaRPr b="0" lang="en-PH" sz="1800" spc="-1" strike="noStrike">
              <a:latin typeface="Lato"/>
            </a:endParaRPr>
          </a:p>
        </p:txBody>
      </p:sp>
      <p:sp>
        <p:nvSpPr>
          <p:cNvPr id="208" name=""/>
          <p:cNvSpPr/>
          <p:nvPr/>
        </p:nvSpPr>
        <p:spPr>
          <a:xfrm>
            <a:off x="9720000" y="2700000"/>
            <a:ext cx="360" cy="1260000"/>
          </a:xfrm>
          <a:prstGeom prst="line">
            <a:avLst/>
          </a:prstGeom>
          <a:ln w="29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"/>
          <p:cNvSpPr/>
          <p:nvPr/>
        </p:nvSpPr>
        <p:spPr>
          <a:xfrm>
            <a:off x="1080000" y="1980000"/>
            <a:ext cx="10439280" cy="2879280"/>
          </a:xfrm>
          <a:prstGeom prst="rect">
            <a:avLst/>
          </a:prstGeom>
          <a:solidFill>
            <a:srgbClr val="f2dde8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Itala ang P kung pangungusap at DP kung hindi.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 1. walang pagkakaisa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 2. Nagutom ang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"/>
          <p:cNvSpPr/>
          <p:nvPr/>
        </p:nvSpPr>
        <p:spPr>
          <a:xfrm>
            <a:off x="1260000" y="1800000"/>
            <a:ext cx="9898920" cy="3238920"/>
          </a:xfrm>
          <a:prstGeom prst="rect">
            <a:avLst/>
          </a:prstGeom>
          <a:solidFill>
            <a:srgbClr val="85b2c6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Simuno ng pangungusap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– pinaguusapan</a:t>
            </a:r>
            <a:endParaRPr b="0" lang="en-PH" sz="3000" spc="-1" strike="noStrike">
              <a:latin typeface="Lato"/>
            </a:endParaRPr>
          </a:p>
          <a:p>
            <a:pPr>
              <a:lnSpc>
                <a:spcPct val="150000"/>
              </a:lnSpc>
              <a:buNone/>
            </a:pPr>
            <a:endParaRPr b="0" lang="en-PH" sz="3000" spc="-1" strike="noStrike">
              <a:latin typeface="Lato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Panaguri ng pangungusap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– nagsasaad ng detalye o gawain/kilos tungkol sa simuno</a:t>
            </a:r>
            <a:endParaRPr b="0" lang="en-PH" sz="3000" spc="-1" strike="noStrike">
              <a:latin typeface="Lato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"/>
          <p:cNvSpPr/>
          <p:nvPr/>
        </p:nvSpPr>
        <p:spPr>
          <a:xfrm>
            <a:off x="540000" y="1260000"/>
            <a:ext cx="10799280" cy="4858920"/>
          </a:xfrm>
          <a:prstGeom prst="rect">
            <a:avLst/>
          </a:prstGeom>
          <a:solidFill>
            <a:srgbClr val="eabbb5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Basahin at suriin ang mga payak na pangungusap. Sabihin ang pinaguusapan o simuno at ginagawa nito o panaguri.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1. Isang guro si Bb. Rigor.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2. Nakikinig sa kuwento ang mga bata.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3. Tungkol sa mga hayop ang kuwento.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4. Isang pabula ang kuwento.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5. May mga mesa sa paaralan.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2771</TotalTime>
  <Application>LibreOffice/7.2.5.2$MacOSX_X86_64 LibreOffice_project/499f9727c189e6ef3471021d6132d4c694f357e5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2023-02-18T00:00:59Z</dcterms:created>
  <dc:creator>Microsoft Office User</dc:creator>
  <dc:description/>
  <dc:language>en-PH</dc:language>
  <cp:lastModifiedBy/>
  <dcterms:modified xsi:type="dcterms:W3CDTF">2023-09-18T10:22:31Z</dcterms:modified>
  <cp:revision>256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Custom</vt:lpwstr>
  </property>
  <property fmtid="{D5CDD505-2E9C-101B-9397-08002B2CF9AE}" pid="3" name="Slides">
    <vt:r8>6</vt:r8>
  </property>
</Properties>
</file>