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jpg" ContentType="image/jpg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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/Relationships>
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3.jpg"/><Relationship Id="rId3" Type="http://schemas.openxmlformats.org/officeDocument/2006/relationships/image" Target="../media/image4.png"/><Relationship Id="rId4" Type="http://schemas.openxmlformats.org/officeDocument/2006/relationships/image" Target="../media/image5.png"/></Relationships>
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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876" y="2125980"/>
            <a:ext cx="10368598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9752" y="3840480"/>
            <a:ext cx="8538845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917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82150" y="1577340"/>
            <a:ext cx="5306282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2192114" cy="6857644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-355"/>
            <a:ext cx="12186920" cy="6852920"/>
          </a:xfrm>
          <a:custGeom>
            <a:avLst/>
            <a:gdLst/>
            <a:ahLst/>
            <a:cxnLst/>
            <a:rect l="l" t="t" r="r" b="b"/>
            <a:pathLst>
              <a:path w="12186920" h="6852920">
                <a:moveTo>
                  <a:pt x="12186716" y="0"/>
                </a:moveTo>
                <a:lnTo>
                  <a:pt x="0" y="0"/>
                </a:lnTo>
                <a:lnTo>
                  <a:pt x="0" y="6852589"/>
                </a:lnTo>
                <a:lnTo>
                  <a:pt x="6093358" y="6852589"/>
                </a:lnTo>
                <a:lnTo>
                  <a:pt x="12186716" y="6852589"/>
                </a:lnTo>
                <a:lnTo>
                  <a:pt x="1218671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18" name="bg object 18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332993" y="1800707"/>
            <a:ext cx="2793606" cy="2793606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487318" y="1475282"/>
            <a:ext cx="8699500" cy="3857625"/>
          </a:xfrm>
          <a:custGeom>
            <a:avLst/>
            <a:gdLst/>
            <a:ahLst/>
            <a:cxnLst/>
            <a:rect l="l" t="t" r="r" b="b"/>
            <a:pathLst>
              <a:path w="8699500" h="3857625">
                <a:moveTo>
                  <a:pt x="8699042" y="0"/>
                </a:moveTo>
                <a:lnTo>
                  <a:pt x="0" y="0"/>
                </a:lnTo>
                <a:lnTo>
                  <a:pt x="0" y="3857040"/>
                </a:lnTo>
                <a:lnTo>
                  <a:pt x="4349521" y="3857040"/>
                </a:lnTo>
                <a:lnTo>
                  <a:pt x="8699042" y="3857040"/>
                </a:lnTo>
                <a:lnTo>
                  <a:pt x="8699042" y="0"/>
                </a:lnTo>
                <a:close/>
              </a:path>
            </a:pathLst>
          </a:custGeom>
          <a:solidFill>
            <a:srgbClr val="9B0000"/>
          </a:solidFill>
        </p:spPr>
        <p:txBody>
          <a:bodyPr wrap="square" lIns="0" tIns="0" rIns="0" bIns="0" rtlCol="0"/>
          <a:lstStyle/>
          <a:p/>
        </p:txBody>
      </p:sp>
      <p:pic>
        <p:nvPicPr>
          <p:cNvPr id="20" name="bg object 2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487318" y="5337352"/>
            <a:ext cx="8699398" cy="37908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jpg"/><Relationship Id="rId8" Type="http://schemas.openxmlformats.org/officeDocument/2006/relationships/image" Target="../media/image2.png"/></Relationships>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6242405"/>
            <a:ext cx="12186716" cy="615594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857242" y="-355"/>
            <a:ext cx="1029246" cy="965161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2734" y="392302"/>
            <a:ext cx="10170795" cy="3917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tx1"/>
                </a:solidFill>
                <a:latin typeface="Arial Black"/>
                <a:cs typeface="Arial Black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80097" y="2189855"/>
            <a:ext cx="10704830" cy="14071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000" b="0" i="0">
                <a:solidFill>
                  <a:schemeClr val="tx1"/>
                </a:solidFill>
                <a:latin typeface="Arial"/>
                <a:cs typeface="Arial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63055" y="6416231"/>
            <a:ext cx="2637155" cy="2813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917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82812" y="6377940"/>
            <a:ext cx="280562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
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jpg"/><Relationship Id="rId3" Type="http://schemas.openxmlformats.org/officeDocument/2006/relationships/hyperlink" Target="http://WWW.REX.COM.PH/" TargetMode="External"/></Relationships>
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jpg"/><Relationship Id="rId3" Type="http://schemas.openxmlformats.org/officeDocument/2006/relationships/hyperlink" Target="http://WWW.REX.COM.PH/" TargetMode="External"/></Relationships>
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hyperlink" Target="http://WWW.REX.COM.PH/" TargetMode="External"/></Relationships>
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jpg"/><Relationship Id="rId3" Type="http://schemas.openxmlformats.org/officeDocument/2006/relationships/hyperlink" Target="http://WWW.REX.COM.PH/" TargetMode="External"/></Relationships>
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jpg"/><Relationship Id="rId3" Type="http://schemas.openxmlformats.org/officeDocument/2006/relationships/hyperlink" Target="http://WWW.REX.COM.PH/" TargetMode="External"/></Relationships>
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Relationship Id="rId3" Type="http://schemas.openxmlformats.org/officeDocument/2006/relationships/hyperlink" Target="http://WWW.REX.COM.PH/" TargetMode="External"/></Relationships>
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jpg"/><Relationship Id="rId3" Type="http://schemas.openxmlformats.org/officeDocument/2006/relationships/hyperlink" Target="http://WWW.REX.COM.PH/" TargetMode="External"/></Relationships>
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jpg"/><Relationship Id="rId3" Type="http://schemas.openxmlformats.org/officeDocument/2006/relationships/hyperlink" Target="http://WWW.REX.COM.PH/" TargetMode="External"/></Relationships>
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hyperlink" Target="http://WWW.REX.COM.PH/" TargetMode="External"/></Relationships>
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image" Target="../media/image14.png"/></Relationships>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217657" y="2672181"/>
            <a:ext cx="7366634" cy="1067435"/>
          </a:xfrm>
          <a:prstGeom prst="rect"/>
        </p:spPr>
        <p:txBody>
          <a:bodyPr wrap="square" lIns="0" tIns="75565" rIns="0" bIns="0" rtlCol="0" vert="horz">
            <a:spAutoFit/>
          </a:bodyPr>
          <a:lstStyle/>
          <a:p>
            <a:pPr marL="1530350" marR="5080" indent="-1518285">
              <a:lnSpc>
                <a:spcPts val="3879"/>
              </a:lnSpc>
              <a:spcBef>
                <a:spcPts val="595"/>
              </a:spcBef>
            </a:pP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The</a:t>
            </a:r>
            <a:r>
              <a:rPr dirty="0" sz="36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Musculoskeletal,</a:t>
            </a:r>
            <a:r>
              <a:rPr dirty="0" sz="3600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Integumentary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and</a:t>
            </a:r>
            <a:r>
              <a:rPr dirty="0" sz="3600" spc="-2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>
                <a:solidFill>
                  <a:srgbClr val="FFFFFF"/>
                </a:solidFill>
                <a:latin typeface="Arial"/>
                <a:cs typeface="Arial"/>
              </a:rPr>
              <a:t>Excretory</a:t>
            </a:r>
            <a:r>
              <a:rPr dirty="0" sz="3600" spc="-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dirty="0" sz="3600" spc="-10">
                <a:solidFill>
                  <a:srgbClr val="FFFFFF"/>
                </a:solidFill>
                <a:latin typeface="Arial"/>
                <a:cs typeface="Arial"/>
              </a:rPr>
              <a:t>Systems</a:t>
            </a:r>
            <a:endParaRPr sz="36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7296" y="1229296"/>
            <a:ext cx="341566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Musculoskeletal</a:t>
            </a:r>
            <a:r>
              <a:rPr dirty="0" sz="2000" spc="-30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797661" y="187298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1013294" y="1753534"/>
            <a:ext cx="5640705" cy="1095375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just" marL="12700" marR="5080">
              <a:lnSpc>
                <a:spcPct val="116500"/>
              </a:lnSpc>
              <a:spcBef>
                <a:spcPts val="135"/>
              </a:spcBef>
            </a:pP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human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skeleton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and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 spc="-25">
                <a:latin typeface="Arial Black"/>
                <a:cs typeface="Arial Black"/>
              </a:rPr>
              <a:t>the </a:t>
            </a:r>
            <a:r>
              <a:rPr dirty="0" sz="2000">
                <a:latin typeface="Arial Black"/>
                <a:cs typeface="Arial Black"/>
              </a:rPr>
              <a:t>muscles.</a:t>
            </a:r>
            <a:r>
              <a:rPr dirty="0" sz="2000" spc="-13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skeleton serves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framework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support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 the </a:t>
            </a:r>
            <a:r>
              <a:rPr dirty="0" sz="2000" spc="-2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797661" y="3323424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1013294" y="3223051"/>
            <a:ext cx="5342890" cy="104711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>
              <a:lnSpc>
                <a:spcPct val="1117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 and muscles work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together, </a:t>
            </a:r>
            <a:r>
              <a:rPr dirty="0" sz="2000">
                <a:latin typeface="Arial"/>
                <a:cs typeface="Arial"/>
              </a:rPr>
              <a:t>enabling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move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perform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various activities.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797661" y="4763427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13294" y="4663777"/>
            <a:ext cx="5399405" cy="1046480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1700"/>
              </a:lnSpc>
              <a:spcBef>
                <a:spcPts val="9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musculoskeletal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protects </a:t>
            </a:r>
            <a:r>
              <a:rPr dirty="0" sz="2000" spc="-10">
                <a:latin typeface="Arial"/>
                <a:cs typeface="Arial"/>
              </a:rPr>
              <a:t>vital </a:t>
            </a:r>
            <a:r>
              <a:rPr dirty="0" sz="2000">
                <a:latin typeface="Arial"/>
                <a:cs typeface="Arial"/>
              </a:rPr>
              <a:t>organs,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such as the brain,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heart,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lungs,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</a:t>
            </a:r>
            <a:r>
              <a:rPr dirty="0" sz="2000" spc="-25">
                <a:latin typeface="Arial"/>
                <a:cs typeface="Arial"/>
              </a:rPr>
              <a:t>any </a:t>
            </a:r>
            <a:r>
              <a:rPr dirty="0" sz="2000">
                <a:latin typeface="Arial"/>
                <a:cs typeface="Arial"/>
              </a:rPr>
              <a:t>other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similar</a:t>
            </a:r>
            <a:r>
              <a:rPr dirty="0" sz="2000" spc="-10">
                <a:latin typeface="Arial"/>
                <a:cs typeface="Arial"/>
              </a:rPr>
              <a:t> organs.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10" name="object 10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625156" y="1928091"/>
            <a:ext cx="3398886" cy="3082813"/>
          </a:xfrm>
          <a:prstGeom prst="rect">
            <a:avLst/>
          </a:prstGeom>
        </p:spPr>
      </p:pic>
      <p:sp>
        <p:nvSpPr>
          <p:cNvPr id="11" name="object 11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2" name="object 12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422343"/>
            <a:ext cx="10499725" cy="7270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 marR="5080" indent="449580">
              <a:lnSpc>
                <a:spcPct val="114999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musculoskeletal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system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primarily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 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different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kinds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such 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smooth,</a:t>
            </a:r>
            <a:r>
              <a:rPr dirty="0" sz="2000" spc="-2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skeletal,</a:t>
            </a:r>
            <a:r>
              <a:rPr dirty="0" sz="2000" spc="-1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and</a:t>
            </a:r>
            <a:r>
              <a:rPr dirty="0" sz="2000" spc="-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cardiac </a:t>
            </a:r>
            <a:r>
              <a:rPr dirty="0" sz="2000" spc="-10" b="1" i="1">
                <a:latin typeface="Arial"/>
                <a:cs typeface="Arial"/>
              </a:rPr>
              <a:t>muscles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699994" y="2519641"/>
            <a:ext cx="6354946" cy="177876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797661" y="4782942"/>
            <a:ext cx="10363835" cy="704215"/>
          </a:xfrm>
          <a:prstGeom prst="rect">
            <a:avLst/>
          </a:prstGeom>
        </p:spPr>
        <p:txBody>
          <a:bodyPr wrap="square" lIns="0" tIns="12065" rIns="0" bIns="0" rtlCol="0" vert="horz">
            <a:spAutoFit/>
          </a:bodyPr>
          <a:lstStyle/>
          <a:p>
            <a:pPr marL="12700" marR="5080">
              <a:lnSpc>
                <a:spcPct val="111300"/>
              </a:lnSpc>
              <a:spcBef>
                <a:spcPts val="95"/>
              </a:spcBef>
            </a:pP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types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 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found in specific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parts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 where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play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vital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roles </a:t>
            </a:r>
            <a:r>
              <a:rPr dirty="0" sz="2000" spc="-25">
                <a:latin typeface="Arial"/>
                <a:cs typeface="Arial"/>
              </a:rPr>
              <a:t>for </a:t>
            </a:r>
            <a:r>
              <a:rPr dirty="0" sz="2000">
                <a:latin typeface="Arial"/>
                <a:cs typeface="Arial"/>
              </a:rPr>
              <a:t>locomotion,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passage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materials inside 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well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the beating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10">
                <a:latin typeface="Arial"/>
                <a:cs typeface="Arial"/>
              </a:rPr>
              <a:t>heart.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633659"/>
            <a:ext cx="7404734" cy="3448050"/>
          </a:xfrm>
          <a:prstGeom prst="rect">
            <a:avLst/>
          </a:prstGeom>
        </p:spPr>
        <p:txBody>
          <a:bodyPr wrap="square" lIns="0" tIns="21590" rIns="0" bIns="0" rtlCol="0" vert="horz">
            <a:spAutoFit/>
          </a:bodyPr>
          <a:lstStyle/>
          <a:p>
            <a:pPr algn="just" marL="12700" marR="5080" indent="449580">
              <a:lnSpc>
                <a:spcPct val="112000"/>
              </a:lnSpc>
              <a:spcBef>
                <a:spcPts val="17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9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skeletal</a:t>
            </a:r>
            <a:r>
              <a:rPr dirty="0" sz="2000" spc="2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muscles</a:t>
            </a:r>
            <a:r>
              <a:rPr dirty="0" sz="2000" spc="10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those</a:t>
            </a:r>
            <a:r>
              <a:rPr dirty="0" sz="2000" spc="20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2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attached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0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bones.Together</a:t>
            </a:r>
            <a:r>
              <a:rPr dirty="0" sz="2000" spc="37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3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39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</a:t>
            </a:r>
            <a:r>
              <a:rPr dirty="0" sz="2000" spc="3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3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</a:t>
            </a:r>
            <a:r>
              <a:rPr dirty="0" sz="2000" spc="3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38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attached</a:t>
            </a:r>
            <a:r>
              <a:rPr dirty="0" sz="2000" spc="38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to,</a:t>
            </a:r>
            <a:r>
              <a:rPr dirty="0" sz="2000" spc="37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they </a:t>
            </a:r>
            <a:r>
              <a:rPr dirty="0" sz="2000">
                <a:latin typeface="Arial"/>
                <a:cs typeface="Arial"/>
              </a:rPr>
              <a:t>enable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us</a:t>
            </a:r>
            <a:r>
              <a:rPr dirty="0" sz="2000" spc="1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perform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locomotion;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thus,</a:t>
            </a:r>
            <a:r>
              <a:rPr dirty="0" sz="2000" spc="11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1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activities</a:t>
            </a:r>
            <a:r>
              <a:rPr dirty="0" sz="2000" spc="120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such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-1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walking,</a:t>
            </a:r>
            <a:r>
              <a:rPr dirty="0" sz="2000" spc="-1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running,</a:t>
            </a:r>
            <a:r>
              <a:rPr dirty="0" sz="2000" spc="-1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1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any</a:t>
            </a:r>
            <a:r>
              <a:rPr dirty="0" sz="2000" spc="-1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other</a:t>
            </a:r>
            <a:r>
              <a:rPr dirty="0" sz="2000" spc="-1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related</a:t>
            </a:r>
            <a:r>
              <a:rPr dirty="0" sz="2000" spc="-1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physical</a:t>
            </a:r>
            <a:r>
              <a:rPr dirty="0" sz="2000" spc="-15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activities. </a:t>
            </a:r>
            <a:r>
              <a:rPr dirty="0" sz="2000">
                <a:latin typeface="Arial"/>
                <a:cs typeface="Arial"/>
              </a:rPr>
              <a:t>Skeletal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described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60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striated</a:t>
            </a:r>
            <a:r>
              <a:rPr dirty="0" sz="2000" spc="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2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voluntary</a:t>
            </a:r>
            <a:r>
              <a:rPr dirty="0" sz="2000">
                <a:latin typeface="Arial"/>
                <a:cs typeface="Arial"/>
              </a:rPr>
              <a:t>.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As </a:t>
            </a:r>
            <a:r>
              <a:rPr dirty="0" sz="2000">
                <a:latin typeface="Arial"/>
                <a:cs typeface="Arial"/>
              </a:rPr>
              <a:t>you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may</a:t>
            </a:r>
            <a:r>
              <a:rPr dirty="0" sz="2000" spc="8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see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7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7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figure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above,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skeletal</a:t>
            </a:r>
            <a:r>
              <a:rPr dirty="0" sz="2000" spc="7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80">
                <a:latin typeface="Arial"/>
                <a:cs typeface="Arial"/>
              </a:rPr>
              <a:t>  </a:t>
            </a:r>
            <a:r>
              <a:rPr dirty="0" sz="2000" spc="-25">
                <a:latin typeface="Arial"/>
                <a:cs typeface="Arial"/>
              </a:rPr>
              <a:t>are </a:t>
            </a:r>
            <a:r>
              <a:rPr dirty="0" sz="2000">
                <a:latin typeface="Arial"/>
                <a:cs typeface="Arial"/>
              </a:rPr>
              <a:t>marked</a:t>
            </a:r>
            <a:r>
              <a:rPr dirty="0" sz="2000" spc="1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with</a:t>
            </a:r>
            <a:r>
              <a:rPr dirty="0" sz="2000" spc="1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striations</a:t>
            </a:r>
            <a:r>
              <a:rPr dirty="0" sz="2000" spc="16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that</a:t>
            </a:r>
            <a:r>
              <a:rPr dirty="0" sz="2000" spc="1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1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long,</a:t>
            </a:r>
            <a:r>
              <a:rPr dirty="0" sz="2000" spc="1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thin</a:t>
            </a:r>
            <a:r>
              <a:rPr dirty="0" sz="2000" spc="1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parallel</a:t>
            </a:r>
            <a:r>
              <a:rPr dirty="0" sz="2000" spc="1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streaks</a:t>
            </a:r>
            <a:r>
              <a:rPr dirty="0" sz="2000" spc="15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160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they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2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attached</a:t>
            </a:r>
            <a:r>
              <a:rPr dirty="0" sz="2000" spc="2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254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bones.</a:t>
            </a:r>
            <a:r>
              <a:rPr dirty="0" sz="2000" spc="2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voluntary</a:t>
            </a:r>
            <a:r>
              <a:rPr dirty="0" sz="2000" spc="2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2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</a:t>
            </a:r>
            <a:r>
              <a:rPr dirty="0" sz="2000" spc="25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well; </a:t>
            </a:r>
            <a:r>
              <a:rPr dirty="0" sz="2000">
                <a:latin typeface="Arial"/>
                <a:cs typeface="Arial"/>
              </a:rPr>
              <a:t>hence,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control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them</a:t>
            </a:r>
            <a:r>
              <a:rPr dirty="0" sz="2000" spc="3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at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will.</a:t>
            </a:r>
            <a:r>
              <a:rPr dirty="0" sz="2000" spc="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evident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</a:t>
            </a:r>
            <a:r>
              <a:rPr dirty="0" sz="2000" spc="4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walk, </a:t>
            </a:r>
            <a:r>
              <a:rPr dirty="0" sz="2000">
                <a:latin typeface="Arial"/>
                <a:cs typeface="Arial"/>
              </a:rPr>
              <a:t>run,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use our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hands to grab onto </a:t>
            </a:r>
            <a:r>
              <a:rPr dirty="0" sz="2000" spc="-10">
                <a:latin typeface="Arial"/>
                <a:cs typeface="Arial"/>
              </a:rPr>
              <a:t>something.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19997" y="2339644"/>
            <a:ext cx="2273143" cy="1838159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04161" y="1439633"/>
            <a:ext cx="2517324" cy="1980006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797661" y="1498574"/>
            <a:ext cx="10776585" cy="3691254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Smooth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muscle</a:t>
            </a:r>
            <a:endParaRPr sz="20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60"/>
              </a:spcBef>
            </a:pPr>
            <a:endParaRPr sz="2050">
              <a:latin typeface="Arial Black"/>
              <a:cs typeface="Arial Black"/>
            </a:endParaRPr>
          </a:p>
          <a:p>
            <a:pPr marL="12700" marR="3519804" indent="449580">
              <a:lnSpc>
                <a:spcPct val="112799"/>
              </a:lnSpc>
            </a:pPr>
            <a:r>
              <a:rPr dirty="0" sz="2000">
                <a:latin typeface="Arial"/>
                <a:cs typeface="Arial"/>
              </a:rPr>
              <a:t>This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muscle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 commonly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present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digestive tract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that </a:t>
            </a:r>
            <a:r>
              <a:rPr dirty="0" sz="2000">
                <a:latin typeface="Arial"/>
                <a:cs typeface="Arial"/>
              </a:rPr>
              <a:t>allows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passage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chewed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food 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mouth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stomach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 a wavelike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contraction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muscle </a:t>
            </a:r>
            <a:r>
              <a:rPr dirty="0" sz="2000" spc="-10">
                <a:latin typeface="Arial"/>
                <a:cs typeface="Arial"/>
              </a:rPr>
              <a:t>called peristalsis.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000">
              <a:latin typeface="Arial"/>
              <a:cs typeface="Arial"/>
            </a:endParaRPr>
          </a:p>
          <a:p>
            <a:pPr marL="12700" marR="5080" indent="449580">
              <a:lnSpc>
                <a:spcPct val="111700"/>
              </a:lnSpc>
            </a:pP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addition,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blood vessels that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serve as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passageway 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 are also made up </a:t>
            </a:r>
            <a:r>
              <a:rPr dirty="0" sz="2000" spc="-25">
                <a:latin typeface="Arial"/>
                <a:cs typeface="Arial"/>
              </a:rPr>
              <a:t>of </a:t>
            </a:r>
            <a:r>
              <a:rPr dirty="0" sz="2000">
                <a:latin typeface="Arial"/>
                <a:cs typeface="Arial"/>
              </a:rPr>
              <a:t>smooth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Unlike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skeletal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smooth muscles are non-striated and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involuntary.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 reason,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 cannot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 controlled at </a:t>
            </a:r>
            <a:r>
              <a:rPr dirty="0" sz="2000" spc="-10">
                <a:latin typeface="Arial"/>
                <a:cs typeface="Arial"/>
              </a:rPr>
              <a:t>will.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978014" y="2218575"/>
            <a:ext cx="7129780" cy="20618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Cardiac</a:t>
            </a:r>
            <a:r>
              <a:rPr dirty="0" sz="2000" spc="-2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Muscle</a:t>
            </a:r>
            <a:endParaRPr sz="20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050">
              <a:latin typeface="Arial Black"/>
              <a:cs typeface="Arial Black"/>
            </a:endParaRPr>
          </a:p>
          <a:p>
            <a:pPr algn="just" marL="12700" marR="5080" indent="449580">
              <a:lnSpc>
                <a:spcPct val="111700"/>
              </a:lnSpc>
              <a:spcBef>
                <a:spcPts val="5"/>
              </a:spcBef>
            </a:pPr>
            <a:r>
              <a:rPr dirty="0" sz="2000">
                <a:latin typeface="Arial"/>
                <a:cs typeface="Arial"/>
              </a:rPr>
              <a:t>This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muscle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can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only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be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found</a:t>
            </a:r>
            <a:r>
              <a:rPr dirty="0" sz="2000" spc="9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9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9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heart.</a:t>
            </a:r>
            <a:r>
              <a:rPr dirty="0" sz="2000" spc="90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Cardiac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229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make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up</a:t>
            </a:r>
            <a:r>
              <a:rPr dirty="0" sz="2000" spc="2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walls</a:t>
            </a:r>
            <a:r>
              <a:rPr dirty="0" sz="2000" spc="25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2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heart</a:t>
            </a:r>
            <a:r>
              <a:rPr dirty="0" sz="2000" spc="24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23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striated,</a:t>
            </a:r>
            <a:r>
              <a:rPr dirty="0" sz="2000" spc="240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like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skeletal</a:t>
            </a:r>
            <a:r>
              <a:rPr dirty="0" sz="2000" spc="6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muscles,</a:t>
            </a:r>
            <a:r>
              <a:rPr dirty="0" sz="2000" spc="65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but</a:t>
            </a:r>
            <a:r>
              <a:rPr dirty="0" sz="2000" spc="6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involuntary,</a:t>
            </a:r>
            <a:r>
              <a:rPr dirty="0" sz="2000" spc="6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just</a:t>
            </a:r>
            <a:r>
              <a:rPr dirty="0" sz="2000" spc="6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like</a:t>
            </a:r>
            <a:r>
              <a:rPr dirty="0" sz="2000" spc="60">
                <a:latin typeface="Arial"/>
                <a:cs typeface="Arial"/>
              </a:rPr>
              <a:t> 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65">
                <a:latin typeface="Arial"/>
                <a:cs typeface="Arial"/>
              </a:rPr>
              <a:t>  </a:t>
            </a:r>
            <a:r>
              <a:rPr dirty="0" sz="2000" spc="-10">
                <a:latin typeface="Arial"/>
                <a:cs typeface="Arial"/>
              </a:rPr>
              <a:t>smooth muscles.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819997" y="2267296"/>
            <a:ext cx="2368472" cy="1937683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14781" y="1084295"/>
            <a:ext cx="10403205" cy="3255645"/>
          </a:xfrm>
          <a:prstGeom prst="rect">
            <a:avLst/>
          </a:prstGeom>
        </p:spPr>
        <p:txBody>
          <a:bodyPr wrap="square" lIns="0" tIns="673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30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musculoskeletal</a:t>
            </a:r>
            <a:r>
              <a:rPr dirty="0" sz="2000" spc="5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also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two kinds 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skeletons in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body: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</a:t>
            </a:r>
            <a:endParaRPr sz="20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2000">
                <a:latin typeface="Arial Black"/>
                <a:cs typeface="Arial Black"/>
              </a:rPr>
              <a:t>axial</a:t>
            </a:r>
            <a:r>
              <a:rPr dirty="0" sz="2000" spc="-2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skeleton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and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the</a:t>
            </a:r>
            <a:r>
              <a:rPr dirty="0" sz="2000" spc="-2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appendicular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skeleton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50">
                <a:latin typeface="Arial Black"/>
                <a:cs typeface="Arial Black"/>
              </a:rPr>
              <a:t>.</a:t>
            </a:r>
            <a:endParaRPr sz="20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4050">
              <a:latin typeface="Arial Black"/>
              <a:cs typeface="Arial Black"/>
            </a:endParaRPr>
          </a:p>
          <a:p>
            <a:pPr marL="194945" marR="4871085">
              <a:lnSpc>
                <a:spcPct val="114900"/>
              </a:lnSpc>
              <a:spcBef>
                <a:spcPts val="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axial skeleton</a:t>
            </a:r>
            <a:r>
              <a:rPr dirty="0" sz="2000" spc="-114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skull, </a:t>
            </a:r>
            <a:r>
              <a:rPr dirty="0" sz="2000">
                <a:latin typeface="Arial"/>
                <a:cs typeface="Arial"/>
              </a:rPr>
              <a:t>spinal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column,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rib </a:t>
            </a:r>
            <a:r>
              <a:rPr dirty="0" sz="2000" spc="-20">
                <a:latin typeface="Arial"/>
                <a:cs typeface="Arial"/>
              </a:rPr>
              <a:t>cage.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550">
              <a:latin typeface="Arial"/>
              <a:cs typeface="Arial"/>
            </a:endParaRPr>
          </a:p>
          <a:p>
            <a:pPr marL="194945" marR="4394835">
              <a:lnSpc>
                <a:spcPct val="114999"/>
              </a:lnSpc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appendicular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skeleton</a:t>
            </a:r>
            <a:r>
              <a:rPr dirty="0" sz="2000" spc="-13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bones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appendages, arms,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legs,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hips.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382370" y="1869435"/>
            <a:ext cx="3009202" cy="3419962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25297" y="1425925"/>
            <a:ext cx="10652125" cy="3234055"/>
          </a:xfrm>
          <a:prstGeom prst="rect">
            <a:avLst/>
          </a:prstGeom>
        </p:spPr>
        <p:txBody>
          <a:bodyPr wrap="square" lIns="0" tIns="48260" rIns="0" bIns="0" rtlCol="0" vert="horz">
            <a:spAutoFit/>
          </a:bodyPr>
          <a:lstStyle/>
          <a:p>
            <a:pPr marL="462915">
              <a:lnSpc>
                <a:spcPct val="100000"/>
              </a:lnSpc>
              <a:spcBef>
                <a:spcPts val="380"/>
              </a:spcBef>
            </a:pPr>
            <a:r>
              <a:rPr dirty="0" sz="2000">
                <a:latin typeface="Arial"/>
                <a:cs typeface="Arial"/>
              </a:rPr>
              <a:t>Some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attached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 through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 structure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 spc="-10" b="1" i="1">
                <a:latin typeface="Arial"/>
                <a:cs typeface="Arial"/>
              </a:rPr>
              <a:t>tendon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12700" marR="47625">
              <a:lnSpc>
                <a:spcPct val="111300"/>
              </a:lnSpc>
              <a:spcBef>
                <a:spcPts val="10"/>
              </a:spcBef>
            </a:pPr>
            <a:r>
              <a:rPr dirty="0" sz="2000">
                <a:latin typeface="Arial"/>
                <a:cs typeface="Arial"/>
              </a:rPr>
              <a:t>Tendons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structures 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made up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tough fibers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structural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proteins called</a:t>
            </a:r>
            <a:r>
              <a:rPr dirty="0" sz="2000" spc="40">
                <a:latin typeface="Arial"/>
                <a:cs typeface="Arial"/>
              </a:rPr>
              <a:t> </a:t>
            </a:r>
            <a:r>
              <a:rPr dirty="0" sz="2000" spc="-10" b="1" i="1">
                <a:latin typeface="Arial"/>
                <a:cs typeface="Arial"/>
              </a:rPr>
              <a:t>collagen</a:t>
            </a:r>
            <a:r>
              <a:rPr dirty="0" sz="2000" spc="-10">
                <a:latin typeface="Arial"/>
                <a:cs typeface="Arial"/>
              </a:rPr>
              <a:t>. </a:t>
            </a: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initiate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movement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muscles,the tendon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pulls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causing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 </a:t>
            </a:r>
            <a:r>
              <a:rPr dirty="0" sz="2000" spc="-10">
                <a:latin typeface="Arial"/>
                <a:cs typeface="Arial"/>
              </a:rPr>
              <a:t>move.</a:t>
            </a:r>
            <a:endParaRPr sz="2000">
              <a:latin typeface="Arial"/>
              <a:cs typeface="Arial"/>
            </a:endParaRPr>
          </a:p>
          <a:p>
            <a:pPr marL="84455">
              <a:lnSpc>
                <a:spcPct val="100000"/>
              </a:lnSpc>
              <a:spcBef>
                <a:spcPts val="1750"/>
              </a:spcBef>
            </a:pPr>
            <a:r>
              <a:rPr dirty="0" sz="2000">
                <a:latin typeface="Arial"/>
                <a:cs typeface="Arial"/>
              </a:rPr>
              <a:t>Examples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these structures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located 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including the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ankles</a:t>
            </a:r>
            <a:r>
              <a:rPr dirty="0" sz="2000" spc="-10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and the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wrists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 marL="84455" marR="5080" indent="449580">
              <a:lnSpc>
                <a:spcPct val="113700"/>
              </a:lnSpc>
              <a:spcBef>
                <a:spcPts val="2160"/>
              </a:spcBef>
            </a:pPr>
            <a:r>
              <a:rPr dirty="0" sz="2000">
                <a:latin typeface="Arial"/>
                <a:cs typeface="Arial"/>
              </a:rPr>
              <a:t>Aside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being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framework 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bones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 do other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Among</a:t>
            </a:r>
            <a:r>
              <a:rPr dirty="0" sz="2000" spc="-10">
                <a:latin typeface="Arial"/>
                <a:cs typeface="Arial"/>
              </a:rPr>
              <a:t> these </a:t>
            </a:r>
            <a:r>
              <a:rPr dirty="0" sz="2000">
                <a:latin typeface="Arial"/>
                <a:cs typeface="Arial"/>
              </a:rPr>
              <a:t>functions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involve the process 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making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blood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cells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known as</a:t>
            </a:r>
            <a:r>
              <a:rPr dirty="0" sz="2000" spc="2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hematopoiesis</a:t>
            </a:r>
            <a:r>
              <a:rPr dirty="0" sz="2000">
                <a:latin typeface="Arial"/>
                <a:cs typeface="Arial"/>
              </a:rPr>
              <a:t>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 </a:t>
            </a:r>
            <a:r>
              <a:rPr dirty="0" sz="2000" spc="-10">
                <a:latin typeface="Arial"/>
                <a:cs typeface="Arial"/>
              </a:rPr>
              <a:t>process </a:t>
            </a:r>
            <a:r>
              <a:rPr dirty="0" sz="2000">
                <a:latin typeface="Arial"/>
                <a:cs typeface="Arial"/>
              </a:rPr>
              <a:t>happens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 bone marrow,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which is present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some bones,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such as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hip bones and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thigh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bones.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8" name="object 8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9" name="object 9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604596" y="1047579"/>
            <a:ext cx="4414520" cy="818515"/>
          </a:xfrm>
          <a:prstGeom prst="rect">
            <a:avLst/>
          </a:prstGeom>
        </p:spPr>
        <p:txBody>
          <a:bodyPr wrap="square" lIns="0" tIns="104139" rIns="0" bIns="0" rtlCol="0" vert="horz">
            <a:spAutoFit/>
          </a:bodyPr>
          <a:lstStyle/>
          <a:p>
            <a:pPr marL="25400">
              <a:lnSpc>
                <a:spcPct val="100000"/>
              </a:lnSpc>
              <a:spcBef>
                <a:spcPts val="819"/>
              </a:spcBef>
            </a:pPr>
            <a:r>
              <a:rPr dirty="0" sz="2000">
                <a:latin typeface="Arial Black"/>
                <a:cs typeface="Arial Black"/>
              </a:rPr>
              <a:t>Integumentary</a:t>
            </a:r>
            <a:r>
              <a:rPr dirty="0" sz="2000" spc="-40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  <a:p>
            <a:pPr marL="287020" indent="-215265">
              <a:lnSpc>
                <a:spcPct val="100000"/>
              </a:lnSpc>
              <a:spcBef>
                <a:spcPts val="720"/>
              </a:spcBef>
              <a:buSzPct val="45000"/>
              <a:buFont typeface="Segoe UI Symbol"/>
              <a:buChar char="➢"/>
              <a:tabLst>
                <a:tab pos="287020" algn="l"/>
              </a:tabLst>
            </a:pP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 primarily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skin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664095" y="230102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9050" rIns="0" bIns="0" rtlCol="0" vert="horz">
            <a:spAutoFit/>
          </a:bodyPr>
          <a:lstStyle/>
          <a:p>
            <a:pPr marL="12700" marR="5080">
              <a:lnSpc>
                <a:spcPct val="112799"/>
              </a:lnSpc>
              <a:spcBef>
                <a:spcPts val="150"/>
              </a:spcBef>
            </a:pPr>
            <a:r>
              <a:rPr dirty="0"/>
              <a:t>The</a:t>
            </a:r>
            <a:r>
              <a:rPr dirty="0" spc="105"/>
              <a:t> </a:t>
            </a:r>
            <a:r>
              <a:rPr dirty="0">
                <a:latin typeface="Arial Black"/>
                <a:cs typeface="Arial Black"/>
              </a:rPr>
              <a:t>skin</a:t>
            </a:r>
            <a:r>
              <a:rPr dirty="0" spc="-120">
                <a:latin typeface="Arial Black"/>
                <a:cs typeface="Arial Black"/>
              </a:rPr>
              <a:t> </a:t>
            </a:r>
            <a:r>
              <a:rPr dirty="0"/>
              <a:t>does not</a:t>
            </a:r>
            <a:r>
              <a:rPr dirty="0" spc="-10"/>
              <a:t> </a:t>
            </a:r>
            <a:r>
              <a:rPr dirty="0"/>
              <a:t>only protect</a:t>
            </a:r>
            <a:r>
              <a:rPr dirty="0" spc="-15"/>
              <a:t> </a:t>
            </a:r>
            <a:r>
              <a:rPr dirty="0"/>
              <a:t>the</a:t>
            </a:r>
            <a:r>
              <a:rPr dirty="0" spc="5"/>
              <a:t> </a:t>
            </a:r>
            <a:r>
              <a:rPr dirty="0"/>
              <a:t>body from</a:t>
            </a:r>
            <a:r>
              <a:rPr dirty="0" spc="-5"/>
              <a:t> </a:t>
            </a:r>
            <a:r>
              <a:rPr dirty="0"/>
              <a:t>physical</a:t>
            </a:r>
            <a:r>
              <a:rPr dirty="0" spc="-5"/>
              <a:t> </a:t>
            </a:r>
            <a:r>
              <a:rPr dirty="0"/>
              <a:t>harm, but</a:t>
            </a:r>
            <a:r>
              <a:rPr dirty="0" spc="-15"/>
              <a:t> </a:t>
            </a:r>
            <a:r>
              <a:rPr dirty="0"/>
              <a:t>this</a:t>
            </a:r>
            <a:r>
              <a:rPr dirty="0" spc="-10"/>
              <a:t> </a:t>
            </a:r>
            <a:r>
              <a:rPr dirty="0"/>
              <a:t>organ</a:t>
            </a:r>
            <a:r>
              <a:rPr dirty="0" spc="5"/>
              <a:t> </a:t>
            </a:r>
            <a:r>
              <a:rPr dirty="0"/>
              <a:t>also serves as</a:t>
            </a:r>
            <a:r>
              <a:rPr dirty="0" spc="-5"/>
              <a:t> </a:t>
            </a:r>
            <a:r>
              <a:rPr dirty="0" spc="-25"/>
              <a:t>one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body’s</a:t>
            </a:r>
            <a:r>
              <a:rPr dirty="0" spc="10"/>
              <a:t> </a:t>
            </a:r>
            <a:r>
              <a:rPr dirty="0"/>
              <a:t>first</a:t>
            </a:r>
            <a:r>
              <a:rPr dirty="0" spc="-10"/>
              <a:t> </a:t>
            </a:r>
            <a:r>
              <a:rPr dirty="0"/>
              <a:t>lines of</a:t>
            </a:r>
            <a:r>
              <a:rPr dirty="0" spc="-20"/>
              <a:t> </a:t>
            </a:r>
            <a:r>
              <a:rPr dirty="0"/>
              <a:t>defense against</a:t>
            </a:r>
            <a:r>
              <a:rPr dirty="0" spc="-10"/>
              <a:t> </a:t>
            </a:r>
            <a:r>
              <a:rPr dirty="0"/>
              <a:t>bacterial,</a:t>
            </a:r>
            <a:r>
              <a:rPr dirty="0" spc="-15"/>
              <a:t> </a:t>
            </a:r>
            <a:r>
              <a:rPr dirty="0"/>
              <a:t>fungal,</a:t>
            </a:r>
            <a:r>
              <a:rPr dirty="0" spc="-20"/>
              <a:t> </a:t>
            </a:r>
            <a:r>
              <a:rPr dirty="0"/>
              <a:t>and viral</a:t>
            </a:r>
            <a:r>
              <a:rPr dirty="0" spc="-10"/>
              <a:t> </a:t>
            </a:r>
            <a:r>
              <a:rPr dirty="0"/>
              <a:t>infections.</a:t>
            </a:r>
            <a:r>
              <a:rPr dirty="0" spc="-15"/>
              <a:t> </a:t>
            </a:r>
            <a:r>
              <a:rPr dirty="0"/>
              <a:t>Aside</a:t>
            </a:r>
            <a:r>
              <a:rPr dirty="0" spc="-5"/>
              <a:t> </a:t>
            </a:r>
            <a:r>
              <a:rPr dirty="0"/>
              <a:t>from</a:t>
            </a:r>
            <a:r>
              <a:rPr dirty="0" spc="-5"/>
              <a:t> </a:t>
            </a:r>
            <a:r>
              <a:rPr dirty="0" spc="-10"/>
              <a:t>this,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skin</a:t>
            </a:r>
            <a:r>
              <a:rPr dirty="0" spc="-10"/>
              <a:t> </a:t>
            </a:r>
            <a:r>
              <a:rPr dirty="0"/>
              <a:t>also prevents dehydration and abrupt</a:t>
            </a:r>
            <a:r>
              <a:rPr dirty="0" spc="-5"/>
              <a:t> </a:t>
            </a:r>
            <a:r>
              <a:rPr dirty="0"/>
              <a:t>temperature changes.</a:t>
            </a:r>
            <a:r>
              <a:rPr dirty="0" spc="-15"/>
              <a:t> </a:t>
            </a:r>
            <a:r>
              <a:rPr dirty="0"/>
              <a:t>It</a:t>
            </a:r>
            <a:r>
              <a:rPr dirty="0" spc="-5"/>
              <a:t> </a:t>
            </a:r>
            <a:r>
              <a:rPr dirty="0"/>
              <a:t>is </a:t>
            </a:r>
            <a:r>
              <a:rPr dirty="0" spc="-10"/>
              <a:t>called </a:t>
            </a:r>
            <a:r>
              <a:rPr dirty="0" b="1" i="1">
                <a:latin typeface="Arial"/>
                <a:cs typeface="Arial"/>
              </a:rPr>
              <a:t>thermoregulation</a:t>
            </a:r>
            <a:r>
              <a:rPr dirty="0" spc="-20" b="1" i="1">
                <a:latin typeface="Arial"/>
                <a:cs typeface="Arial"/>
              </a:rPr>
              <a:t> </a:t>
            </a:r>
            <a:r>
              <a:rPr dirty="0"/>
              <a:t>or the</a:t>
            </a:r>
            <a:r>
              <a:rPr dirty="0" spc="-20"/>
              <a:t> </a:t>
            </a:r>
            <a:r>
              <a:rPr dirty="0"/>
              <a:t>regulation</a:t>
            </a:r>
            <a:r>
              <a:rPr dirty="0" spc="-15"/>
              <a:t> </a:t>
            </a:r>
            <a:r>
              <a:rPr dirty="0"/>
              <a:t>of</a:t>
            </a:r>
            <a:r>
              <a:rPr dirty="0" spc="-20"/>
              <a:t> </a:t>
            </a:r>
            <a:r>
              <a:rPr dirty="0"/>
              <a:t>body</a:t>
            </a:r>
            <a:r>
              <a:rPr dirty="0" spc="-5"/>
              <a:t> </a:t>
            </a:r>
            <a:r>
              <a:rPr dirty="0" spc="-10"/>
              <a:t>temperature.</a:t>
            </a:r>
          </a:p>
        </p:txBody>
      </p:sp>
      <p:sp>
        <p:nvSpPr>
          <p:cNvPr id="6" name="object 6" descr=""/>
          <p:cNvSpPr txBox="1"/>
          <p:nvPr/>
        </p:nvSpPr>
        <p:spPr>
          <a:xfrm>
            <a:off x="664095" y="4020743"/>
            <a:ext cx="116839" cy="16319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900" spc="-150">
                <a:latin typeface="Segoe UI Symbol"/>
                <a:cs typeface="Segoe UI Symbol"/>
              </a:rPr>
              <a:t>➢</a:t>
            </a:r>
            <a:endParaRPr sz="900">
              <a:latin typeface="Segoe UI Symbol"/>
              <a:cs typeface="Segoe UI Symbol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880097" y="3907429"/>
            <a:ext cx="10818495" cy="2108835"/>
          </a:xfrm>
          <a:prstGeom prst="rect">
            <a:avLst/>
          </a:prstGeom>
        </p:spPr>
        <p:txBody>
          <a:bodyPr wrap="square" lIns="0" tIns="18415" rIns="0" bIns="0" rtlCol="0" vert="horz">
            <a:spAutoFit/>
          </a:bodyPr>
          <a:lstStyle/>
          <a:p>
            <a:pPr marL="12700" marR="5080">
              <a:lnSpc>
                <a:spcPct val="113599"/>
              </a:lnSpc>
              <a:spcBef>
                <a:spcPts val="145"/>
              </a:spcBef>
            </a:pP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 regulates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perspiration</a:t>
            </a:r>
            <a:r>
              <a:rPr dirty="0" sz="2000">
                <a:latin typeface="Arial"/>
                <a:cs typeface="Arial"/>
              </a:rPr>
              <a:t>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temperature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high,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 tend </a:t>
            </a:r>
            <a:r>
              <a:rPr dirty="0" sz="2000" spc="-25">
                <a:latin typeface="Arial"/>
                <a:cs typeface="Arial"/>
              </a:rPr>
              <a:t>to </a:t>
            </a:r>
            <a:r>
              <a:rPr dirty="0" sz="2000">
                <a:latin typeface="Arial"/>
                <a:cs typeface="Arial"/>
              </a:rPr>
              <a:t>produce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sweat.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it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evaporates,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absorbs body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heat,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thereby cooling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 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other </a:t>
            </a:r>
            <a:r>
              <a:rPr dirty="0" sz="2000">
                <a:latin typeface="Arial"/>
                <a:cs typeface="Arial"/>
              </a:rPr>
              <a:t>hand,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when the temperature 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low,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goose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bumps may occur.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Goose</a:t>
            </a:r>
            <a:r>
              <a:rPr dirty="0" sz="2000" spc="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bumps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result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</a:t>
            </a:r>
            <a:r>
              <a:rPr dirty="0" sz="2000" spc="-25">
                <a:latin typeface="Arial"/>
                <a:cs typeface="Arial"/>
              </a:rPr>
              <a:t>the </a:t>
            </a:r>
            <a:r>
              <a:rPr dirty="0" sz="2000">
                <a:latin typeface="Arial"/>
                <a:cs typeface="Arial"/>
              </a:rPr>
              <a:t>erection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epidermal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hairs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due to low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temperature.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skin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acts as a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receptor for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senses,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such </a:t>
            </a:r>
            <a:r>
              <a:rPr dirty="0" sz="2000">
                <a:latin typeface="Arial"/>
                <a:cs typeface="Arial"/>
              </a:rPr>
              <a:t>as touch,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pressure,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pain,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temperature changes.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nerve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endings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 the skin enable us</a:t>
            </a:r>
            <a:r>
              <a:rPr dirty="0" sz="2000" spc="1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to </a:t>
            </a:r>
            <a:r>
              <a:rPr dirty="0" sz="2000">
                <a:latin typeface="Arial"/>
                <a:cs typeface="Arial"/>
              </a:rPr>
              <a:t>feel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detect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stimuli.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919999" y="2383234"/>
            <a:ext cx="3466041" cy="2794999"/>
          </a:xfrm>
          <a:prstGeom prst="rect">
            <a:avLst/>
          </a:prstGeom>
        </p:spPr>
      </p:pic>
      <p:sp>
        <p:nvSpPr>
          <p:cNvPr id="4" name="object 4" descr=""/>
          <p:cNvSpPr txBox="1"/>
          <p:nvPr/>
        </p:nvSpPr>
        <p:spPr>
          <a:xfrm>
            <a:off x="617296" y="1447812"/>
            <a:ext cx="9585325" cy="325120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Aside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skin,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integumentary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also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composed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hair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>
                <a:latin typeface="Arial Black"/>
                <a:cs typeface="Arial Black"/>
              </a:rPr>
              <a:t>and</a:t>
            </a:r>
            <a:r>
              <a:rPr dirty="0" sz="2000" spc="-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nails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3450">
              <a:latin typeface="Arial"/>
              <a:cs typeface="Arial"/>
            </a:endParaRPr>
          </a:p>
          <a:p>
            <a:pPr marL="193040" marR="2924175">
              <a:lnSpc>
                <a:spcPct val="113300"/>
              </a:lnSpc>
              <a:spcBef>
                <a:spcPts val="5"/>
              </a:spcBef>
            </a:pP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nails</a:t>
            </a:r>
            <a:r>
              <a:rPr dirty="0" sz="2000" spc="-12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protect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sensitive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tips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our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fingers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25">
                <a:latin typeface="Arial"/>
                <a:cs typeface="Arial"/>
              </a:rPr>
              <a:t>and </a:t>
            </a:r>
            <a:r>
              <a:rPr dirty="0" sz="2000">
                <a:latin typeface="Arial"/>
                <a:cs typeface="Arial"/>
              </a:rPr>
              <a:t>toes.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They protect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injury,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they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help us </a:t>
            </a:r>
            <a:r>
              <a:rPr dirty="0" sz="2000" spc="-20">
                <a:latin typeface="Arial"/>
                <a:cs typeface="Arial"/>
              </a:rPr>
              <a:t>pick </a:t>
            </a:r>
            <a:r>
              <a:rPr dirty="0" sz="2000">
                <a:latin typeface="Arial"/>
                <a:cs typeface="Arial"/>
              </a:rPr>
              <a:t>small</a:t>
            </a:r>
            <a:r>
              <a:rPr dirty="0" sz="2000" spc="-10">
                <a:latin typeface="Arial"/>
                <a:cs typeface="Arial"/>
              </a:rPr>
              <a:t> items.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700">
              <a:latin typeface="Arial"/>
              <a:cs typeface="Arial"/>
            </a:endParaRPr>
          </a:p>
          <a:p>
            <a:pPr marL="193040" marR="2995295">
              <a:lnSpc>
                <a:spcPct val="114900"/>
              </a:lnSpc>
              <a:spcBef>
                <a:spcPts val="2245"/>
              </a:spcBef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hair</a:t>
            </a:r>
            <a:r>
              <a:rPr dirty="0" sz="2000">
                <a:latin typeface="Arial"/>
                <a:cs typeface="Arial"/>
              </a:rPr>
              <a:t>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other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hand,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 protection </a:t>
            </a:r>
            <a:r>
              <a:rPr dirty="0" sz="2000" spc="-25">
                <a:latin typeface="Arial"/>
                <a:cs typeface="Arial"/>
              </a:rPr>
              <a:t>and </a:t>
            </a:r>
            <a:r>
              <a:rPr dirty="0" sz="2000">
                <a:latin typeface="Arial"/>
                <a:cs typeface="Arial"/>
              </a:rPr>
              <a:t>helps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evaporation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perspiration.</a:t>
            </a:r>
            <a:endParaRPr sz="20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138935"/>
            <a:ext cx="10476230" cy="45510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Excretory</a:t>
            </a:r>
            <a:r>
              <a:rPr dirty="0" sz="2000" spc="-15">
                <a:latin typeface="Arial Black"/>
                <a:cs typeface="Arial Black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System</a:t>
            </a:r>
            <a:endParaRPr sz="2000">
              <a:latin typeface="Arial Black"/>
              <a:cs typeface="Arial Black"/>
            </a:endParaRPr>
          </a:p>
          <a:p>
            <a:pPr marL="14604" marR="5080">
              <a:lnSpc>
                <a:spcPct val="113300"/>
              </a:lnSpc>
              <a:spcBef>
                <a:spcPts val="1535"/>
              </a:spcBef>
            </a:pP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responsible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 Black"/>
                <a:cs typeface="Arial Black"/>
              </a:rPr>
              <a:t>excretion</a:t>
            </a:r>
            <a:r>
              <a:rPr dirty="0" sz="2000" spc="-125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wastes and excess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Excretion is </a:t>
            </a:r>
            <a:r>
              <a:rPr dirty="0" sz="2000" spc="-50">
                <a:latin typeface="Arial"/>
                <a:cs typeface="Arial"/>
              </a:rPr>
              <a:t>a </a:t>
            </a:r>
            <a:r>
              <a:rPr dirty="0" sz="2000">
                <a:latin typeface="Arial"/>
                <a:cs typeface="Arial"/>
              </a:rPr>
              <a:t>way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maintain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homeostasis.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Homeostasis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 mechanism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which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</a:t>
            </a:r>
            <a:r>
              <a:rPr dirty="0" sz="2000" spc="-20">
                <a:latin typeface="Arial"/>
                <a:cs typeface="Arial"/>
              </a:rPr>
              <a:t>body </a:t>
            </a:r>
            <a:r>
              <a:rPr dirty="0" sz="2000">
                <a:latin typeface="Arial"/>
                <a:cs typeface="Arial"/>
              </a:rPr>
              <a:t>maintains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regulates body processes 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ensure that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 works </a:t>
            </a:r>
            <a:r>
              <a:rPr dirty="0" sz="2000" spc="-10">
                <a:latin typeface="Arial"/>
                <a:cs typeface="Arial"/>
              </a:rPr>
              <a:t>properly.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75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</a:pPr>
            <a:r>
              <a:rPr dirty="0" sz="2000" b="1" i="1">
                <a:latin typeface="Arial"/>
                <a:cs typeface="Arial"/>
              </a:rPr>
              <a:t>Main</a:t>
            </a:r>
            <a:r>
              <a:rPr dirty="0" sz="2000" spc="-1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organs</a:t>
            </a:r>
            <a:r>
              <a:rPr dirty="0" sz="2000" spc="-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of</a:t>
            </a:r>
            <a:r>
              <a:rPr dirty="0" sz="2000" spc="-1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the</a:t>
            </a:r>
            <a:r>
              <a:rPr dirty="0" sz="2000" spc="-5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excretory</a:t>
            </a:r>
            <a:r>
              <a:rPr dirty="0" sz="2000" spc="-10" b="1" i="1">
                <a:latin typeface="Arial"/>
                <a:cs typeface="Arial"/>
              </a:rPr>
              <a:t> system</a:t>
            </a:r>
            <a:endParaRPr sz="2000">
              <a:latin typeface="Arial"/>
              <a:cs typeface="Arial"/>
            </a:endParaRPr>
          </a:p>
          <a:p>
            <a:pPr marL="58419" marR="3832225">
              <a:lnSpc>
                <a:spcPct val="111600"/>
              </a:lnSpc>
              <a:spcBef>
                <a:spcPts val="1810"/>
              </a:spcBef>
            </a:pPr>
            <a:r>
              <a:rPr dirty="0" sz="2000">
                <a:latin typeface="Arial"/>
                <a:cs typeface="Arial"/>
              </a:rPr>
              <a:t>These</a:t>
            </a:r>
            <a:r>
              <a:rPr dirty="0" sz="2000" spc="-2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organs involve the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kidneys</a:t>
            </a:r>
            <a:r>
              <a:rPr dirty="0" sz="2000" i="1">
                <a:latin typeface="Arial"/>
                <a:cs typeface="Arial"/>
              </a:rPr>
              <a:t>,</a:t>
            </a:r>
            <a:r>
              <a:rPr dirty="0" sz="2000" spc="-1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</a:t>
            </a:r>
            <a:r>
              <a:rPr dirty="0" sz="2000" spc="-10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ureter</a:t>
            </a:r>
            <a:r>
              <a:rPr dirty="0" sz="2000" i="1">
                <a:latin typeface="Arial"/>
                <a:cs typeface="Arial"/>
              </a:rPr>
              <a:t>,</a:t>
            </a:r>
            <a:r>
              <a:rPr dirty="0" sz="2000" spc="-1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 </a:t>
            </a:r>
            <a:r>
              <a:rPr dirty="0" sz="2000" spc="-10" b="1" i="1">
                <a:latin typeface="Arial"/>
                <a:cs typeface="Arial"/>
              </a:rPr>
              <a:t>urinary</a:t>
            </a:r>
            <a:r>
              <a:rPr dirty="0" sz="2000" spc="-10" b="1" i="1">
                <a:latin typeface="Arial"/>
                <a:cs typeface="Arial"/>
              </a:rPr>
              <a:t> </a:t>
            </a:r>
            <a:r>
              <a:rPr dirty="0" sz="2000" b="1" i="1">
                <a:latin typeface="Arial"/>
                <a:cs typeface="Arial"/>
              </a:rPr>
              <a:t>bladder</a:t>
            </a:r>
            <a:r>
              <a:rPr dirty="0" sz="2000" i="1">
                <a:latin typeface="Arial"/>
                <a:cs typeface="Arial"/>
              </a:rPr>
              <a:t>,</a:t>
            </a:r>
            <a:r>
              <a:rPr dirty="0" sz="2000" spc="-20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and</a:t>
            </a:r>
            <a:r>
              <a:rPr dirty="0" sz="2000" spc="-5" i="1">
                <a:latin typeface="Arial"/>
                <a:cs typeface="Arial"/>
              </a:rPr>
              <a:t> </a:t>
            </a:r>
            <a:r>
              <a:rPr dirty="0" sz="2000" i="1">
                <a:latin typeface="Arial"/>
                <a:cs typeface="Arial"/>
              </a:rPr>
              <a:t>the </a:t>
            </a:r>
            <a:r>
              <a:rPr dirty="0" sz="2000" spc="-10" b="1" i="1">
                <a:latin typeface="Arial"/>
                <a:cs typeface="Arial"/>
              </a:rPr>
              <a:t>urethra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250">
              <a:latin typeface="Arial"/>
              <a:cs typeface="Arial"/>
            </a:endParaRPr>
          </a:p>
          <a:p>
            <a:pPr marL="58419" marR="3323590">
              <a:lnSpc>
                <a:spcPct val="113100"/>
              </a:lnSpc>
            </a:pPr>
            <a:r>
              <a:rPr dirty="0" sz="2000">
                <a:latin typeface="Arial"/>
                <a:cs typeface="Arial"/>
              </a:rPr>
              <a:t>Generally,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function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organ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to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filter</a:t>
            </a:r>
            <a:r>
              <a:rPr dirty="0" sz="2000" spc="-10">
                <a:latin typeface="Arial"/>
                <a:cs typeface="Arial"/>
              </a:rPr>
              <a:t> waste </a:t>
            </a:r>
            <a:r>
              <a:rPr dirty="0" sz="2000">
                <a:latin typeface="Arial"/>
                <a:cs typeface="Arial"/>
              </a:rPr>
              <a:t>products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excess water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blood and </a:t>
            </a:r>
            <a:r>
              <a:rPr dirty="0" sz="2000" spc="-10">
                <a:latin typeface="Arial"/>
                <a:cs typeface="Arial"/>
              </a:rPr>
              <a:t>eventually </a:t>
            </a:r>
            <a:r>
              <a:rPr dirty="0" sz="2000">
                <a:latin typeface="Arial"/>
                <a:cs typeface="Arial"/>
              </a:rPr>
              <a:t>excrete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from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body through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process of</a:t>
            </a:r>
            <a:r>
              <a:rPr dirty="0" sz="2000" spc="20">
                <a:latin typeface="Arial"/>
                <a:cs typeface="Arial"/>
              </a:rPr>
              <a:t> </a:t>
            </a:r>
            <a:r>
              <a:rPr dirty="0" sz="2000" spc="-10">
                <a:latin typeface="Arial Black"/>
                <a:cs typeface="Arial Black"/>
              </a:rPr>
              <a:t>urination</a:t>
            </a:r>
            <a:r>
              <a:rPr dirty="0" sz="2000" spc="-10">
                <a:latin typeface="Arial"/>
                <a:cs typeface="Arial"/>
              </a:rPr>
              <a:t>.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4" name="object 4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640000" y="3028961"/>
            <a:ext cx="2765238" cy="2765313"/>
          </a:xfrm>
          <a:prstGeom prst="rect">
            <a:avLst/>
          </a:prstGeom>
        </p:spPr>
      </p:pic>
      <p:sp>
        <p:nvSpPr>
          <p:cNvPr id="5" name="object 5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3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6" name="object 6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116634"/>
            <a:ext cx="11005820" cy="4874260"/>
          </a:xfrm>
          <a:prstGeom prst="rect">
            <a:avLst/>
          </a:prstGeom>
        </p:spPr>
        <p:txBody>
          <a:bodyPr wrap="square" lIns="0" tIns="17145" rIns="0" bIns="0" rtlCol="0" vert="horz">
            <a:spAutoFit/>
          </a:bodyPr>
          <a:lstStyle/>
          <a:p>
            <a:pPr algn="just" marL="12700" marR="367665" indent="449580">
              <a:lnSpc>
                <a:spcPct val="112500"/>
              </a:lnSpc>
              <a:spcBef>
                <a:spcPts val="135"/>
              </a:spcBef>
            </a:pP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 Black"/>
                <a:cs typeface="Arial Black"/>
              </a:rPr>
              <a:t>kidneys</a:t>
            </a:r>
            <a:r>
              <a:rPr dirty="0" sz="1800" spc="10">
                <a:latin typeface="Arial Black"/>
                <a:cs typeface="Arial Black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bean-</a:t>
            </a:r>
            <a:r>
              <a:rPr dirty="0" sz="1800">
                <a:latin typeface="Arial"/>
                <a:cs typeface="Arial"/>
              </a:rPr>
              <a:t>shaped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organs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located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slightly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above</a:t>
            </a:r>
            <a:r>
              <a:rPr dirty="0" sz="1800" spc="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waist.</a:t>
            </a:r>
            <a:r>
              <a:rPr dirty="0" sz="1800" spc="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9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main</a:t>
            </a:r>
            <a:r>
              <a:rPr dirty="0" sz="1800" spc="8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function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2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kidneys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220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filter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waste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products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from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the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blood</a:t>
            </a:r>
            <a:r>
              <a:rPr dirty="0" sz="1800" spc="21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and</a:t>
            </a:r>
            <a:r>
              <a:rPr dirty="0" sz="1800" spc="21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to</a:t>
            </a:r>
            <a:r>
              <a:rPr dirty="0" sz="1800" spc="215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produce</a:t>
            </a:r>
            <a:r>
              <a:rPr dirty="0" sz="1800" spc="204" b="1" i="1">
                <a:latin typeface="Arial"/>
                <a:cs typeface="Arial"/>
              </a:rPr>
              <a:t> </a:t>
            </a:r>
            <a:r>
              <a:rPr dirty="0" sz="1800" b="1" i="1">
                <a:latin typeface="Arial"/>
                <a:cs typeface="Arial"/>
              </a:rPr>
              <a:t>urine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2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which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liquid </a:t>
            </a:r>
            <a:r>
              <a:rPr dirty="0" sz="1800">
                <a:latin typeface="Arial"/>
                <a:cs typeface="Arial"/>
              </a:rPr>
              <a:t>waste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product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2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body.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Inside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kidneys</a:t>
            </a:r>
            <a:r>
              <a:rPr dirty="0" sz="1800" spc="229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229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nephrons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known</a:t>
            </a:r>
            <a:r>
              <a:rPr dirty="0" sz="1800" spc="2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structural</a:t>
            </a:r>
            <a:r>
              <a:rPr dirty="0" sz="1800" spc="24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and </a:t>
            </a:r>
            <a:r>
              <a:rPr dirty="0" sz="1800">
                <a:latin typeface="Arial"/>
                <a:cs typeface="Arial"/>
              </a:rPr>
              <a:t>functional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units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kidney.</a:t>
            </a:r>
            <a:endParaRPr sz="1800">
              <a:latin typeface="Arial"/>
              <a:cs typeface="Arial"/>
            </a:endParaRPr>
          </a:p>
          <a:p>
            <a:pPr algn="just" marL="56515" marR="5080" indent="449580">
              <a:lnSpc>
                <a:spcPct val="113399"/>
              </a:lnSpc>
              <a:spcBef>
                <a:spcPts val="1485"/>
              </a:spcBef>
            </a:pP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enters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kidney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through</a:t>
            </a:r>
            <a:r>
              <a:rPr dirty="0" sz="1800" spc="2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artery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into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capillaries,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pressure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forces </a:t>
            </a:r>
            <a:r>
              <a:rPr dirty="0" sz="1800">
                <a:latin typeface="Arial"/>
                <a:cs typeface="Arial"/>
              </a:rPr>
              <a:t>some</a:t>
            </a:r>
            <a:r>
              <a:rPr dirty="0" sz="1800" spc="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water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dissolved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substances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7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cross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capillary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walls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into</a:t>
            </a:r>
            <a:r>
              <a:rPr dirty="0" sz="1800" spc="8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structures</a:t>
            </a:r>
            <a:r>
              <a:rPr dirty="0" sz="1800" spc="7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known</a:t>
            </a:r>
            <a:r>
              <a:rPr dirty="0" sz="1800" spc="75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as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70">
                <a:latin typeface="Arial"/>
                <a:cs typeface="Arial"/>
              </a:rPr>
              <a:t> </a:t>
            </a:r>
            <a:r>
              <a:rPr dirty="0" sz="1800">
                <a:latin typeface="Arial Black"/>
                <a:cs typeface="Arial Black"/>
              </a:rPr>
              <a:t>Bowman’s</a:t>
            </a:r>
            <a:r>
              <a:rPr dirty="0" sz="1800" spc="195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capsule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20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filtered</a:t>
            </a:r>
            <a:r>
              <a:rPr dirty="0" sz="1800" spc="20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substances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then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pass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through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tubes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9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nephron</a:t>
            </a:r>
            <a:r>
              <a:rPr dirty="0" sz="1800" spc="18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18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which </a:t>
            </a:r>
            <a:r>
              <a:rPr dirty="0" sz="1800">
                <a:latin typeface="Arial"/>
                <a:cs typeface="Arial"/>
              </a:rPr>
              <a:t>some</a:t>
            </a:r>
            <a:r>
              <a:rPr dirty="0" sz="1800" spc="-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filtered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substances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reabsorbed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bloodstream.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Other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substances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then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secreted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 spc="-20">
                <a:latin typeface="Arial"/>
                <a:cs typeface="Arial"/>
              </a:rPr>
              <a:t>into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fluid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passes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through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duct.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This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duct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reabsorbs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some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water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and</a:t>
            </a:r>
            <a:r>
              <a:rPr dirty="0" sz="1800" spc="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returns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bloodstream.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fluid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remains</a:t>
            </a:r>
            <a:r>
              <a:rPr dirty="0" sz="1800" spc="3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in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collecting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duct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then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becomes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urine.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</a:t>
            </a:r>
            <a:r>
              <a:rPr dirty="0" sz="1800" spc="3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considered</a:t>
            </a:r>
            <a:r>
              <a:rPr dirty="0" sz="1800" spc="3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waste </a:t>
            </a:r>
            <a:r>
              <a:rPr dirty="0" sz="1800">
                <a:latin typeface="Arial"/>
                <a:cs typeface="Arial"/>
              </a:rPr>
              <a:t>product;</a:t>
            </a:r>
            <a:r>
              <a:rPr dirty="0" sz="1800" spc="1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hence,</a:t>
            </a:r>
            <a:r>
              <a:rPr dirty="0" sz="1800" spc="1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1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needs</a:t>
            </a:r>
            <a:r>
              <a:rPr dirty="0" sz="1800" spc="1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leave</a:t>
            </a:r>
            <a:r>
              <a:rPr dirty="0" sz="1800" spc="1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body.From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collecting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ducts</a:t>
            </a:r>
            <a:r>
              <a:rPr dirty="0" sz="1800" spc="1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1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kidney,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1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will</a:t>
            </a:r>
            <a:r>
              <a:rPr dirty="0" sz="1800" spc="1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enter</a:t>
            </a:r>
            <a:r>
              <a:rPr dirty="0" sz="1800" spc="14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 </a:t>
            </a:r>
            <a:r>
              <a:rPr dirty="0" sz="1800">
                <a:latin typeface="Arial Black"/>
                <a:cs typeface="Arial Black"/>
              </a:rPr>
              <a:t>ureters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which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muscular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tubes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3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connected</a:t>
            </a:r>
            <a:r>
              <a:rPr dirty="0" sz="1800" spc="3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3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>
                <a:latin typeface="Arial Black"/>
                <a:cs typeface="Arial Black"/>
              </a:rPr>
              <a:t>urinary</a:t>
            </a:r>
            <a:r>
              <a:rPr dirty="0" sz="1800" spc="350">
                <a:latin typeface="Arial Black"/>
                <a:cs typeface="Arial Black"/>
              </a:rPr>
              <a:t> </a:t>
            </a:r>
            <a:r>
              <a:rPr dirty="0" sz="1800">
                <a:latin typeface="Arial Black"/>
                <a:cs typeface="Arial Black"/>
              </a:rPr>
              <a:t>bladder</a:t>
            </a:r>
            <a:r>
              <a:rPr dirty="0" sz="1800">
                <a:latin typeface="Arial"/>
                <a:cs typeface="Arial"/>
              </a:rPr>
              <a:t>.</a:t>
            </a:r>
            <a:r>
              <a:rPr dirty="0" sz="1800" spc="36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urinary</a:t>
            </a:r>
            <a:r>
              <a:rPr dirty="0" sz="1800" spc="360">
                <a:latin typeface="Arial"/>
                <a:cs typeface="Arial"/>
              </a:rPr>
              <a:t> </a:t>
            </a:r>
            <a:r>
              <a:rPr dirty="0" sz="1800" spc="-10">
                <a:latin typeface="Arial"/>
                <a:cs typeface="Arial"/>
              </a:rPr>
              <a:t>bladder </a:t>
            </a:r>
            <a:r>
              <a:rPr dirty="0" sz="1800">
                <a:latin typeface="Arial"/>
                <a:cs typeface="Arial"/>
              </a:rPr>
              <a:t>serves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as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temporary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storage</a:t>
            </a:r>
            <a:r>
              <a:rPr dirty="0" sz="1800" spc="2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26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urine.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When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bladder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about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half</a:t>
            </a:r>
            <a:r>
              <a:rPr dirty="0" sz="1800" spc="26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full,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nerve</a:t>
            </a:r>
            <a:r>
              <a:rPr dirty="0" sz="1800" spc="26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impulses</a:t>
            </a:r>
            <a:r>
              <a:rPr dirty="0" sz="1800" spc="25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are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sent</a:t>
            </a:r>
            <a:r>
              <a:rPr dirty="0" sz="1800" spc="26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254">
                <a:latin typeface="Arial"/>
                <a:cs typeface="Arial"/>
              </a:rPr>
              <a:t> </a:t>
            </a:r>
            <a:r>
              <a:rPr dirty="0" sz="1800" spc="-50">
                <a:latin typeface="Arial"/>
                <a:cs typeface="Arial"/>
              </a:rPr>
              <a:t>a </a:t>
            </a:r>
            <a:r>
              <a:rPr dirty="0" sz="1800">
                <a:latin typeface="Arial"/>
                <a:cs typeface="Arial"/>
              </a:rPr>
              <a:t>sphincter,</a:t>
            </a:r>
            <a:r>
              <a:rPr dirty="0" sz="1800" spc="3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which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relaxes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it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allow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passage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urine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to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65">
                <a:latin typeface="Arial"/>
                <a:cs typeface="Arial"/>
              </a:rPr>
              <a:t> </a:t>
            </a:r>
            <a:r>
              <a:rPr dirty="0" sz="1800">
                <a:latin typeface="Arial Black"/>
                <a:cs typeface="Arial Black"/>
              </a:rPr>
              <a:t>urethra</a:t>
            </a:r>
            <a:r>
              <a:rPr dirty="0" sz="1800">
                <a:latin typeface="Arial"/>
                <a:cs typeface="Arial"/>
              </a:rPr>
              <a:t>,</a:t>
            </a:r>
            <a:r>
              <a:rPr dirty="0" sz="1800" spc="4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which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is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a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tube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that</a:t>
            </a:r>
            <a:r>
              <a:rPr dirty="0" sz="1800" spc="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carries</a:t>
            </a:r>
            <a:r>
              <a:rPr dirty="0" sz="1800" spc="40">
                <a:latin typeface="Arial"/>
                <a:cs typeface="Arial"/>
              </a:rPr>
              <a:t> </a:t>
            </a:r>
            <a:r>
              <a:rPr dirty="0" sz="1800" spc="-25">
                <a:latin typeface="Arial"/>
                <a:cs typeface="Arial"/>
              </a:rPr>
              <a:t>the </a:t>
            </a:r>
            <a:r>
              <a:rPr dirty="0" sz="1800">
                <a:latin typeface="Arial"/>
                <a:cs typeface="Arial"/>
              </a:rPr>
              <a:t>urine</a:t>
            </a:r>
            <a:r>
              <a:rPr dirty="0" sz="1800" spc="-3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out</a:t>
            </a:r>
            <a:r>
              <a:rPr dirty="0" sz="1800" spc="-1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-1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body.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This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completes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the</a:t>
            </a:r>
            <a:r>
              <a:rPr dirty="0" sz="1800" spc="-20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process</a:t>
            </a:r>
            <a:r>
              <a:rPr dirty="0" sz="1800" spc="-25">
                <a:latin typeface="Arial"/>
                <a:cs typeface="Arial"/>
              </a:rPr>
              <a:t> </a:t>
            </a:r>
            <a:r>
              <a:rPr dirty="0" sz="1800">
                <a:latin typeface="Arial"/>
                <a:cs typeface="Arial"/>
              </a:rPr>
              <a:t>of</a:t>
            </a:r>
            <a:r>
              <a:rPr dirty="0" sz="1800" spc="15">
                <a:latin typeface="Arial"/>
                <a:cs typeface="Arial"/>
              </a:rPr>
              <a:t> </a:t>
            </a:r>
            <a:r>
              <a:rPr dirty="0" sz="1800" spc="-10" b="1" i="1">
                <a:latin typeface="Arial"/>
                <a:cs typeface="Arial"/>
              </a:rPr>
              <a:t>urination</a:t>
            </a:r>
            <a:r>
              <a:rPr dirty="0" sz="1800" spc="-10">
                <a:latin typeface="Arial"/>
                <a:cs typeface="Arial"/>
              </a:rPr>
              <a:t>.</a:t>
            </a:r>
            <a:endParaRPr sz="18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797661" y="1408214"/>
            <a:ext cx="7080884" cy="131254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 Black"/>
                <a:cs typeface="Arial Black"/>
              </a:rPr>
              <a:t>Direction.</a:t>
            </a:r>
            <a:r>
              <a:rPr dirty="0" sz="2000" spc="-130">
                <a:latin typeface="Arial Black"/>
                <a:cs typeface="Arial Black"/>
              </a:rPr>
              <a:t> </a:t>
            </a:r>
            <a:r>
              <a:rPr dirty="0" sz="2000">
                <a:latin typeface="Arial"/>
                <a:cs typeface="Arial"/>
              </a:rPr>
              <a:t>Answer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following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questions.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2110"/>
              </a:spcBef>
            </a:pPr>
            <a:r>
              <a:rPr dirty="0" sz="2000">
                <a:latin typeface="Arial"/>
                <a:cs typeface="Arial"/>
              </a:rPr>
              <a:t>1.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What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 functions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musculoskeletal</a:t>
            </a:r>
            <a:r>
              <a:rPr dirty="0" sz="2000" spc="-10">
                <a:latin typeface="Arial"/>
                <a:cs typeface="Arial"/>
              </a:rPr>
              <a:t> system?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/>
          <p:nvPr/>
        </p:nvSpPr>
        <p:spPr>
          <a:xfrm>
            <a:off x="810361" y="3022807"/>
            <a:ext cx="9079865" cy="0"/>
          </a:xfrm>
          <a:custGeom>
            <a:avLst/>
            <a:gdLst/>
            <a:ahLst/>
            <a:cxnLst/>
            <a:rect l="l" t="t" r="r" b="b"/>
            <a:pathLst>
              <a:path w="9079865" h="0">
                <a:moveTo>
                  <a:pt x="0" y="0"/>
                </a:moveTo>
                <a:lnTo>
                  <a:pt x="9079794" y="0"/>
                </a:lnTo>
              </a:path>
            </a:pathLst>
          </a:custGeom>
          <a:ln w="1265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5" name="object 5" descr=""/>
          <p:cNvSpPr txBox="1"/>
          <p:nvPr/>
        </p:nvSpPr>
        <p:spPr>
          <a:xfrm>
            <a:off x="797661" y="3649929"/>
            <a:ext cx="9161145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2.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How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does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skin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help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 regulate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 temperature during hot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weather?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 descr=""/>
          <p:cNvSpPr/>
          <p:nvPr/>
        </p:nvSpPr>
        <p:spPr>
          <a:xfrm>
            <a:off x="810361" y="4282444"/>
            <a:ext cx="9079865" cy="0"/>
          </a:xfrm>
          <a:custGeom>
            <a:avLst/>
            <a:gdLst/>
            <a:ahLst/>
            <a:cxnLst/>
            <a:rect l="l" t="t" r="r" b="b"/>
            <a:pathLst>
              <a:path w="9079865" h="0">
                <a:moveTo>
                  <a:pt x="0" y="0"/>
                </a:moveTo>
                <a:lnTo>
                  <a:pt x="9079794" y="0"/>
                </a:lnTo>
              </a:path>
            </a:pathLst>
          </a:custGeom>
          <a:ln w="1265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7" name="object 7" descr=""/>
          <p:cNvSpPr txBox="1"/>
          <p:nvPr/>
        </p:nvSpPr>
        <p:spPr>
          <a:xfrm>
            <a:off x="797661" y="5058257"/>
            <a:ext cx="6316980" cy="33083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>
                <a:latin typeface="Arial"/>
                <a:cs typeface="Arial"/>
              </a:rPr>
              <a:t>3.</a:t>
            </a:r>
            <a:r>
              <a:rPr dirty="0" sz="2000" spc="-2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What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are 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main functions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excretory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 spc="-10">
                <a:latin typeface="Arial"/>
                <a:cs typeface="Arial"/>
              </a:rPr>
              <a:t>system?</a:t>
            </a:r>
            <a:endParaRPr sz="2000">
              <a:latin typeface="Arial"/>
              <a:cs typeface="Arial"/>
            </a:endParaRPr>
          </a:p>
        </p:txBody>
      </p:sp>
      <p:sp>
        <p:nvSpPr>
          <p:cNvPr id="8" name="object 8" descr=""/>
          <p:cNvSpPr/>
          <p:nvPr/>
        </p:nvSpPr>
        <p:spPr>
          <a:xfrm>
            <a:off x="810361" y="5690760"/>
            <a:ext cx="9079865" cy="0"/>
          </a:xfrm>
          <a:custGeom>
            <a:avLst/>
            <a:gdLst/>
            <a:ahLst/>
            <a:cxnLst/>
            <a:rect l="l" t="t" r="r" b="b"/>
            <a:pathLst>
              <a:path w="9079865" h="0">
                <a:moveTo>
                  <a:pt x="0" y="0"/>
                </a:moveTo>
                <a:lnTo>
                  <a:pt x="9079794" y="0"/>
                </a:lnTo>
              </a:path>
            </a:pathLst>
          </a:custGeom>
          <a:ln w="12656">
            <a:solidFill>
              <a:srgbClr val="000000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9" name="object 9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"/>
          <p:cNvSpPr txBox="1"/>
          <p:nvPr/>
        </p:nvSpPr>
        <p:spPr>
          <a:xfrm>
            <a:off x="797661" y="1438821"/>
            <a:ext cx="10178415" cy="304482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000" b="1">
                <a:latin typeface="Arial"/>
                <a:cs typeface="Arial"/>
              </a:rPr>
              <a:t>Answer</a:t>
            </a:r>
            <a:r>
              <a:rPr dirty="0" sz="2000" spc="-15" b="1">
                <a:latin typeface="Arial"/>
                <a:cs typeface="Arial"/>
              </a:rPr>
              <a:t> </a:t>
            </a:r>
            <a:r>
              <a:rPr dirty="0" sz="2000" spc="-20" b="1">
                <a:latin typeface="Arial"/>
                <a:cs typeface="Arial"/>
              </a:rPr>
              <a:t>Key:</a:t>
            </a:r>
            <a:endParaRPr sz="2000">
              <a:latin typeface="Arial"/>
              <a:cs typeface="Arial"/>
            </a:endParaRPr>
          </a:p>
          <a:p>
            <a:pPr>
              <a:lnSpc>
                <a:spcPct val="100000"/>
              </a:lnSpc>
            </a:pPr>
            <a:endParaRPr sz="22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750">
              <a:latin typeface="Arial"/>
              <a:cs typeface="Arial"/>
            </a:endParaRPr>
          </a:p>
          <a:p>
            <a:pPr marL="293370" indent="-280670">
              <a:lnSpc>
                <a:spcPct val="100000"/>
              </a:lnSpc>
              <a:buAutoNum type="arabicPeriod"/>
              <a:tabLst>
                <a:tab pos="293370" algn="l"/>
              </a:tabLst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musculoskeletal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provides 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framework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support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 the </a:t>
            </a:r>
            <a:r>
              <a:rPr dirty="0" sz="2000" spc="-1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  <a:p>
            <a:pPr marL="12700" marR="5080" indent="280670">
              <a:lnSpc>
                <a:spcPct val="100000"/>
              </a:lnSpc>
              <a:spcBef>
                <a:spcPts val="2400"/>
              </a:spcBef>
              <a:buAutoNum type="arabicPeriod"/>
              <a:tabLst>
                <a:tab pos="293370" algn="l"/>
              </a:tabLst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regulates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heat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through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perspiration.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When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temperature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 high,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we tend </a:t>
            </a:r>
            <a:r>
              <a:rPr dirty="0" sz="2000" spc="-25">
                <a:latin typeface="Arial"/>
                <a:cs typeface="Arial"/>
              </a:rPr>
              <a:t>to </a:t>
            </a:r>
            <a:r>
              <a:rPr dirty="0" sz="2000">
                <a:latin typeface="Arial"/>
                <a:cs typeface="Arial"/>
              </a:rPr>
              <a:t>produce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sweat.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As 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evaporates,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it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absorbs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body heat,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thereby</a:t>
            </a:r>
            <a:r>
              <a:rPr dirty="0" sz="2000" spc="-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cooling the </a:t>
            </a:r>
            <a:r>
              <a:rPr dirty="0" sz="2000" spc="-1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  <a:p>
            <a:pPr marL="12700" marR="137160" indent="280670">
              <a:lnSpc>
                <a:spcPct val="100499"/>
              </a:lnSpc>
              <a:spcBef>
                <a:spcPts val="2390"/>
              </a:spcBef>
              <a:buAutoNum type="arabicPeriod"/>
              <a:tabLst>
                <a:tab pos="293370" algn="l"/>
              </a:tabLst>
            </a:pP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excretory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system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is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responsible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for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excretion</a:t>
            </a:r>
            <a:r>
              <a:rPr dirty="0" sz="2000" spc="-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of wastes</a:t>
            </a:r>
            <a:r>
              <a:rPr dirty="0" sz="2000" spc="5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and excess</a:t>
            </a:r>
            <a:r>
              <a:rPr dirty="0" sz="2000" spc="10">
                <a:latin typeface="Arial"/>
                <a:cs typeface="Arial"/>
              </a:rPr>
              <a:t> </a:t>
            </a:r>
            <a:r>
              <a:rPr dirty="0" sz="2000">
                <a:latin typeface="Arial"/>
                <a:cs typeface="Arial"/>
              </a:rPr>
              <a:t>water </a:t>
            </a:r>
            <a:r>
              <a:rPr dirty="0" sz="2000" spc="-20">
                <a:latin typeface="Arial"/>
                <a:cs typeface="Arial"/>
              </a:rPr>
              <a:t>from </a:t>
            </a:r>
            <a:r>
              <a:rPr dirty="0" sz="2000">
                <a:latin typeface="Arial"/>
                <a:cs typeface="Arial"/>
              </a:rPr>
              <a:t>the</a:t>
            </a:r>
            <a:r>
              <a:rPr dirty="0" sz="2000" spc="-15">
                <a:latin typeface="Arial"/>
                <a:cs typeface="Arial"/>
              </a:rPr>
              <a:t> </a:t>
            </a:r>
            <a:r>
              <a:rPr dirty="0" sz="2000" spc="-20">
                <a:latin typeface="Arial"/>
                <a:cs typeface="Arial"/>
              </a:rPr>
              <a:t>body.</a:t>
            </a:r>
            <a:endParaRPr sz="2000">
              <a:latin typeface="Arial"/>
              <a:cs typeface="Arial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9530181" y="6405791"/>
            <a:ext cx="2171700" cy="281305"/>
          </a:xfrm>
          <a:prstGeom prst="rect">
            <a:avLst/>
          </a:prstGeom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 sz="1800" spc="-10">
                <a:solidFill>
                  <a:srgbClr val="FFFFFF"/>
                </a:solidFill>
                <a:latin typeface="Arial"/>
                <a:cs typeface="Arial"/>
                <a:hlinkClick r:id="rId2"/>
              </a:rPr>
              <a:t>WWW.REX.COM.PH</a:t>
            </a:r>
            <a:endParaRPr sz="1800">
              <a:latin typeface="Arial"/>
              <a:cs typeface="Arial"/>
            </a:endParaRPr>
          </a:p>
        </p:txBody>
      </p:sp>
      <p:sp>
        <p:nvSpPr>
          <p:cNvPr id="5" name="object 5" descr=""/>
          <p:cNvSpPr txBox="1">
            <a:spLocks noGrp="1"/>
          </p:cNvSpPr>
          <p:nvPr>
            <p:ph type="ftr" idx="5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12700">
              <a:lnSpc>
                <a:spcPts val="2090"/>
              </a:lnSpc>
            </a:pPr>
            <a:r>
              <a:rPr dirty="0"/>
              <a:t>Rex</a:t>
            </a:r>
            <a:r>
              <a:rPr dirty="0" spc="-35"/>
              <a:t> </a:t>
            </a:r>
            <a:r>
              <a:rPr dirty="0"/>
              <a:t>Curriculum</a:t>
            </a:r>
            <a:r>
              <a:rPr dirty="0" spc="-35"/>
              <a:t> </a:t>
            </a:r>
            <a:r>
              <a:rPr dirty="0" spc="-10"/>
              <a:t>Resource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/>
              <a:t>The</a:t>
            </a:r>
            <a:r>
              <a:rPr dirty="0" spc="-60"/>
              <a:t> </a:t>
            </a:r>
            <a:r>
              <a:rPr dirty="0"/>
              <a:t>Musculoskeletal,</a:t>
            </a:r>
            <a:r>
              <a:rPr dirty="0" spc="-45"/>
              <a:t> </a:t>
            </a:r>
            <a:r>
              <a:rPr dirty="0"/>
              <a:t>Integumentary,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Excretory</a:t>
            </a:r>
            <a:r>
              <a:rPr dirty="0" spc="-50"/>
              <a:t> </a:t>
            </a:r>
            <a:r>
              <a:rPr dirty="0" spc="-10"/>
              <a:t>Systems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55798" y="1508404"/>
            <a:ext cx="6611035" cy="337931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Microsoft Office User</dc:creator>
  <dc:title>PowerPoint Presentation</dc:title>
  <dcterms:created xsi:type="dcterms:W3CDTF">2023-07-11T07:52:58Z</dcterms:created>
  <dcterms:modified xsi:type="dcterms:W3CDTF">2023-07-11T07:52:58Z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2023-03-13T00:00:00Z</vt:filetime>
  </property>
  <property fmtid="{D5CDD505-2E9C-101B-9397-08002B2CF9AE}" pid="3" name="Creator">
    <vt:lpwstr>Impress</vt:lpwstr>
  </property>
  <property fmtid="{D5CDD505-2E9C-101B-9397-08002B2CF9AE}" pid="4" name="Producer">
    <vt:lpwstr>LibreOffice 7.2</vt:lpwstr>
  </property>
  <property fmtid="{D5CDD505-2E9C-101B-9397-08002B2CF9AE}" pid="5" name="LastSaved">
    <vt:filetime>2023-03-13T00:00:00Z</vt:filetime>
  </property>
</Properties>
</file>