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6.png" ContentType="image/png"/>
  <Override PartName="/ppt/media/image11.png" ContentType="image/png"/>
  <Override PartName="/ppt/media/image10.png" ContentType="image/png"/>
  <Override PartName="/ppt/media/image9.png" ContentType="image/png"/>
  <Override PartName="/ppt/media/image13.png" ContentType="image/png"/>
  <Override PartName="/ppt/media/image8.png" ContentType="image/png"/>
  <Override PartName="/ppt/media/image5.png" ContentType="image/png"/>
  <Override PartName="/ppt/media/image7.png" ContentType="image/png"/>
  <Override PartName="/ppt/media/image12.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11.xml.rels" ContentType="application/vnd.openxmlformats-package.relationships+xml"/>
  <Override PartName="/ppt/slides/_rels/slide10.xml.rels" ContentType="application/vnd.openxmlformats-package.relationships+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8080" cy="684396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4960" cy="2784960"/>
          </a:xfrm>
          <a:prstGeom prst="rect">
            <a:avLst/>
          </a:prstGeom>
          <a:ln w="0">
            <a:noFill/>
          </a:ln>
        </p:spPr>
      </p:pic>
      <p:sp>
        <p:nvSpPr>
          <p:cNvPr id="2" name="Rectangle 5"/>
          <p:cNvSpPr/>
          <p:nvPr/>
        </p:nvSpPr>
        <p:spPr>
          <a:xfrm>
            <a:off x="3487320" y="1475280"/>
            <a:ext cx="8690400" cy="384840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0400" cy="37008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8080" cy="621000"/>
          </a:xfrm>
          <a:prstGeom prst="rect">
            <a:avLst/>
          </a:prstGeom>
          <a:ln w="0">
            <a:noFill/>
          </a:ln>
        </p:spPr>
      </p:pic>
      <p:sp>
        <p:nvSpPr>
          <p:cNvPr id="43" name="Rectangle 7"/>
          <p:cNvSpPr/>
          <p:nvPr/>
        </p:nvSpPr>
        <p:spPr>
          <a:xfrm>
            <a:off x="10868760" y="0"/>
            <a:ext cx="956520" cy="95652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0600" cy="1020600"/>
          </a:xfrm>
          <a:prstGeom prst="rect">
            <a:avLst/>
          </a:prstGeom>
          <a:ln w="0">
            <a:noFill/>
          </a:ln>
        </p:spPr>
      </p:pic>
      <p:sp>
        <p:nvSpPr>
          <p:cNvPr id="45" name="TextBox 9"/>
          <p:cNvSpPr/>
          <p:nvPr/>
        </p:nvSpPr>
        <p:spPr>
          <a:xfrm>
            <a:off x="185400" y="6362280"/>
            <a:ext cx="467784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0928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2400" cy="337068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png"/><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 Id="rId6"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8"/>
          <p:cNvSpPr/>
          <p:nvPr/>
        </p:nvSpPr>
        <p:spPr>
          <a:xfrm>
            <a:off x="4140000" y="2665080"/>
            <a:ext cx="7737840" cy="118692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1" lang="en-US" sz="3600" spc="-1" strike="noStrike">
                <a:solidFill>
                  <a:srgbClr val="ffffff"/>
                </a:solidFill>
                <a:latin typeface="Lato"/>
                <a:ea typeface="PingFang SC"/>
              </a:rPr>
              <a:t>Arrangement of Elements and Trends in the Periodic Table </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7560000" y="5400000"/>
            <a:ext cx="2874960" cy="341280"/>
          </a:xfrm>
          <a:prstGeom prst="rect">
            <a:avLst/>
          </a:prstGeom>
          <a:noFill/>
          <a:ln w="0">
            <a:noFill/>
          </a:ln>
        </p:spPr>
        <p:style>
          <a:lnRef idx="0"/>
          <a:fillRef idx="0"/>
          <a:effectRef idx="0"/>
          <a:fontRef idx="minor"/>
        </p:style>
      </p:sp>
      <p:sp>
        <p:nvSpPr>
          <p:cNvPr id="126"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
        <p:nvSpPr>
          <p:cNvPr id="127" name=""/>
          <p:cNvSpPr/>
          <p:nvPr/>
        </p:nvSpPr>
        <p:spPr>
          <a:xfrm>
            <a:off x="520920" y="2017080"/>
            <a:ext cx="11149560" cy="10422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After a series of revisions, the early periodic table has evolved into its current version. In the modern periodic table, the elements are horizontally arranged in the order of increasing atomic numbers. Each element can be identified by its symbol; the atomic number is also indicated. </a:t>
            </a:r>
            <a:endParaRPr b="0" lang="en-PH" sz="1800" spc="-1" strike="noStrike">
              <a:latin typeface="Arial"/>
            </a:endParaRPr>
          </a:p>
        </p:txBody>
      </p:sp>
      <p:pic>
        <p:nvPicPr>
          <p:cNvPr id="128" name="" descr=""/>
          <p:cNvPicPr/>
          <p:nvPr/>
        </p:nvPicPr>
        <p:blipFill>
          <a:blip r:embed="rId1"/>
          <a:stretch/>
        </p:blipFill>
        <p:spPr>
          <a:xfrm>
            <a:off x="3825000" y="3060000"/>
            <a:ext cx="4541400" cy="2929680"/>
          </a:xfrm>
          <a:prstGeom prst="rect">
            <a:avLst/>
          </a:prstGeom>
          <a:ln w="29160">
            <a:solidFill>
              <a:srgbClr val="000000"/>
            </a:solidFill>
            <a:round/>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
          <p:cNvSpPr/>
          <p:nvPr/>
        </p:nvSpPr>
        <p:spPr>
          <a:xfrm>
            <a:off x="7560000" y="5400000"/>
            <a:ext cx="2874960" cy="341280"/>
          </a:xfrm>
          <a:prstGeom prst="rect">
            <a:avLst/>
          </a:prstGeom>
          <a:noFill/>
          <a:ln w="0">
            <a:noFill/>
          </a:ln>
        </p:spPr>
        <p:style>
          <a:lnRef idx="0"/>
          <a:fillRef idx="0"/>
          <a:effectRef idx="0"/>
          <a:fontRef idx="minor"/>
        </p:style>
      </p:sp>
      <p:sp>
        <p:nvSpPr>
          <p:cNvPr id="130" name=""/>
          <p:cNvSpPr/>
          <p:nvPr/>
        </p:nvSpPr>
        <p:spPr>
          <a:xfrm>
            <a:off x="324360" y="1908000"/>
            <a:ext cx="11542680" cy="10501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The vertical columns in the periodic table are called </a:t>
            </a:r>
            <a:r>
              <a:rPr b="1" lang="en-PH" sz="1800" spc="-1" strike="noStrike">
                <a:solidFill>
                  <a:srgbClr val="000000"/>
                </a:solidFill>
                <a:latin typeface="Lato"/>
                <a:ea typeface="AppleSystemUIFontBold"/>
              </a:rPr>
              <a:t>groups </a:t>
            </a:r>
            <a:r>
              <a:rPr b="1" lang="en-PH" sz="1800" spc="-1" strike="noStrike">
                <a:solidFill>
                  <a:srgbClr val="000000"/>
                </a:solidFill>
                <a:latin typeface="Lato"/>
                <a:ea typeface="AppleSystemUIFont"/>
              </a:rPr>
              <a:t>or </a:t>
            </a:r>
            <a:r>
              <a:rPr b="1" lang="en-PH" sz="1800" spc="-1" strike="noStrike">
                <a:solidFill>
                  <a:srgbClr val="000000"/>
                </a:solidFill>
                <a:latin typeface="Lato"/>
                <a:ea typeface="AppleSystemUIFontBold"/>
              </a:rPr>
              <a:t>families</a:t>
            </a:r>
            <a:r>
              <a:rPr b="0" lang="en-PH" sz="1800" spc="-1" strike="noStrike">
                <a:solidFill>
                  <a:srgbClr val="000000"/>
                </a:solidFill>
                <a:latin typeface="Lato"/>
                <a:ea typeface="AppleSystemUIFont"/>
              </a:rPr>
              <a:t>. The periodic table has </a:t>
            </a:r>
            <a:r>
              <a:rPr b="0" lang="en-PH" sz="1800" spc="-1" strike="noStrike">
                <a:solidFill>
                  <a:srgbClr val="000000"/>
                </a:solidFill>
                <a:latin typeface="Lato"/>
                <a:ea typeface="AppleSystemUIFontBold"/>
              </a:rPr>
              <a:t>18 columns</a:t>
            </a:r>
            <a:r>
              <a:rPr b="0" lang="en-PH" sz="1800" spc="-1" strike="noStrike">
                <a:solidFill>
                  <a:srgbClr val="000000"/>
                </a:solidFill>
                <a:latin typeface="Lato"/>
                <a:ea typeface="AppleSystemUIFont"/>
              </a:rPr>
              <a:t>. The elements in each group have similar chemical properties because of the number of electrons in their outer shells or their highest principal energy level. </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endParaRPr b="0" lang="en-PH" sz="1800" spc="-1" strike="noStrike">
              <a:latin typeface="Arial"/>
            </a:endParaRPr>
          </a:p>
        </p:txBody>
      </p:sp>
      <p:pic>
        <p:nvPicPr>
          <p:cNvPr id="131" name="" descr=""/>
          <p:cNvPicPr/>
          <p:nvPr/>
        </p:nvPicPr>
        <p:blipFill>
          <a:blip r:embed="rId1"/>
          <a:stretch/>
        </p:blipFill>
        <p:spPr>
          <a:xfrm>
            <a:off x="3831480" y="3780000"/>
            <a:ext cx="4528440" cy="2338560"/>
          </a:xfrm>
          <a:prstGeom prst="rect">
            <a:avLst/>
          </a:prstGeom>
          <a:ln w="29160">
            <a:solidFill>
              <a:srgbClr val="000000"/>
            </a:solidFill>
            <a:round/>
          </a:ln>
        </p:spPr>
      </p:pic>
      <p:sp>
        <p:nvSpPr>
          <p:cNvPr id="132"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
        <p:nvSpPr>
          <p:cNvPr id="133" name=""/>
          <p:cNvSpPr/>
          <p:nvPr/>
        </p:nvSpPr>
        <p:spPr>
          <a:xfrm>
            <a:off x="275400" y="2860560"/>
            <a:ext cx="11640240" cy="7938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As shown in Figure below, the elements in a group are also classified into two categories, namely: </a:t>
            </a:r>
            <a:r>
              <a:rPr b="0" i="1" lang="en-PH" sz="1800" spc="-1" strike="noStrike">
                <a:solidFill>
                  <a:srgbClr val="000000"/>
                </a:solidFill>
                <a:latin typeface="Lato"/>
                <a:ea typeface="AppleSystemUIFontItalic"/>
              </a:rPr>
              <a:t>Family A </a:t>
            </a:r>
            <a:r>
              <a:rPr b="0" lang="en-PH" sz="1800" spc="-1" strike="noStrike">
                <a:solidFill>
                  <a:srgbClr val="000000"/>
                </a:solidFill>
                <a:latin typeface="Lato"/>
                <a:ea typeface="AppleSystemUIFont"/>
              </a:rPr>
              <a:t>or the </a:t>
            </a:r>
            <a:r>
              <a:rPr b="0" i="1" lang="en-PH" sz="1800" spc="-1" strike="noStrike">
                <a:solidFill>
                  <a:srgbClr val="000000"/>
                </a:solidFill>
                <a:latin typeface="Lato"/>
                <a:ea typeface="AppleSystemUIFontItalic"/>
              </a:rPr>
              <a:t>representative elements</a:t>
            </a:r>
            <a:r>
              <a:rPr b="0" lang="en-PH" sz="1800" spc="-1" strike="noStrike">
                <a:solidFill>
                  <a:srgbClr val="000000"/>
                </a:solidFill>
                <a:latin typeface="Lato"/>
                <a:ea typeface="AppleSystemUIFont"/>
              </a:rPr>
              <a:t>, and </a:t>
            </a:r>
            <a:r>
              <a:rPr b="0" i="1" lang="en-PH" sz="1800" spc="-1" strike="noStrike">
                <a:solidFill>
                  <a:srgbClr val="000000"/>
                </a:solidFill>
                <a:latin typeface="Lato"/>
                <a:ea typeface="AppleSystemUIFontItalic"/>
              </a:rPr>
              <a:t>Family B </a:t>
            </a:r>
            <a:r>
              <a:rPr b="0" lang="en-PH" sz="1800" spc="-1" strike="noStrike">
                <a:solidFill>
                  <a:srgbClr val="000000"/>
                </a:solidFill>
                <a:latin typeface="Lato"/>
                <a:ea typeface="AppleSystemUIFont"/>
              </a:rPr>
              <a:t>or the </a:t>
            </a:r>
            <a:r>
              <a:rPr b="0" i="1" lang="en-PH" sz="1800" spc="-1" strike="noStrike">
                <a:solidFill>
                  <a:srgbClr val="000000"/>
                </a:solidFill>
                <a:latin typeface="Lato"/>
                <a:ea typeface="AppleSystemUIFontItalic"/>
              </a:rPr>
              <a:t>transition metals</a:t>
            </a:r>
            <a:r>
              <a:rPr b="0" lang="en-PH" sz="1800" spc="-1" strike="noStrike">
                <a:solidFill>
                  <a:srgbClr val="000000"/>
                </a:solidFill>
                <a:latin typeface="Lato"/>
                <a:ea typeface="AppleSystemUIFont"/>
              </a:rPr>
              <a:t>. </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
          <p:cNvSpPr/>
          <p:nvPr/>
        </p:nvSpPr>
        <p:spPr>
          <a:xfrm>
            <a:off x="7560000" y="5400000"/>
            <a:ext cx="2874960" cy="341280"/>
          </a:xfrm>
          <a:prstGeom prst="rect">
            <a:avLst/>
          </a:prstGeom>
          <a:noFill/>
          <a:ln w="0">
            <a:noFill/>
          </a:ln>
        </p:spPr>
        <p:style>
          <a:lnRef idx="0"/>
          <a:fillRef idx="0"/>
          <a:effectRef idx="0"/>
          <a:fontRef idx="minor"/>
        </p:style>
      </p:sp>
      <p:sp>
        <p:nvSpPr>
          <p:cNvPr id="135" name=""/>
          <p:cNvSpPr/>
          <p:nvPr/>
        </p:nvSpPr>
        <p:spPr>
          <a:xfrm>
            <a:off x="3604680" y="2988000"/>
            <a:ext cx="4982400" cy="2663640"/>
          </a:xfrm>
          <a:prstGeom prst="rect">
            <a:avLst/>
          </a:prstGeom>
          <a:noFill/>
          <a:ln w="0">
            <a:noFill/>
          </a:ln>
        </p:spPr>
        <p:style>
          <a:lnRef idx="0"/>
          <a:fillRef idx="0"/>
          <a:effectRef idx="0"/>
          <a:fontRef idx="minor"/>
        </p:style>
        <p:txBody>
          <a:bodyPr lIns="90000" rIns="90000" tIns="45000" bIns="45000" anchor="t">
            <a:noAutofit/>
          </a:bodyPr>
          <a:p>
            <a:pPr algn="ctr">
              <a:lnSpc>
                <a:spcPct val="115000"/>
              </a:lnSpc>
              <a:buNone/>
            </a:pPr>
            <a:r>
              <a:rPr b="1" lang="en-PH" sz="1800" spc="-1" strike="noStrike">
                <a:solidFill>
                  <a:srgbClr val="000000"/>
                </a:solidFill>
                <a:latin typeface="Lato"/>
                <a:ea typeface="DejaVu Sans"/>
              </a:rPr>
              <a:t> </a:t>
            </a:r>
            <a:r>
              <a:rPr b="1" lang="en-PH" sz="1800" spc="-1" strike="noStrike">
                <a:solidFill>
                  <a:srgbClr val="000000"/>
                </a:solidFill>
                <a:latin typeface="Lato"/>
                <a:ea typeface="DejaVu Sans"/>
              </a:rPr>
              <a:t>Group IA: Alkali Metals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Group IIA: Alkaline Earth Metals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Group IIIA: Aluminum Group or Boron Family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Group IVA: Carbon Family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Group VA: Nitrogen Family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Group VIA: Oxygen Family or Chalcogens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Group VIIA: Halogens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Group VIIIA: Group O or Noble/Inert Gases </a:t>
            </a:r>
            <a:endParaRPr b="0" lang="en-PH" sz="1800" spc="-1" strike="noStrike">
              <a:latin typeface="Arial"/>
            </a:endParaRPr>
          </a:p>
        </p:txBody>
      </p:sp>
      <p:sp>
        <p:nvSpPr>
          <p:cNvPr id="136" name=""/>
          <p:cNvSpPr/>
          <p:nvPr/>
        </p:nvSpPr>
        <p:spPr>
          <a:xfrm>
            <a:off x="3036600" y="2161080"/>
            <a:ext cx="6118560" cy="538560"/>
          </a:xfrm>
          <a:prstGeom prst="rect">
            <a:avLst/>
          </a:prstGeom>
          <a:gradFill rotWithShape="0">
            <a:gsLst>
              <a:gs pos="0">
                <a:srgbClr val="a1467e">
                  <a:alpha val="0"/>
                </a:srgbClr>
              </a:gs>
              <a:gs pos="100000">
                <a:srgbClr val="a1467e"/>
              </a:gs>
            </a:gsLst>
            <a:path path="circle">
              <a:fillToRect l="50000" t="50000" r="50000" b="50000"/>
            </a:path>
          </a:gradFill>
          <a:ln w="29160">
            <a:solidFill>
              <a:srgbClr val="000000"/>
            </a:solidFill>
            <a:round/>
          </a:ln>
        </p:spPr>
        <p:style>
          <a:lnRef idx="0"/>
          <a:fillRef idx="0"/>
          <a:effectRef idx="0"/>
          <a:fontRef idx="minor"/>
        </p:style>
        <p:txBody>
          <a:bodyPr lIns="104400" rIns="104400" tIns="59400" bIns="59400" anchor="ctr">
            <a:noAutofit/>
          </a:bodyPr>
          <a:p>
            <a:pPr algn="ctr">
              <a:lnSpc>
                <a:spcPct val="115000"/>
              </a:lnSpc>
              <a:buNone/>
            </a:pPr>
            <a:r>
              <a:rPr b="1" lang="en-PH" sz="1800" spc="-1" strike="noStrike">
                <a:solidFill>
                  <a:srgbClr val="000000"/>
                </a:solidFill>
                <a:latin typeface="Lato"/>
                <a:ea typeface="AppleSystemUIFontBold"/>
              </a:rPr>
              <a:t>Group A or Family A (Representative Elements)</a:t>
            </a:r>
            <a:endParaRPr b="0" lang="en-PH" sz="1800" spc="-1" strike="noStrike">
              <a:latin typeface="Arial"/>
            </a:endParaRPr>
          </a:p>
        </p:txBody>
      </p:sp>
      <p:sp>
        <p:nvSpPr>
          <p:cNvPr id="137"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
          <p:cNvSpPr/>
          <p:nvPr/>
        </p:nvSpPr>
        <p:spPr>
          <a:xfrm>
            <a:off x="7560000" y="5400000"/>
            <a:ext cx="2874960" cy="341280"/>
          </a:xfrm>
          <a:prstGeom prst="rect">
            <a:avLst/>
          </a:prstGeom>
          <a:noFill/>
          <a:ln w="0">
            <a:noFill/>
          </a:ln>
        </p:spPr>
        <p:style>
          <a:lnRef idx="0"/>
          <a:fillRef idx="0"/>
          <a:effectRef idx="0"/>
          <a:fontRef idx="minor"/>
        </p:style>
      </p:sp>
      <p:sp>
        <p:nvSpPr>
          <p:cNvPr id="139" name=""/>
          <p:cNvSpPr/>
          <p:nvPr/>
        </p:nvSpPr>
        <p:spPr>
          <a:xfrm>
            <a:off x="3395880" y="2052000"/>
            <a:ext cx="5422680" cy="358560"/>
          </a:xfrm>
          <a:prstGeom prst="rect">
            <a:avLst/>
          </a:prstGeom>
          <a:gradFill rotWithShape="0">
            <a:gsLst>
              <a:gs pos="0">
                <a:srgbClr val="a1467e">
                  <a:alpha val="0"/>
                </a:srgbClr>
              </a:gs>
              <a:gs pos="100000">
                <a:srgbClr val="a1467e"/>
              </a:gs>
            </a:gsLst>
            <a:path path="circle">
              <a:fillToRect l="50000" t="50000" r="50000" b="50000"/>
            </a:path>
          </a:gradFill>
          <a:ln w="29160">
            <a:solidFill>
              <a:srgbClr val="000000"/>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Group B or Family B (Transition Metals) </a:t>
            </a:r>
            <a:endParaRPr b="0" lang="en-PH" sz="1800" spc="-1" strike="noStrike">
              <a:latin typeface="Arial"/>
            </a:endParaRPr>
          </a:p>
        </p:txBody>
      </p:sp>
      <p:sp>
        <p:nvSpPr>
          <p:cNvPr id="140" name=""/>
          <p:cNvSpPr/>
          <p:nvPr/>
        </p:nvSpPr>
        <p:spPr>
          <a:xfrm>
            <a:off x="335880" y="2628000"/>
            <a:ext cx="11518560" cy="8110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Transition metals </a:t>
            </a:r>
            <a:r>
              <a:rPr b="0" lang="en-PH" sz="1800" spc="-1" strike="noStrike">
                <a:solidFill>
                  <a:srgbClr val="000000"/>
                </a:solidFill>
                <a:latin typeface="Lato"/>
                <a:ea typeface="AppleSystemUIFont"/>
              </a:rPr>
              <a:t>are found between Group IIA and Group IIIA, while the </a:t>
            </a:r>
            <a:r>
              <a:rPr b="1" lang="en-PH" sz="1800" spc="-1" strike="noStrike">
                <a:solidFill>
                  <a:srgbClr val="000000"/>
                </a:solidFill>
                <a:latin typeface="Lato"/>
                <a:ea typeface="AppleSystemUIFontBold"/>
              </a:rPr>
              <a:t>inner transition metals </a:t>
            </a:r>
            <a:r>
              <a:rPr b="0" lang="en-PH" sz="1800" spc="-1" strike="noStrike">
                <a:solidFill>
                  <a:srgbClr val="000000"/>
                </a:solidFill>
                <a:latin typeface="Lato"/>
                <a:ea typeface="AppleSystemUIFont"/>
              </a:rPr>
              <a:t>(</a:t>
            </a:r>
            <a:r>
              <a:rPr b="0" i="1" lang="en-PH" sz="1800" spc="-1" strike="noStrike">
                <a:solidFill>
                  <a:srgbClr val="000000"/>
                </a:solidFill>
                <a:latin typeface="Lato"/>
                <a:ea typeface="AppleSystemUIFontItalic"/>
              </a:rPr>
              <a:t>lanthanides </a:t>
            </a:r>
            <a:r>
              <a:rPr b="0" lang="en-PH" sz="1800" spc="-1" strike="noStrike">
                <a:solidFill>
                  <a:srgbClr val="000000"/>
                </a:solidFill>
                <a:latin typeface="Lato"/>
                <a:ea typeface="AppleSystemUIFont"/>
              </a:rPr>
              <a:t>and </a:t>
            </a:r>
            <a:r>
              <a:rPr b="0" i="1" lang="en-PH" sz="1800" spc="-1" strike="noStrike">
                <a:solidFill>
                  <a:srgbClr val="000000"/>
                </a:solidFill>
                <a:latin typeface="Lato"/>
                <a:ea typeface="AppleSystemUIFontItalic"/>
              </a:rPr>
              <a:t>actinides</a:t>
            </a:r>
            <a:r>
              <a:rPr b="0" lang="en-PH" sz="1800" spc="-1" strike="noStrike">
                <a:solidFill>
                  <a:srgbClr val="000000"/>
                </a:solidFill>
                <a:latin typeface="Lato"/>
                <a:ea typeface="AppleSystemUIFont"/>
              </a:rPr>
              <a:t>) are found at the bottom of the table. </a:t>
            </a:r>
            <a:endParaRPr b="0" lang="en-PH" sz="1800" spc="-1" strike="noStrike">
              <a:latin typeface="Arial"/>
            </a:endParaRPr>
          </a:p>
        </p:txBody>
      </p:sp>
      <p:sp>
        <p:nvSpPr>
          <p:cNvPr id="141" name=""/>
          <p:cNvSpPr/>
          <p:nvPr/>
        </p:nvSpPr>
        <p:spPr>
          <a:xfrm>
            <a:off x="234000" y="4279320"/>
            <a:ext cx="11722680" cy="13453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Period 1 </a:t>
            </a:r>
            <a:r>
              <a:rPr b="0" lang="en-PH" sz="1800" spc="-1" strike="noStrike">
                <a:solidFill>
                  <a:srgbClr val="000000"/>
                </a:solidFill>
                <a:latin typeface="Lato"/>
                <a:ea typeface="AppleSystemUIFont"/>
              </a:rPr>
              <a:t>has two elements corresponding to the number of electrons in the </a:t>
            </a:r>
            <a:r>
              <a:rPr b="0" i="1" lang="en-PH" sz="1800" spc="-1" strike="noStrike">
                <a:solidFill>
                  <a:srgbClr val="000000"/>
                </a:solidFill>
                <a:latin typeface="Lato"/>
                <a:ea typeface="AppleSystemUIFontItalic"/>
              </a:rPr>
              <a:t>s-sublevel </a:t>
            </a:r>
            <a:r>
              <a:rPr b="0" lang="en-PH" sz="1800" spc="-1" strike="noStrike">
                <a:solidFill>
                  <a:srgbClr val="000000"/>
                </a:solidFill>
                <a:latin typeface="Lato"/>
                <a:ea typeface="AppleSystemUIFont"/>
              </a:rPr>
              <a:t>that has electrons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occupying only one main energy level. </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Periods 2 and 3 </a:t>
            </a:r>
            <a:r>
              <a:rPr b="0" lang="en-PH" sz="1800" spc="-1" strike="noStrike">
                <a:solidFill>
                  <a:srgbClr val="000000"/>
                </a:solidFill>
                <a:latin typeface="Lato"/>
                <a:ea typeface="AppleSystemUIFont"/>
              </a:rPr>
              <a:t>have eight elements each corresponding to the eight electrons in the </a:t>
            </a:r>
            <a:r>
              <a:rPr b="0" i="1" lang="en-PH" sz="1800" spc="-1" strike="noStrike">
                <a:solidFill>
                  <a:srgbClr val="000000"/>
                </a:solidFill>
                <a:latin typeface="Lato"/>
                <a:ea typeface="AppleSystemUIFontItalic"/>
              </a:rPr>
              <a:t>s- </a:t>
            </a:r>
            <a:r>
              <a:rPr b="0" lang="en-PH" sz="1800" spc="-1" strike="noStrike">
                <a:solidFill>
                  <a:srgbClr val="000000"/>
                </a:solidFill>
                <a:latin typeface="Lato"/>
                <a:ea typeface="AppleSystemUIFont"/>
              </a:rPr>
              <a:t>and </a:t>
            </a:r>
            <a:r>
              <a:rPr b="0" i="1" lang="en-PH" sz="1800" spc="-1" strike="noStrike">
                <a:solidFill>
                  <a:srgbClr val="000000"/>
                </a:solidFill>
                <a:latin typeface="Lato"/>
                <a:ea typeface="AppleSystemUIFontItalic"/>
              </a:rPr>
              <a:t>p-sublevels</a:t>
            </a:r>
            <a:r>
              <a:rPr b="0" lang="en-PH" sz="1800" spc="-1" strike="noStrike">
                <a:solidFill>
                  <a:srgbClr val="000000"/>
                </a:solidFill>
                <a:latin typeface="Lato"/>
                <a:ea typeface="AppleSystemUIFont"/>
              </a:rPr>
              <a:t>. </a:t>
            </a:r>
            <a:endParaRPr b="0" lang="en-PH" sz="1800" spc="-1" strike="noStrike">
              <a:latin typeface="Arial"/>
            </a:endParaRPr>
          </a:p>
        </p:txBody>
      </p:sp>
      <p:sp>
        <p:nvSpPr>
          <p:cNvPr id="142" name=""/>
          <p:cNvSpPr/>
          <p:nvPr/>
        </p:nvSpPr>
        <p:spPr>
          <a:xfrm>
            <a:off x="335880" y="3348000"/>
            <a:ext cx="11518560" cy="8632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The periodic table consists of horizontal rows called </a:t>
            </a:r>
            <a:r>
              <a:rPr b="1" lang="en-PH" sz="1800" spc="-1" strike="noStrike">
                <a:solidFill>
                  <a:srgbClr val="000000"/>
                </a:solidFill>
                <a:latin typeface="Lato"/>
                <a:ea typeface="AppleSystemUIFontBold"/>
              </a:rPr>
              <a:t>periods </a:t>
            </a:r>
            <a:r>
              <a:rPr b="0" lang="en-PH" sz="1800" spc="-1" strike="noStrike">
                <a:solidFill>
                  <a:srgbClr val="000000"/>
                </a:solidFill>
                <a:latin typeface="Lato"/>
                <a:ea typeface="AppleSystemUIFont"/>
              </a:rPr>
              <a:t>or series. There are seven periods in the periodic table. The elements belonging to the same period have different properties. The periods can be described as follows: </a:t>
            </a:r>
            <a:endParaRPr b="0" lang="en-PH" sz="1800" spc="-1" strike="noStrike">
              <a:latin typeface="Arial"/>
            </a:endParaRPr>
          </a:p>
        </p:txBody>
      </p:sp>
      <p:sp>
        <p:nvSpPr>
          <p:cNvPr id="143"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
          <p:cNvSpPr/>
          <p:nvPr/>
        </p:nvSpPr>
        <p:spPr>
          <a:xfrm>
            <a:off x="335880" y="2016000"/>
            <a:ext cx="11518560" cy="459000"/>
          </a:xfrm>
          <a:prstGeom prst="rect">
            <a:avLst/>
          </a:prstGeom>
          <a:noFill/>
          <a:ln w="0">
            <a:noFill/>
          </a:ln>
        </p:spPr>
        <p:style>
          <a:lnRef idx="0"/>
          <a:fillRef idx="0"/>
          <a:effectRef idx="0"/>
          <a:fontRef idx="minor"/>
        </p:style>
        <p:txBody>
          <a:bodyPr lIns="90000" rIns="90000" tIns="45000" bIns="45000" anchor="t">
            <a:noAutofit/>
          </a:bodyPr>
          <a:p>
            <a:pPr algn="just">
              <a:lnSpc>
                <a:spcPct val="115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Periods 4 and 5 </a:t>
            </a:r>
            <a:r>
              <a:rPr b="0" lang="en-PH" sz="1800" spc="-1" strike="noStrike">
                <a:solidFill>
                  <a:srgbClr val="000000"/>
                </a:solidFill>
                <a:latin typeface="Lato"/>
                <a:ea typeface="AppleSystemUIFont"/>
              </a:rPr>
              <a:t>have 18 elements each corresponding to the 18 electrons in the </a:t>
            </a:r>
            <a:r>
              <a:rPr b="0" i="1" lang="en-PH" sz="1800" spc="-1" strike="noStrike">
                <a:solidFill>
                  <a:srgbClr val="000000"/>
                </a:solidFill>
                <a:latin typeface="Lato"/>
                <a:ea typeface="AppleSystemUIFontItalic"/>
              </a:rPr>
              <a:t>s-, p-, </a:t>
            </a:r>
            <a:r>
              <a:rPr b="0" lang="en-PH" sz="1800" spc="-1" strike="noStrike">
                <a:solidFill>
                  <a:srgbClr val="000000"/>
                </a:solidFill>
                <a:latin typeface="Lato"/>
                <a:ea typeface="AppleSystemUIFont"/>
              </a:rPr>
              <a:t>and </a:t>
            </a:r>
            <a:r>
              <a:rPr b="0" i="1" lang="en-PH" sz="1800" spc="-1" strike="noStrike">
                <a:solidFill>
                  <a:srgbClr val="000000"/>
                </a:solidFill>
                <a:latin typeface="Lato"/>
                <a:ea typeface="AppleSystemUIFontItalic"/>
              </a:rPr>
              <a:t>d-sublevels</a:t>
            </a:r>
            <a:r>
              <a:rPr b="0" lang="en-PH" sz="1800" spc="-1" strike="noStrike">
                <a:solidFill>
                  <a:srgbClr val="000000"/>
                </a:solidFill>
                <a:latin typeface="Lato"/>
                <a:ea typeface="AppleSystemUIFont"/>
              </a:rPr>
              <a:t>. </a:t>
            </a:r>
            <a:endParaRPr b="0" lang="en-PH" sz="1800" spc="-1" strike="noStrike">
              <a:latin typeface="Arial"/>
            </a:endParaRPr>
          </a:p>
        </p:txBody>
      </p:sp>
      <p:pic>
        <p:nvPicPr>
          <p:cNvPr id="145" name="" descr=""/>
          <p:cNvPicPr/>
          <p:nvPr/>
        </p:nvPicPr>
        <p:blipFill>
          <a:blip r:embed="rId1"/>
          <a:stretch/>
        </p:blipFill>
        <p:spPr>
          <a:xfrm>
            <a:off x="4335840" y="2476080"/>
            <a:ext cx="3519360" cy="1771560"/>
          </a:xfrm>
          <a:prstGeom prst="rect">
            <a:avLst/>
          </a:prstGeom>
          <a:ln w="29160">
            <a:solidFill>
              <a:srgbClr val="000000"/>
            </a:solidFill>
            <a:round/>
          </a:ln>
        </p:spPr>
      </p:pic>
      <p:sp>
        <p:nvSpPr>
          <p:cNvPr id="146" name=""/>
          <p:cNvSpPr/>
          <p:nvPr/>
        </p:nvSpPr>
        <p:spPr>
          <a:xfrm>
            <a:off x="324000" y="4379040"/>
            <a:ext cx="11543040" cy="16682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Period 6 </a:t>
            </a:r>
            <a:r>
              <a:rPr b="0" lang="en-PH" sz="1800" spc="-1" strike="noStrike">
                <a:solidFill>
                  <a:srgbClr val="000000"/>
                </a:solidFill>
                <a:latin typeface="Lato"/>
                <a:ea typeface="AppleSystemUIFont"/>
              </a:rPr>
              <a:t>has 32 elements corresponding to the 32 electrons in the </a:t>
            </a:r>
            <a:r>
              <a:rPr b="0" i="1" lang="en-PH" sz="1800" spc="-1" strike="noStrike">
                <a:solidFill>
                  <a:srgbClr val="000000"/>
                </a:solidFill>
                <a:latin typeface="Lato"/>
                <a:ea typeface="AppleSystemUIFontItalic"/>
              </a:rPr>
              <a:t>s-, p-, d-, </a:t>
            </a:r>
            <a:r>
              <a:rPr b="0" lang="en-PH" sz="1800" spc="-1" strike="noStrike">
                <a:solidFill>
                  <a:srgbClr val="000000"/>
                </a:solidFill>
                <a:latin typeface="Lato"/>
                <a:ea typeface="AppleSystemUIFont"/>
              </a:rPr>
              <a:t>and </a:t>
            </a:r>
            <a:r>
              <a:rPr b="0" i="1" lang="en-PH" sz="1800" spc="-1" strike="noStrike">
                <a:solidFill>
                  <a:srgbClr val="000000"/>
                </a:solidFill>
                <a:latin typeface="Lato"/>
                <a:ea typeface="AppleSystemUIFontItalic"/>
              </a:rPr>
              <a:t>f-sublevels</a:t>
            </a:r>
            <a:r>
              <a:rPr b="0" lang="en-PH" sz="1800" spc="-1" strike="noStrike">
                <a:solidFill>
                  <a:srgbClr val="000000"/>
                </a:solidFill>
                <a:latin typeface="Lato"/>
                <a:ea typeface="AppleSystemUIFont"/>
              </a:rPr>
              <a:t>. </a:t>
            </a:r>
            <a:endParaRPr b="0" lang="en-PH" sz="1800" spc="-1" strike="noStrike">
              <a:latin typeface="Arial"/>
            </a:endParaRPr>
          </a:p>
          <a:p>
            <a:pPr algn="just">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Period 7 </a:t>
            </a:r>
            <a:r>
              <a:rPr b="0" lang="en-PH" sz="1800" spc="-1" strike="noStrike">
                <a:solidFill>
                  <a:srgbClr val="000000"/>
                </a:solidFill>
                <a:latin typeface="Lato"/>
                <a:ea typeface="AppleSystemUIFont"/>
              </a:rPr>
              <a:t>also has 32 elements (from atomic number 87 to 118). Elements 90 to 103 which are placed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at the bottom part of the table form the actinide series. </a:t>
            </a: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The last two periods are called the </a:t>
            </a:r>
            <a:r>
              <a:rPr b="1" lang="en-PH" sz="1800" spc="-1" strike="noStrike">
                <a:solidFill>
                  <a:srgbClr val="000000"/>
                </a:solidFill>
                <a:latin typeface="Lato"/>
                <a:ea typeface="AppleSystemUIFontBold"/>
              </a:rPr>
              <a:t>inner transition metals</a:t>
            </a:r>
            <a:r>
              <a:rPr b="0" lang="en-PH" sz="1800" spc="-1" strike="noStrike">
                <a:solidFill>
                  <a:srgbClr val="000000"/>
                </a:solidFill>
                <a:latin typeface="Lato"/>
                <a:ea typeface="AppleSystemUIFont"/>
              </a:rPr>
              <a:t>. The lanthanide series is also called the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a:t>
            </a:r>
            <a:r>
              <a:rPr b="0" i="1" lang="en-PH" sz="1800" spc="-1" strike="noStrike">
                <a:solidFill>
                  <a:srgbClr val="000000"/>
                </a:solidFill>
                <a:latin typeface="Lato"/>
                <a:ea typeface="AppleSystemUIFontItalic"/>
              </a:rPr>
              <a:t>rare earth elements</a:t>
            </a:r>
            <a:r>
              <a:rPr b="0" lang="en-PH" sz="1800" spc="-1" strike="noStrike">
                <a:solidFill>
                  <a:srgbClr val="000000"/>
                </a:solidFill>
                <a:latin typeface="Lato"/>
                <a:ea typeface="AppleSystemUIFont"/>
              </a:rPr>
              <a:t>, while the actinide series is also called the </a:t>
            </a:r>
            <a:r>
              <a:rPr b="1" i="1" lang="en-PH" sz="1800" spc="-1" strike="noStrike">
                <a:solidFill>
                  <a:srgbClr val="000000"/>
                </a:solidFill>
                <a:latin typeface="Lato"/>
                <a:ea typeface="AppleSystemUIFontItalic"/>
              </a:rPr>
              <a:t>heavy rare earth elements</a:t>
            </a:r>
            <a:r>
              <a:rPr b="0" lang="en-PH" sz="1800" spc="-1" strike="noStrike">
                <a:solidFill>
                  <a:srgbClr val="000000"/>
                </a:solidFill>
                <a:latin typeface="Lato"/>
                <a:ea typeface="AppleSystemUIFont"/>
              </a:rPr>
              <a:t>. </a:t>
            </a:r>
            <a:endParaRPr b="0" lang="en-PH" sz="1800" spc="-1" strike="noStrike">
              <a:latin typeface="Arial"/>
            </a:endParaRPr>
          </a:p>
        </p:txBody>
      </p:sp>
      <p:sp>
        <p:nvSpPr>
          <p:cNvPr id="147"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8" name=""/>
          <p:cNvSpPr/>
          <p:nvPr/>
        </p:nvSpPr>
        <p:spPr>
          <a:xfrm>
            <a:off x="7560000" y="5400000"/>
            <a:ext cx="2874960" cy="341280"/>
          </a:xfrm>
          <a:prstGeom prst="rect">
            <a:avLst/>
          </a:prstGeom>
          <a:noFill/>
          <a:ln w="0">
            <a:noFill/>
          </a:ln>
        </p:spPr>
        <p:style>
          <a:lnRef idx="0"/>
          <a:fillRef idx="0"/>
          <a:effectRef idx="0"/>
          <a:fontRef idx="minor"/>
        </p:style>
      </p:sp>
      <p:sp>
        <p:nvSpPr>
          <p:cNvPr id="149" name=""/>
          <p:cNvSpPr/>
          <p:nvPr/>
        </p:nvSpPr>
        <p:spPr>
          <a:xfrm>
            <a:off x="245880" y="2191320"/>
            <a:ext cx="11698560" cy="12639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Looking at the periodic table from the previous slide you may notice that elements belonging to the same group have similar </a:t>
            </a:r>
            <a:r>
              <a:rPr b="1" lang="en-PH" sz="1800" spc="-1" strike="noStrike">
                <a:solidFill>
                  <a:srgbClr val="000000"/>
                </a:solidFill>
                <a:latin typeface="Lato"/>
                <a:ea typeface="AppleSystemUIFontBold"/>
              </a:rPr>
              <a:t>last sublevel configuration (lsc)</a:t>
            </a:r>
            <a:r>
              <a:rPr b="0" lang="en-PH" sz="1800" spc="-1" strike="noStrike">
                <a:solidFill>
                  <a:srgbClr val="000000"/>
                </a:solidFill>
                <a:latin typeface="Lato"/>
                <a:ea typeface="AppleSystemUIFont"/>
              </a:rPr>
              <a:t>. Using the electron configuration of the elements, the periodic table can be divided into four regions or blocks: </a:t>
            </a:r>
            <a:r>
              <a:rPr b="0" i="1" lang="en-PH" sz="1800" spc="-1" strike="noStrike">
                <a:solidFill>
                  <a:srgbClr val="000000"/>
                </a:solidFill>
                <a:latin typeface="Lato"/>
                <a:ea typeface="AppleSystemUIFontItalic"/>
              </a:rPr>
              <a:t>s-, p-, d-</a:t>
            </a:r>
            <a:r>
              <a:rPr b="0" lang="en-PH" sz="1800" spc="-1" strike="noStrike">
                <a:solidFill>
                  <a:srgbClr val="000000"/>
                </a:solidFill>
                <a:latin typeface="Lato"/>
                <a:ea typeface="AppleSystemUIFont"/>
              </a:rPr>
              <a:t>, and </a:t>
            </a:r>
            <a:r>
              <a:rPr b="0" i="1" lang="en-PH" sz="1800" spc="-1" strike="noStrike">
                <a:solidFill>
                  <a:srgbClr val="000000"/>
                </a:solidFill>
                <a:latin typeface="Lato"/>
                <a:ea typeface="AppleSystemUIFontItalic"/>
              </a:rPr>
              <a:t>f-blocks</a:t>
            </a:r>
            <a:r>
              <a:rPr b="0" lang="en-PH" sz="1800" spc="-1" strike="noStrike">
                <a:solidFill>
                  <a:srgbClr val="000000"/>
                </a:solidFill>
                <a:latin typeface="Lato"/>
                <a:ea typeface="AppleSystemUIFont"/>
              </a:rPr>
              <a:t>. </a:t>
            </a:r>
            <a:endParaRPr b="0" lang="en-PH" sz="1800" spc="-1" strike="noStrike">
              <a:latin typeface="Arial"/>
            </a:endParaRPr>
          </a:p>
        </p:txBody>
      </p:sp>
      <p:sp>
        <p:nvSpPr>
          <p:cNvPr id="150" name=""/>
          <p:cNvSpPr/>
          <p:nvPr/>
        </p:nvSpPr>
        <p:spPr>
          <a:xfrm>
            <a:off x="668520" y="3456000"/>
            <a:ext cx="10853280" cy="82908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solidFill>
                  <a:srgbClr val="000000"/>
                </a:solidFill>
                <a:latin typeface="Lato"/>
                <a:ea typeface="AppleSystemUIFont"/>
              </a:rPr>
              <a:t>The following points should be considered in determining the electron configuration and/or position of elements in the periodic table: </a:t>
            </a:r>
            <a:endParaRPr b="0" lang="en-PH" sz="1800" spc="-1" strike="noStrike">
              <a:latin typeface="Arial"/>
            </a:endParaRPr>
          </a:p>
        </p:txBody>
      </p:sp>
      <p:sp>
        <p:nvSpPr>
          <p:cNvPr id="151" name=""/>
          <p:cNvSpPr/>
          <p:nvPr/>
        </p:nvSpPr>
        <p:spPr>
          <a:xfrm>
            <a:off x="515880" y="4212000"/>
            <a:ext cx="11158560" cy="1403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1" lang="en-PH" sz="1800" spc="-1" strike="noStrike">
                <a:solidFill>
                  <a:srgbClr val="000000"/>
                </a:solidFill>
                <a:latin typeface="Lato"/>
                <a:ea typeface="AppleSystemUIFont"/>
              </a:rPr>
              <a:t>1</a:t>
            </a:r>
            <a:r>
              <a:rPr b="0" lang="en-PH" sz="1800" spc="-1" strike="noStrike">
                <a:solidFill>
                  <a:srgbClr val="000000"/>
                </a:solidFill>
                <a:latin typeface="Lato"/>
                <a:ea typeface="AppleSystemUIFont"/>
              </a:rPr>
              <a:t>. The number of electrons in the outermost energy level or the valence electron in Family A resembles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the group number. </a:t>
            </a:r>
            <a:r>
              <a:rPr b="0" lang="en-PH" sz="1800" spc="-1" strike="noStrike">
                <a:solidFill>
                  <a:srgbClr val="000000"/>
                </a:solidFill>
                <a:latin typeface="Lato"/>
                <a:ea typeface="AppleSystemUIFont"/>
              </a:rPr>
              <a:t>	</a:t>
            </a: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1" lang="en-PH" sz="1800" spc="-1" strike="noStrike">
                <a:solidFill>
                  <a:srgbClr val="000000"/>
                </a:solidFill>
                <a:latin typeface="Lato"/>
                <a:ea typeface="AppleSystemUIFont"/>
              </a:rPr>
              <a:t>2</a:t>
            </a:r>
            <a:r>
              <a:rPr b="0" lang="en-PH" sz="1800" spc="-1" strike="noStrike">
                <a:solidFill>
                  <a:srgbClr val="000000"/>
                </a:solidFill>
                <a:latin typeface="Lato"/>
                <a:ea typeface="AppleSystemUIFont"/>
              </a:rPr>
              <a:t>. The highest main energy level occupied by the electrons of the atom corresponds to the period where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the element is located in the periodic table. </a:t>
            </a:r>
            <a:endParaRPr b="0" lang="en-PH" sz="1800" spc="-1" strike="noStrike">
              <a:latin typeface="Arial"/>
            </a:endParaRPr>
          </a:p>
        </p:txBody>
      </p:sp>
      <p:sp>
        <p:nvSpPr>
          <p:cNvPr id="152"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3" name=""/>
          <p:cNvSpPr/>
          <p:nvPr/>
        </p:nvSpPr>
        <p:spPr>
          <a:xfrm>
            <a:off x="7560000" y="5400000"/>
            <a:ext cx="2874960" cy="341280"/>
          </a:xfrm>
          <a:prstGeom prst="rect">
            <a:avLst/>
          </a:prstGeom>
          <a:noFill/>
          <a:ln w="0">
            <a:noFill/>
          </a:ln>
        </p:spPr>
        <p:style>
          <a:lnRef idx="0"/>
          <a:fillRef idx="0"/>
          <a:effectRef idx="0"/>
          <a:fontRef idx="minor"/>
        </p:style>
      </p:sp>
      <p:sp>
        <p:nvSpPr>
          <p:cNvPr id="154" name=""/>
          <p:cNvSpPr/>
          <p:nvPr/>
        </p:nvSpPr>
        <p:spPr>
          <a:xfrm>
            <a:off x="4014000" y="2052000"/>
            <a:ext cx="4162680" cy="358560"/>
          </a:xfrm>
          <a:prstGeom prst="rect">
            <a:avLst/>
          </a:prstGeom>
          <a:gradFill rotWithShape="0">
            <a:gsLst>
              <a:gs pos="0">
                <a:srgbClr val="a1467e">
                  <a:alpha val="0"/>
                </a:srgbClr>
              </a:gs>
              <a:gs pos="100000">
                <a:srgbClr val="a1467e"/>
              </a:gs>
            </a:gsLst>
            <a:path path="circle">
              <a:fillToRect l="50000" t="50000" r="50000" b="50000"/>
            </a:path>
          </a:gradFill>
          <a:ln w="29160">
            <a:solidFill>
              <a:srgbClr val="000000"/>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Bold"/>
              </a:rPr>
              <a:t>Trends in the Periodic Table </a:t>
            </a:r>
            <a:endParaRPr b="0" lang="en-PH" sz="1800" spc="-1" strike="noStrike">
              <a:latin typeface="Arial"/>
            </a:endParaRPr>
          </a:p>
        </p:txBody>
      </p:sp>
      <p:sp>
        <p:nvSpPr>
          <p:cNvPr id="155" name=""/>
          <p:cNvSpPr/>
          <p:nvPr/>
        </p:nvSpPr>
        <p:spPr>
          <a:xfrm>
            <a:off x="245880" y="2520000"/>
            <a:ext cx="11698560" cy="1043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The properties of elements vary within a group and across the period. The periodic table will help us in predicting the properties of elements that are not directly visible, such as atomic radius, ionization energy, ionic size, electron affinity, metallic and nonmetallic properties, and electronegativity. </a:t>
            </a:r>
            <a:endParaRPr b="0" lang="en-PH" sz="1800" spc="-1" strike="noStrike">
              <a:latin typeface="Arial"/>
            </a:endParaRPr>
          </a:p>
        </p:txBody>
      </p:sp>
      <p:sp>
        <p:nvSpPr>
          <p:cNvPr id="156" name=""/>
          <p:cNvSpPr/>
          <p:nvPr/>
        </p:nvSpPr>
        <p:spPr>
          <a:xfrm>
            <a:off x="267120" y="3600000"/>
            <a:ext cx="11656440" cy="2159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1. Atomic Radius </a:t>
            </a: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Atomic radii generally decrease from left to right across a period. The atomic radius is used in determining the atomic volume. Atoms with larger atomic radii have larger atomic sizes or atomic volume. The concept of the atomic radius is connected with the value of the highest principal energy level (</a:t>
            </a:r>
            <a:r>
              <a:rPr b="0" i="1" lang="en-PH" sz="1800" spc="-1" strike="noStrike">
                <a:solidFill>
                  <a:srgbClr val="000000"/>
                </a:solidFill>
                <a:latin typeface="Lato"/>
                <a:ea typeface="AppleSystemUIFontItalic"/>
              </a:rPr>
              <a:t>n</a:t>
            </a:r>
            <a:r>
              <a:rPr b="0" lang="en-PH" sz="1800" spc="-1" strike="noStrike">
                <a:solidFill>
                  <a:srgbClr val="000000"/>
                </a:solidFill>
                <a:latin typeface="Lato"/>
                <a:ea typeface="AppleSystemUIFont"/>
              </a:rPr>
              <a:t>). </a:t>
            </a: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Atomic radii generally increase down a group with increasing atomic numbers. When electrons are added to the principal energy level, the electrons become farther away from the nucleus. The addition of a new shell increases atomic radii down the group. </a:t>
            </a:r>
            <a:endParaRPr b="0" lang="en-PH" sz="1800" spc="-1" strike="noStrike">
              <a:latin typeface="Arial"/>
            </a:endParaRPr>
          </a:p>
        </p:txBody>
      </p:sp>
      <p:sp>
        <p:nvSpPr>
          <p:cNvPr id="157"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8" name=""/>
          <p:cNvSpPr/>
          <p:nvPr/>
        </p:nvSpPr>
        <p:spPr>
          <a:xfrm>
            <a:off x="7560000" y="5400000"/>
            <a:ext cx="2874960" cy="341280"/>
          </a:xfrm>
          <a:prstGeom prst="rect">
            <a:avLst/>
          </a:prstGeom>
          <a:noFill/>
          <a:ln w="0">
            <a:noFill/>
          </a:ln>
        </p:spPr>
        <p:style>
          <a:lnRef idx="0"/>
          <a:fillRef idx="0"/>
          <a:effectRef idx="0"/>
          <a:fontRef idx="minor"/>
        </p:style>
      </p:sp>
      <p:sp>
        <p:nvSpPr>
          <p:cNvPr id="159" name=""/>
          <p:cNvSpPr/>
          <p:nvPr/>
        </p:nvSpPr>
        <p:spPr>
          <a:xfrm>
            <a:off x="335880" y="2189160"/>
            <a:ext cx="11518560" cy="19141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2. Ionization Energy </a:t>
            </a:r>
            <a:endParaRPr b="0" lang="en-PH" sz="1800" spc="-1" strike="noStrike">
              <a:latin typeface="Arial"/>
            </a:endParaRPr>
          </a:p>
          <a:p>
            <a:pPr algn="just">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Ionization Energy (IE) </a:t>
            </a:r>
            <a:r>
              <a:rPr b="0" lang="en-PH" sz="1800" spc="-1" strike="noStrike">
                <a:solidFill>
                  <a:srgbClr val="000000"/>
                </a:solidFill>
                <a:latin typeface="Lato"/>
                <a:ea typeface="AppleSystemUIFont"/>
              </a:rPr>
              <a:t>refers to the energy required to remove an electron from an isolated, gaseous atom or ion in its ground state. The loss of an electron is an endothermic process. An atom must absorb energy to separate the most loosely held electron from the gaseous atom. Ionization energies measure how tightly electrons are bound in an atom. The lower the ionization energy, the easier it is to remove an electron and the easier it is to form a positive ion. </a:t>
            </a:r>
            <a:endParaRPr b="0" lang="en-PH" sz="1800" spc="-1" strike="noStrike">
              <a:latin typeface="Arial"/>
            </a:endParaRPr>
          </a:p>
        </p:txBody>
      </p:sp>
      <p:sp>
        <p:nvSpPr>
          <p:cNvPr id="160" name=""/>
          <p:cNvSpPr/>
          <p:nvPr/>
        </p:nvSpPr>
        <p:spPr>
          <a:xfrm>
            <a:off x="335880" y="4032000"/>
            <a:ext cx="11518560" cy="1727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The ionization energy increases as atoms become smaller because in this case, electrons are more attracted to the nucleus. Thus, the ionization energy increases from left to right in a period and increases from bottom to top in a family. Across the period, the nuclear charge increases, while down the group, the atomic size increases due to an increase in the principal energy level; thus, the electrons are far from the nucleus and will be easily removed from the atom requiring only a small amount of ionization energy. </a:t>
            </a:r>
            <a:endParaRPr b="0" lang="en-PH" sz="1800" spc="-1" strike="noStrike">
              <a:latin typeface="Arial"/>
            </a:endParaRPr>
          </a:p>
        </p:txBody>
      </p:sp>
      <p:sp>
        <p:nvSpPr>
          <p:cNvPr id="161"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2" name=""/>
          <p:cNvSpPr/>
          <p:nvPr/>
        </p:nvSpPr>
        <p:spPr>
          <a:xfrm>
            <a:off x="7560000" y="5400000"/>
            <a:ext cx="2874960" cy="341280"/>
          </a:xfrm>
          <a:prstGeom prst="rect">
            <a:avLst/>
          </a:prstGeom>
          <a:noFill/>
          <a:ln w="0">
            <a:noFill/>
          </a:ln>
        </p:spPr>
        <p:style>
          <a:lnRef idx="0"/>
          <a:fillRef idx="0"/>
          <a:effectRef idx="0"/>
          <a:fontRef idx="minor"/>
        </p:style>
      </p:sp>
      <p:sp>
        <p:nvSpPr>
          <p:cNvPr id="163" name=""/>
          <p:cNvSpPr/>
          <p:nvPr/>
        </p:nvSpPr>
        <p:spPr>
          <a:xfrm>
            <a:off x="245880" y="2304000"/>
            <a:ext cx="11698560" cy="1547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3. Metallic Property </a:t>
            </a: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Generally, elements are classified as metals if their outer energy levels have three or less electrons, while those with five electrons or more are considered nonmetals. The </a:t>
            </a:r>
            <a:r>
              <a:rPr b="1" lang="en-PH" sz="1800" spc="-1" strike="noStrike">
                <a:solidFill>
                  <a:srgbClr val="000000"/>
                </a:solidFill>
                <a:latin typeface="Lato"/>
                <a:ea typeface="AppleSystemUIFontBold"/>
              </a:rPr>
              <a:t>metallic property </a:t>
            </a:r>
            <a:r>
              <a:rPr b="0" lang="en-PH" sz="1800" spc="-1" strike="noStrike">
                <a:solidFill>
                  <a:srgbClr val="000000"/>
                </a:solidFill>
                <a:latin typeface="Lato"/>
                <a:ea typeface="AppleSystemUIFont"/>
              </a:rPr>
              <a:t>is the ability of atoms to lose electrons, while the </a:t>
            </a:r>
            <a:r>
              <a:rPr b="1" lang="en-PH" sz="1800" spc="-1" strike="noStrike">
                <a:solidFill>
                  <a:srgbClr val="000000"/>
                </a:solidFill>
                <a:latin typeface="Lato"/>
                <a:ea typeface="AppleSystemUIFontBold"/>
              </a:rPr>
              <a:t>nonmetallic property </a:t>
            </a:r>
            <a:r>
              <a:rPr b="0" lang="en-PH" sz="1800" spc="-1" strike="noStrike">
                <a:solidFill>
                  <a:srgbClr val="000000"/>
                </a:solidFill>
                <a:latin typeface="Lato"/>
                <a:ea typeface="AppleSystemUIFont"/>
              </a:rPr>
              <a:t>is the ability of the atom to gain or accept electrons. The trend is described based on the electron configuration of the element. </a:t>
            </a:r>
            <a:endParaRPr b="0" lang="en-PH" sz="1800" spc="-1" strike="noStrike">
              <a:latin typeface="Arial"/>
            </a:endParaRPr>
          </a:p>
        </p:txBody>
      </p:sp>
      <p:sp>
        <p:nvSpPr>
          <p:cNvPr id="164" name=""/>
          <p:cNvSpPr/>
          <p:nvPr/>
        </p:nvSpPr>
        <p:spPr>
          <a:xfrm>
            <a:off x="250560" y="3852000"/>
            <a:ext cx="11689560" cy="1259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AppleSystemUIFont"/>
              </a:rPr>
              <a:t>The most metallic elements are found on the left and at the bottom of the periodic table. In general, the metallic property is greater for larger atoms. Across the period in the periodic table, the atomic radii and the metallic property of an atom decrease. Going from top to bottom within a group, the atomic radii increase and so do the metallic properties. </a:t>
            </a:r>
            <a:endParaRPr b="0" lang="en-PH" sz="1800" spc="-1" strike="noStrike">
              <a:latin typeface="Arial"/>
            </a:endParaRPr>
          </a:p>
        </p:txBody>
      </p:sp>
      <p:sp>
        <p:nvSpPr>
          <p:cNvPr id="165"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6" name=""/>
          <p:cNvSpPr/>
          <p:nvPr/>
        </p:nvSpPr>
        <p:spPr>
          <a:xfrm>
            <a:off x="7560000" y="5400000"/>
            <a:ext cx="2874960" cy="341280"/>
          </a:xfrm>
          <a:prstGeom prst="rect">
            <a:avLst/>
          </a:prstGeom>
          <a:noFill/>
          <a:ln w="0">
            <a:noFill/>
          </a:ln>
        </p:spPr>
        <p:style>
          <a:lnRef idx="0"/>
          <a:fillRef idx="0"/>
          <a:effectRef idx="0"/>
          <a:fontRef idx="minor"/>
        </p:style>
      </p:sp>
      <p:sp>
        <p:nvSpPr>
          <p:cNvPr id="167" name=""/>
          <p:cNvSpPr/>
          <p:nvPr/>
        </p:nvSpPr>
        <p:spPr>
          <a:xfrm>
            <a:off x="226800" y="2203200"/>
            <a:ext cx="11737080" cy="18644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4. Electron Affinity </a:t>
            </a:r>
            <a:endParaRPr b="0" lang="en-PH" sz="1800" spc="-1" strike="noStrike">
              <a:latin typeface="Arial"/>
            </a:endParaRPr>
          </a:p>
          <a:p>
            <a:pPr algn="just">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Electron Affinity (EA) </a:t>
            </a:r>
            <a:r>
              <a:rPr b="0" lang="en-PH" sz="1800" spc="-1" strike="noStrike">
                <a:solidFill>
                  <a:srgbClr val="000000"/>
                </a:solidFill>
                <a:latin typeface="Lato"/>
                <a:ea typeface="AppleSystemUIFont"/>
              </a:rPr>
              <a:t>is the energy released when an incoming electron is finally added to an isolated atom or neutral atom in its ground state. The gain of an electron is an exothermic process. Electron affinity depends upon the electron configuration of the elements. Noble gases are examples of elements that are not reactive and that have sublevels that are completely filled. These elements do not accept additional electrons at all because they are considered stable. Therefore, noble gases have zero electron affinity. </a:t>
            </a:r>
            <a:endParaRPr b="0" lang="en-PH" sz="1800" spc="-1" strike="noStrike">
              <a:latin typeface="Arial"/>
            </a:endParaRPr>
          </a:p>
        </p:txBody>
      </p:sp>
      <p:sp>
        <p:nvSpPr>
          <p:cNvPr id="168" name=""/>
          <p:cNvSpPr/>
          <p:nvPr/>
        </p:nvSpPr>
        <p:spPr>
          <a:xfrm>
            <a:off x="245880" y="4104000"/>
            <a:ext cx="11698560" cy="11451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The greater the tendency of an atom to accept an electron, the more negative the electron affinity is. Thus, the electron affinities become smaller (more negative) from left to right across a period in the periodic table and become larger (less negative) from top to bottom within a group</a:t>
            </a:r>
            <a:endParaRPr b="0" lang="en-PH" sz="1800" spc="-1" strike="noStrike">
              <a:latin typeface="Arial"/>
            </a:endParaRPr>
          </a:p>
        </p:txBody>
      </p:sp>
      <p:sp>
        <p:nvSpPr>
          <p:cNvPr id="169"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0" name=""/>
          <p:cNvSpPr/>
          <p:nvPr/>
        </p:nvSpPr>
        <p:spPr>
          <a:xfrm>
            <a:off x="7560000" y="5400000"/>
            <a:ext cx="2874960" cy="341280"/>
          </a:xfrm>
          <a:prstGeom prst="rect">
            <a:avLst/>
          </a:prstGeom>
          <a:noFill/>
          <a:ln w="0">
            <a:noFill/>
          </a:ln>
        </p:spPr>
        <p:style>
          <a:lnRef idx="0"/>
          <a:fillRef idx="0"/>
          <a:effectRef idx="0"/>
          <a:fontRef idx="minor"/>
        </p:style>
      </p:sp>
      <p:sp>
        <p:nvSpPr>
          <p:cNvPr id="171" name=""/>
          <p:cNvSpPr/>
          <p:nvPr/>
        </p:nvSpPr>
        <p:spPr>
          <a:xfrm>
            <a:off x="224640" y="2196000"/>
            <a:ext cx="11741040" cy="14972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Elements with valence electrons that are not strongly attached to the nucleus can easily detach an electron from the atom. Generally, the electron affinity increases within a period from left to right and from bottom to top. Take note that fluorine is an exception to the general rule due to its small size, and this causes more repulsion among the valence electrons. </a:t>
            </a:r>
            <a:endParaRPr b="0" lang="en-PH" sz="1800" spc="-1" strike="noStrike">
              <a:latin typeface="Arial"/>
            </a:endParaRPr>
          </a:p>
        </p:txBody>
      </p:sp>
      <p:sp>
        <p:nvSpPr>
          <p:cNvPr id="172" name=""/>
          <p:cNvSpPr/>
          <p:nvPr/>
        </p:nvSpPr>
        <p:spPr>
          <a:xfrm>
            <a:off x="182880" y="3549240"/>
            <a:ext cx="11824560" cy="17060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5. Electronegativity </a:t>
            </a:r>
            <a:endParaRPr b="0" lang="en-PH" sz="1800" spc="-1" strike="noStrike">
              <a:latin typeface="Arial"/>
            </a:endParaRPr>
          </a:p>
          <a:p>
            <a:pPr algn="just">
              <a:lnSpc>
                <a:spcPct val="100000"/>
              </a:lnSpc>
              <a:buNone/>
            </a:pPr>
            <a:r>
              <a:rPr b="1" lang="en-PH" sz="1800" spc="-1" strike="noStrike">
                <a:solidFill>
                  <a:srgbClr val="000000"/>
                </a:solidFill>
                <a:latin typeface="Lato"/>
                <a:ea typeface="AppleSystemUIFontBold"/>
              </a:rPr>
              <a:t>	</a:t>
            </a:r>
            <a:r>
              <a:rPr b="1" lang="en-PH" sz="1800" spc="-1" strike="noStrike">
                <a:solidFill>
                  <a:srgbClr val="000000"/>
                </a:solidFill>
                <a:latin typeface="Lato"/>
                <a:ea typeface="AppleSystemUIFontBold"/>
              </a:rPr>
              <a:t>Electronegativity </a:t>
            </a:r>
            <a:r>
              <a:rPr b="0" lang="en-PH" sz="1800" spc="-1" strike="noStrike">
                <a:solidFill>
                  <a:srgbClr val="000000"/>
                </a:solidFill>
                <a:latin typeface="Lato"/>
                <a:ea typeface="AppleSystemUIFont"/>
              </a:rPr>
              <a:t>of an element is the attractive force of an atom for a shared pair of electrons when chemically combined with another element. The greater the electronegativity, the greater the attraction for electrons. Electronegativity depends on the following: (a) the number of shells shielding the nucleus from the outer shell electrons; (b) the charge of the nucleus; and (c) the distance of the outer electrons from the nucleus. </a:t>
            </a:r>
            <a:endParaRPr b="0" lang="en-PH" sz="1800" spc="-1" strike="noStrike">
              <a:latin typeface="Arial"/>
            </a:endParaRPr>
          </a:p>
        </p:txBody>
      </p:sp>
      <p:sp>
        <p:nvSpPr>
          <p:cNvPr id="173"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4" name=""/>
          <p:cNvSpPr/>
          <p:nvPr/>
        </p:nvSpPr>
        <p:spPr>
          <a:xfrm>
            <a:off x="7560000" y="5400000"/>
            <a:ext cx="2874960" cy="341280"/>
          </a:xfrm>
          <a:prstGeom prst="rect">
            <a:avLst/>
          </a:prstGeom>
          <a:noFill/>
          <a:ln w="0">
            <a:noFill/>
          </a:ln>
        </p:spPr>
        <p:style>
          <a:lnRef idx="0"/>
          <a:fillRef idx="0"/>
          <a:effectRef idx="0"/>
          <a:fontRef idx="minor"/>
        </p:style>
      </p:sp>
      <p:sp>
        <p:nvSpPr>
          <p:cNvPr id="175" name=""/>
          <p:cNvSpPr/>
          <p:nvPr/>
        </p:nvSpPr>
        <p:spPr>
          <a:xfrm>
            <a:off x="113040" y="1836000"/>
            <a:ext cx="11964240" cy="13672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Electronegativity increases from left to right across the period in the periodic table. Electronegativity decreases within a group as you go from top to bottom. These trends for electronegativity indicate that atoms of metals have a greater tendency to lose electrons than atoms of nonmetals. Likewise, those nonmetals have a greater tendency to gain electrons than metals. </a:t>
            </a:r>
            <a:endParaRPr b="0" lang="en-PH" sz="1800" spc="-1" strike="noStrike">
              <a:latin typeface="Arial"/>
            </a:endParaRPr>
          </a:p>
        </p:txBody>
      </p:sp>
      <p:sp>
        <p:nvSpPr>
          <p:cNvPr id="176" name=""/>
          <p:cNvSpPr/>
          <p:nvPr/>
        </p:nvSpPr>
        <p:spPr>
          <a:xfrm>
            <a:off x="4014000" y="3096000"/>
            <a:ext cx="4162680" cy="358560"/>
          </a:xfrm>
          <a:prstGeom prst="rect">
            <a:avLst/>
          </a:prstGeom>
          <a:gradFill rotWithShape="0">
            <a:gsLst>
              <a:gs pos="0">
                <a:srgbClr val="a1467e">
                  <a:alpha val="0"/>
                </a:srgbClr>
              </a:gs>
              <a:gs pos="100000">
                <a:srgbClr val="a1467e"/>
              </a:gs>
            </a:gsLst>
            <a:path path="circle">
              <a:fillToRect l="50000" t="50000" r="50000" b="50000"/>
            </a:path>
          </a:gradFill>
          <a:ln w="29160">
            <a:solidFill>
              <a:srgbClr val="000000"/>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Bold"/>
              </a:rPr>
              <a:t>Trends in the Periodic Table </a:t>
            </a:r>
            <a:endParaRPr b="0" lang="en-PH" sz="1800" spc="-1" strike="noStrike">
              <a:latin typeface="Arial"/>
            </a:endParaRPr>
          </a:p>
        </p:txBody>
      </p:sp>
      <p:pic>
        <p:nvPicPr>
          <p:cNvPr id="177" name="" descr=""/>
          <p:cNvPicPr/>
          <p:nvPr/>
        </p:nvPicPr>
        <p:blipFill>
          <a:blip r:embed="rId1"/>
          <a:stretch/>
        </p:blipFill>
        <p:spPr>
          <a:xfrm>
            <a:off x="2752920" y="3701160"/>
            <a:ext cx="2033640" cy="1085400"/>
          </a:xfrm>
          <a:prstGeom prst="rect">
            <a:avLst/>
          </a:prstGeom>
          <a:ln w="29160">
            <a:solidFill>
              <a:srgbClr val="000000"/>
            </a:solidFill>
            <a:round/>
          </a:ln>
        </p:spPr>
      </p:pic>
      <p:pic>
        <p:nvPicPr>
          <p:cNvPr id="178" name="" descr=""/>
          <p:cNvPicPr/>
          <p:nvPr/>
        </p:nvPicPr>
        <p:blipFill>
          <a:blip r:embed="rId2"/>
          <a:stretch/>
        </p:blipFill>
        <p:spPr>
          <a:xfrm>
            <a:off x="5096520" y="3720240"/>
            <a:ext cx="1997640" cy="1066320"/>
          </a:xfrm>
          <a:prstGeom prst="rect">
            <a:avLst/>
          </a:prstGeom>
          <a:ln w="29160">
            <a:solidFill>
              <a:srgbClr val="000000"/>
            </a:solidFill>
            <a:round/>
          </a:ln>
        </p:spPr>
      </p:pic>
      <p:pic>
        <p:nvPicPr>
          <p:cNvPr id="179" name="" descr=""/>
          <p:cNvPicPr/>
          <p:nvPr/>
        </p:nvPicPr>
        <p:blipFill>
          <a:blip r:embed="rId3"/>
          <a:stretch/>
        </p:blipFill>
        <p:spPr>
          <a:xfrm>
            <a:off x="7416000" y="3741840"/>
            <a:ext cx="2122560" cy="1037880"/>
          </a:xfrm>
          <a:prstGeom prst="rect">
            <a:avLst/>
          </a:prstGeom>
          <a:ln w="29160">
            <a:solidFill>
              <a:srgbClr val="000000"/>
            </a:solidFill>
            <a:round/>
          </a:ln>
        </p:spPr>
      </p:pic>
      <p:pic>
        <p:nvPicPr>
          <p:cNvPr id="180" name="" descr=""/>
          <p:cNvPicPr/>
          <p:nvPr/>
        </p:nvPicPr>
        <p:blipFill>
          <a:blip r:embed="rId4"/>
          <a:stretch/>
        </p:blipFill>
        <p:spPr>
          <a:xfrm>
            <a:off x="3528000" y="4970520"/>
            <a:ext cx="2158560" cy="1076040"/>
          </a:xfrm>
          <a:prstGeom prst="rect">
            <a:avLst/>
          </a:prstGeom>
          <a:ln w="29160">
            <a:solidFill>
              <a:srgbClr val="000000"/>
            </a:solidFill>
            <a:round/>
          </a:ln>
        </p:spPr>
      </p:pic>
      <p:pic>
        <p:nvPicPr>
          <p:cNvPr id="181" name="" descr=""/>
          <p:cNvPicPr/>
          <p:nvPr/>
        </p:nvPicPr>
        <p:blipFill>
          <a:blip r:embed="rId5"/>
          <a:stretch/>
        </p:blipFill>
        <p:spPr>
          <a:xfrm>
            <a:off x="6048000" y="4968000"/>
            <a:ext cx="2158560" cy="1078560"/>
          </a:xfrm>
          <a:prstGeom prst="rect">
            <a:avLst/>
          </a:prstGeom>
          <a:ln w="29160">
            <a:solidFill>
              <a:srgbClr val="000000"/>
            </a:solidFill>
            <a:round/>
          </a:ln>
        </p:spPr>
      </p:pic>
      <p:sp>
        <p:nvSpPr>
          <p:cNvPr id="182"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3" name=""/>
          <p:cNvSpPr/>
          <p:nvPr/>
        </p:nvSpPr>
        <p:spPr>
          <a:xfrm>
            <a:off x="7560000" y="5400000"/>
            <a:ext cx="2874960" cy="341280"/>
          </a:xfrm>
          <a:prstGeom prst="rect">
            <a:avLst/>
          </a:prstGeom>
          <a:noFill/>
          <a:ln w="0">
            <a:noFill/>
          </a:ln>
        </p:spPr>
        <p:style>
          <a:lnRef idx="0"/>
          <a:fillRef idx="0"/>
          <a:effectRef idx="0"/>
          <a:fontRef idx="minor"/>
        </p:style>
      </p:sp>
      <p:sp>
        <p:nvSpPr>
          <p:cNvPr id="184" name=""/>
          <p:cNvSpPr/>
          <p:nvPr/>
        </p:nvSpPr>
        <p:spPr>
          <a:xfrm>
            <a:off x="785880" y="2448000"/>
            <a:ext cx="10619640" cy="2878560"/>
          </a:xfrm>
          <a:prstGeom prst="rect">
            <a:avLst/>
          </a:prstGeom>
          <a:noFill/>
          <a:ln w="0">
            <a:noFill/>
          </a:ln>
        </p:spPr>
        <p:style>
          <a:lnRef idx="0"/>
          <a:fillRef idx="0"/>
          <a:effectRef idx="0"/>
          <a:fontRef idx="minor"/>
        </p:style>
        <p:txBody>
          <a:bodyPr lIns="90000" rIns="90000" tIns="45000" bIns="45000" anchor="t">
            <a:noAutofit/>
          </a:bodyPr>
          <a:p>
            <a:pPr algn="just">
              <a:lnSpc>
                <a:spcPct val="115000"/>
              </a:lnSpc>
              <a:buNone/>
            </a:pPr>
            <a:r>
              <a:rPr b="0" lang="en-PH" sz="1800" spc="-1" strike="noStrike">
                <a:solidFill>
                  <a:srgbClr val="000000"/>
                </a:solidFill>
                <a:latin typeface="Lato"/>
                <a:ea typeface="DejaVu Sans"/>
              </a:rPr>
              <a:t>1. What group of elements do alkaline earth metals belong to?</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Group IA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B. Group IIA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C. Group IIIA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D. Group IVA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2. The periodic table has 18 groups. What is the other name for groups?</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families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B. blocks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C. series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D. triads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3. Which of the following groups of elements belong to Group VIIA?</a:t>
            </a:r>
            <a:endParaRPr b="0" lang="en-PH" sz="1800" spc="-1" strike="noStrike">
              <a:latin typeface="Arial"/>
            </a:endParaRPr>
          </a:p>
          <a:p>
            <a:pPr algn="just">
              <a:lnSpc>
                <a:spcPct val="115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 chalcogens</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B. Halogens</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C. noble gases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D. transition elements</a:t>
            </a:r>
            <a:endParaRPr b="0" lang="en-PH" sz="1800" spc="-1" strike="noStrike">
              <a:latin typeface="Arial"/>
            </a:endParaRPr>
          </a:p>
        </p:txBody>
      </p:sp>
      <p:sp>
        <p:nvSpPr>
          <p:cNvPr id="185" name=""/>
          <p:cNvSpPr/>
          <p:nvPr/>
        </p:nvSpPr>
        <p:spPr>
          <a:xfrm>
            <a:off x="1177920" y="2035800"/>
            <a:ext cx="9835560" cy="4107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solidFill>
                  <a:srgbClr val="000000"/>
                </a:solidFill>
                <a:latin typeface="Lato"/>
                <a:ea typeface="AppleSystemUIFontBold"/>
              </a:rPr>
              <a:t>Directions</a:t>
            </a:r>
            <a:r>
              <a:rPr b="0" lang="en-PH" sz="1800" spc="-1" strike="noStrike">
                <a:solidFill>
                  <a:srgbClr val="000000"/>
                </a:solidFill>
                <a:latin typeface="Lato"/>
                <a:ea typeface="AppleSystemUIFont"/>
              </a:rPr>
              <a:t>: Read and answer each item carefully. Give the letter of the correct answer.</a:t>
            </a:r>
            <a:endParaRPr b="0" lang="en-PH" sz="1800" spc="-1" strike="noStrike">
              <a:latin typeface="Arial"/>
            </a:endParaRPr>
          </a:p>
        </p:txBody>
      </p:sp>
      <p:sp>
        <p:nvSpPr>
          <p:cNvPr id="186"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
        <p:nvSpPr>
          <p:cNvPr id="187" name=""/>
          <p:cNvSpPr/>
          <p:nvPr/>
        </p:nvSpPr>
        <p:spPr>
          <a:xfrm>
            <a:off x="805320" y="4444920"/>
            <a:ext cx="10580760" cy="1782720"/>
          </a:xfrm>
          <a:prstGeom prst="rect">
            <a:avLst/>
          </a:prstGeom>
          <a:noFill/>
          <a:ln w="0">
            <a:noFill/>
          </a:ln>
        </p:spPr>
        <p:style>
          <a:lnRef idx="0"/>
          <a:fillRef idx="0"/>
          <a:effectRef idx="0"/>
          <a:fontRef idx="minor"/>
        </p:style>
        <p:txBody>
          <a:bodyPr lIns="90000" rIns="90000" tIns="45000" bIns="45000" anchor="t">
            <a:noAutofit/>
          </a:bodyPr>
          <a:p>
            <a:pPr>
              <a:lnSpc>
                <a:spcPct val="115000"/>
              </a:lnSpc>
              <a:buNone/>
            </a:pPr>
            <a:r>
              <a:rPr b="0" lang="en-PH" sz="1800" spc="-1" strike="noStrike">
                <a:solidFill>
                  <a:srgbClr val="000000"/>
                </a:solidFill>
                <a:latin typeface="Lato"/>
                <a:ea typeface="DejaVu Sans"/>
              </a:rPr>
              <a:t>4. The periodic table has 7 periods. What is the other name for periods?</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blocks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B. families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C. series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D. triads </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5. Which of the following refers to the energy released when an incoming electron is finally added to an     isolated atom or neutral atom in its ground state?</a:t>
            </a:r>
            <a:endParaRPr b="0" lang="en-PH" sz="1800" spc="-1" strike="noStrike">
              <a:latin typeface="Arial"/>
            </a:endParaRPr>
          </a:p>
          <a:p>
            <a:pPr marL="291960">
              <a:lnSpc>
                <a:spcPct val="115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 atomic radius</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B.  ionization energy</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C. electronegativity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D. electron affinity</a:t>
            </a:r>
            <a:endParaRPr b="0" lang="en-PH" sz="1800" spc="-1" strike="noStrike">
              <a:latin typeface="Arial"/>
            </a:endParaRPr>
          </a:p>
          <a:p>
            <a:pPr marL="291960">
              <a:lnSpc>
                <a:spcPct val="115000"/>
              </a:lnSpc>
              <a:buNone/>
            </a:pPr>
            <a:r>
              <a:rPr b="0" lang="en-PH" sz="1800" spc="-1" strike="noStrike">
                <a:solidFill>
                  <a:srgbClr val="000000"/>
                </a:solidFill>
                <a:latin typeface="Lato"/>
                <a:ea typeface="AppleSystemUIFont"/>
              </a:rPr>
              <a:t> </a:t>
            </a:r>
            <a:endParaRPr b="0" lang="en-PH" sz="1800" spc="-1" strike="noStrike">
              <a:latin typeface="Arial"/>
            </a:endParaRPr>
          </a:p>
        </p:txBody>
      </p:sp>
      <p:sp>
        <p:nvSpPr>
          <p:cNvPr id="188" name=""/>
          <p:cNvSpPr/>
          <p:nvPr/>
        </p:nvSpPr>
        <p:spPr>
          <a:xfrm>
            <a:off x="5375880" y="1602000"/>
            <a:ext cx="1439640" cy="4496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000" spc="-1" strike="noStrike">
                <a:solidFill>
                  <a:srgbClr val="c9211e"/>
                </a:solidFill>
                <a:latin typeface="Lato"/>
              </a:rPr>
              <a:t>Activity </a:t>
            </a:r>
            <a:endParaRPr b="0" lang="en-PH" sz="20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9" name=""/>
          <p:cNvSpPr/>
          <p:nvPr/>
        </p:nvSpPr>
        <p:spPr>
          <a:xfrm>
            <a:off x="7560000" y="5400000"/>
            <a:ext cx="2874960" cy="341280"/>
          </a:xfrm>
          <a:prstGeom prst="rect">
            <a:avLst/>
          </a:prstGeom>
          <a:noFill/>
          <a:ln w="0">
            <a:noFill/>
          </a:ln>
        </p:spPr>
        <p:style>
          <a:lnRef idx="0"/>
          <a:fillRef idx="0"/>
          <a:effectRef idx="0"/>
          <a:fontRef idx="minor"/>
        </p:style>
      </p:sp>
      <p:sp>
        <p:nvSpPr>
          <p:cNvPr id="190" name=""/>
          <p:cNvSpPr/>
          <p:nvPr/>
        </p:nvSpPr>
        <p:spPr>
          <a:xfrm>
            <a:off x="785880" y="2304000"/>
            <a:ext cx="10619640" cy="2140920"/>
          </a:xfrm>
          <a:prstGeom prst="rect">
            <a:avLst/>
          </a:prstGeom>
          <a:noFill/>
          <a:ln w="0">
            <a:noFill/>
          </a:ln>
        </p:spPr>
        <p:style>
          <a:lnRef idx="0"/>
          <a:fillRef idx="0"/>
          <a:effectRef idx="0"/>
          <a:fontRef idx="minor"/>
        </p:style>
        <p:txBody>
          <a:bodyPr lIns="90000" rIns="90000" tIns="45000" bIns="45000" anchor="t">
            <a:noAutofit/>
          </a:bodyPr>
          <a:p>
            <a:pPr algn="just">
              <a:lnSpc>
                <a:spcPct val="115000"/>
              </a:lnSpc>
              <a:buNone/>
            </a:pPr>
            <a:r>
              <a:rPr b="0" lang="en-PH" sz="1800" spc="-1" strike="noStrike">
                <a:solidFill>
                  <a:srgbClr val="000000"/>
                </a:solidFill>
                <a:latin typeface="Lato"/>
                <a:ea typeface="DejaVu Sans"/>
              </a:rPr>
              <a:t>1. What group of elements do alkaline earth metals belong to?</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Group IA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highlight>
                  <a:srgbClr val="dde8cb"/>
                </a:highlight>
                <a:latin typeface="Lato"/>
                <a:ea typeface="DejaVu Sans"/>
              </a:rPr>
              <a:t>B. Group IIA</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C. Group IIIA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D. Group IVA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2. The periodic table has 18 groups. What is the other name for groups?</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	</a:t>
            </a:r>
            <a:r>
              <a:rPr b="0" lang="en-PH" sz="1800" spc="-1" strike="noStrike">
                <a:solidFill>
                  <a:srgbClr val="000000"/>
                </a:solidFill>
                <a:highlight>
                  <a:srgbClr val="dde8cb"/>
                </a:highlight>
                <a:latin typeface="Lato"/>
                <a:ea typeface="DejaVu Sans"/>
              </a:rPr>
              <a:t>A. families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B. blocks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C. series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D. triads </a:t>
            </a:r>
            <a:endParaRPr b="0" lang="en-PH" sz="1800" spc="-1" strike="noStrike">
              <a:latin typeface="Arial"/>
            </a:endParaRPr>
          </a:p>
          <a:p>
            <a:pPr algn="just">
              <a:lnSpc>
                <a:spcPct val="115000"/>
              </a:lnSpc>
              <a:buNone/>
            </a:pPr>
            <a:r>
              <a:rPr b="0" lang="en-PH" sz="1800" spc="-1" strike="noStrike">
                <a:solidFill>
                  <a:srgbClr val="000000"/>
                </a:solidFill>
                <a:latin typeface="Lato"/>
                <a:ea typeface="DejaVu Sans"/>
              </a:rPr>
              <a:t>3. Which of the following groups of elements belong to Group VIIA?</a:t>
            </a:r>
            <a:endParaRPr b="0" lang="en-PH" sz="1800" spc="-1" strike="noStrike">
              <a:latin typeface="Arial"/>
            </a:endParaRPr>
          </a:p>
          <a:p>
            <a:pPr algn="just">
              <a:lnSpc>
                <a:spcPct val="115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 chalcogens</a:t>
            </a:r>
            <a:r>
              <a:rPr b="0" lang="en-PH" sz="1800" spc="-1" strike="noStrike">
                <a:solidFill>
                  <a:srgbClr val="000000"/>
                </a:solidFill>
                <a:latin typeface="Lato"/>
                <a:ea typeface="AppleSystemUIFont"/>
              </a:rPr>
              <a:t>	</a:t>
            </a:r>
            <a:r>
              <a:rPr b="0" lang="en-PH" sz="1800" spc="-1" strike="noStrike">
                <a:solidFill>
                  <a:srgbClr val="000000"/>
                </a:solidFill>
                <a:highlight>
                  <a:srgbClr val="dde8cb"/>
                </a:highlight>
                <a:latin typeface="Lato"/>
                <a:ea typeface="AppleSystemUIFont"/>
              </a:rPr>
              <a:t>B. Halogens</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C. noble gases </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D. transition elements</a:t>
            </a:r>
            <a:endParaRPr b="0" lang="en-PH" sz="1800" spc="-1" strike="noStrike">
              <a:latin typeface="Arial"/>
            </a:endParaRPr>
          </a:p>
        </p:txBody>
      </p:sp>
      <p:sp>
        <p:nvSpPr>
          <p:cNvPr id="191" name=""/>
          <p:cNvSpPr/>
          <p:nvPr/>
        </p:nvSpPr>
        <p:spPr>
          <a:xfrm>
            <a:off x="2315880" y="468000"/>
            <a:ext cx="7558920" cy="1089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AppleSystemUIFontBold"/>
              </a:rPr>
              <a:t>Arrangement of Elements and Trends in the Periodic Table </a:t>
            </a:r>
            <a:endParaRPr b="0" lang="en-PH" sz="2800" spc="-1" strike="noStrike">
              <a:latin typeface="Arial"/>
            </a:endParaRPr>
          </a:p>
        </p:txBody>
      </p:sp>
      <p:sp>
        <p:nvSpPr>
          <p:cNvPr id="192" name=""/>
          <p:cNvSpPr/>
          <p:nvPr/>
        </p:nvSpPr>
        <p:spPr>
          <a:xfrm>
            <a:off x="805320" y="4228920"/>
            <a:ext cx="10580760" cy="1782720"/>
          </a:xfrm>
          <a:prstGeom prst="rect">
            <a:avLst/>
          </a:prstGeom>
          <a:noFill/>
          <a:ln w="0">
            <a:noFill/>
          </a:ln>
        </p:spPr>
        <p:style>
          <a:lnRef idx="0"/>
          <a:fillRef idx="0"/>
          <a:effectRef idx="0"/>
          <a:fontRef idx="minor"/>
        </p:style>
        <p:txBody>
          <a:bodyPr lIns="90000" rIns="90000" tIns="45000" bIns="45000" anchor="t">
            <a:noAutofit/>
          </a:bodyPr>
          <a:p>
            <a:pPr>
              <a:lnSpc>
                <a:spcPct val="115000"/>
              </a:lnSpc>
              <a:buNone/>
            </a:pPr>
            <a:r>
              <a:rPr b="0" lang="en-PH" sz="1800" spc="-1" strike="noStrike">
                <a:solidFill>
                  <a:srgbClr val="000000"/>
                </a:solidFill>
                <a:latin typeface="Lato"/>
                <a:ea typeface="DejaVu Sans"/>
              </a:rPr>
              <a:t>4. The periodic table has 7 periods. What is the other name for periods?</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blocks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B. families </a:t>
            </a:r>
            <a:r>
              <a:rPr b="0" lang="en-PH" sz="1800" spc="-1" strike="noStrike">
                <a:solidFill>
                  <a:srgbClr val="000000"/>
                </a:solidFill>
                <a:latin typeface="Lato"/>
                <a:ea typeface="DejaVu Sans"/>
              </a:rPr>
              <a:t>	</a:t>
            </a:r>
            <a:r>
              <a:rPr b="0" lang="en-PH" sz="1800" spc="-1" strike="noStrike">
                <a:solidFill>
                  <a:srgbClr val="000000"/>
                </a:solidFill>
                <a:highlight>
                  <a:srgbClr val="dde8cb"/>
                </a:highlight>
                <a:latin typeface="Lato"/>
                <a:ea typeface="DejaVu Sans"/>
              </a:rPr>
              <a:t>C. series</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D. triads </a:t>
            </a:r>
            <a:endParaRPr b="0" lang="en-PH" sz="1800" spc="-1" strike="noStrike">
              <a:latin typeface="Arial"/>
            </a:endParaRPr>
          </a:p>
          <a:p>
            <a:pPr>
              <a:lnSpc>
                <a:spcPct val="115000"/>
              </a:lnSpc>
              <a:buNone/>
            </a:pPr>
            <a:r>
              <a:rPr b="0" lang="en-PH" sz="1800" spc="-1" strike="noStrike">
                <a:solidFill>
                  <a:srgbClr val="000000"/>
                </a:solidFill>
                <a:latin typeface="Lato"/>
                <a:ea typeface="DejaVu Sans"/>
              </a:rPr>
              <a:t>5. Which of the following refers to the energy released when an incoming electron is finally added to an     isolated atom or neutral atom in its ground state?</a:t>
            </a:r>
            <a:endParaRPr b="0" lang="en-PH" sz="1800" spc="-1" strike="noStrike">
              <a:latin typeface="Arial"/>
            </a:endParaRPr>
          </a:p>
          <a:p>
            <a:pPr marL="291960">
              <a:lnSpc>
                <a:spcPct val="115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 atomic radius</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B.  ionization energy</a:t>
            </a: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 C. electronegativity </a:t>
            </a:r>
            <a:r>
              <a:rPr b="0" lang="en-PH" sz="1800" spc="-1" strike="noStrike">
                <a:solidFill>
                  <a:srgbClr val="000000"/>
                </a:solidFill>
                <a:latin typeface="Lato"/>
                <a:ea typeface="AppleSystemUIFont"/>
              </a:rPr>
              <a:t>	</a:t>
            </a:r>
            <a:r>
              <a:rPr b="0" lang="en-PH" sz="1800" spc="-1" strike="noStrike">
                <a:solidFill>
                  <a:srgbClr val="000000"/>
                </a:solidFill>
                <a:highlight>
                  <a:srgbClr val="dde8cb"/>
                </a:highlight>
                <a:latin typeface="Lato"/>
                <a:ea typeface="AppleSystemUIFont"/>
              </a:rPr>
              <a:t>D. electron affinity</a:t>
            </a:r>
            <a:endParaRPr b="0" lang="en-PH" sz="1800" spc="-1" strike="noStrike">
              <a:latin typeface="Arial"/>
            </a:endParaRPr>
          </a:p>
          <a:p>
            <a:pPr marL="291960">
              <a:lnSpc>
                <a:spcPct val="115000"/>
              </a:lnSpc>
              <a:buNone/>
            </a:pPr>
            <a:r>
              <a:rPr b="0" lang="en-PH" sz="1800" spc="-1" strike="noStrike">
                <a:solidFill>
                  <a:srgbClr val="000000"/>
                </a:solidFill>
                <a:latin typeface="Lato"/>
                <a:ea typeface="AppleSystemUIFont"/>
              </a:rPr>
              <a:t> </a:t>
            </a:r>
            <a:endParaRPr b="0" lang="en-PH" sz="1800" spc="-1" strike="noStrike">
              <a:latin typeface="Arial"/>
            </a:endParaRPr>
          </a:p>
        </p:txBody>
      </p:sp>
      <p:sp>
        <p:nvSpPr>
          <p:cNvPr id="193" name=""/>
          <p:cNvSpPr/>
          <p:nvPr/>
        </p:nvSpPr>
        <p:spPr>
          <a:xfrm>
            <a:off x="5094000" y="1782000"/>
            <a:ext cx="2003760" cy="4496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000" spc="-1" strike="noStrike">
                <a:solidFill>
                  <a:srgbClr val="c9211e"/>
                </a:solidFill>
                <a:latin typeface="Lato"/>
              </a:rPr>
              <a:t>Answer Key </a:t>
            </a:r>
            <a:endParaRPr b="0" lang="en-PH" sz="20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785</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2023-07-27T13:56:19Z</dcterms:modified>
  <cp:revision>111</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