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2.xml.rels" ContentType="application/vnd.openxmlformats-package.relationships+xml"/>
  <Override PartName="/ppt/slides/_rels/slide1.xml.rels" ContentType="application/vnd.openxmlformats-package.relationships+xml"/>
  <Override PartName="/ppt/slides/slide7.xml" ContentType="application/vnd.openxmlformats-officedocument.presentationml.slide+xml"/>
  <Override PartName="/ppt/slides/slide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80600" cy="684648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87480" cy="2787480"/>
          </a:xfrm>
          <a:prstGeom prst="rect">
            <a:avLst/>
          </a:prstGeom>
          <a:ln w="0">
            <a:noFill/>
          </a:ln>
        </p:spPr>
      </p:pic>
      <p:sp>
        <p:nvSpPr>
          <p:cNvPr id="2" name="Rectangle 5"/>
          <p:cNvSpPr/>
          <p:nvPr/>
        </p:nvSpPr>
        <p:spPr>
          <a:xfrm>
            <a:off x="3487320" y="1475280"/>
            <a:ext cx="8692920" cy="385092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92920" cy="37260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80600" cy="623520"/>
          </a:xfrm>
          <a:prstGeom prst="rect">
            <a:avLst/>
          </a:prstGeom>
          <a:ln w="0">
            <a:noFill/>
          </a:ln>
        </p:spPr>
      </p:pic>
      <p:sp>
        <p:nvSpPr>
          <p:cNvPr id="43" name="Rectangle 7"/>
          <p:cNvSpPr/>
          <p:nvPr/>
        </p:nvSpPr>
        <p:spPr>
          <a:xfrm>
            <a:off x="10868760" y="0"/>
            <a:ext cx="959040" cy="95904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23120" cy="1023120"/>
          </a:xfrm>
          <a:prstGeom prst="rect">
            <a:avLst/>
          </a:prstGeom>
          <a:ln w="0">
            <a:noFill/>
          </a:ln>
        </p:spPr>
      </p:pic>
      <p:sp>
        <p:nvSpPr>
          <p:cNvPr id="45" name="TextBox 9"/>
          <p:cNvSpPr/>
          <p:nvPr/>
        </p:nvSpPr>
        <p:spPr>
          <a:xfrm>
            <a:off x="185400" y="6362280"/>
            <a:ext cx="46803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118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604920" cy="337320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7"/>
          <p:cNvSpPr/>
          <p:nvPr/>
        </p:nvSpPr>
        <p:spPr>
          <a:xfrm>
            <a:off x="4059360" y="2686320"/>
            <a:ext cx="7483680" cy="1369080"/>
          </a:xfrm>
          <a:prstGeom prst="rect">
            <a:avLst/>
          </a:prstGeom>
          <a:noFill/>
          <a:ln w="0">
            <a:noFill/>
          </a:ln>
        </p:spPr>
        <p:style>
          <a:lnRef idx="0"/>
          <a:fillRef idx="0"/>
          <a:effectRef idx="0"/>
          <a:fontRef idx="minor"/>
        </p:style>
        <p:txBody>
          <a:bodyPr lIns="90000" rIns="90000" tIns="45000" bIns="45000" anchor="ctr">
            <a:spAutoFit/>
          </a:bodyPr>
          <a:p>
            <a:pPr algn="ctr">
              <a:lnSpc>
                <a:spcPct val="100000"/>
              </a:lnSpc>
              <a:buNone/>
            </a:pPr>
            <a:r>
              <a:rPr b="1" lang="en-US" sz="2800" spc="-1" strike="noStrike">
                <a:solidFill>
                  <a:srgbClr val="ffffff"/>
                </a:solidFill>
                <a:latin typeface="Montserrat Medium"/>
                <a:ea typeface="DejaVu Sans"/>
              </a:rPr>
              <a:t>Purpose, Structure, and Features of Informational Texts That Show Sequence/Process</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PlaceHolder 1"/>
          <p:cNvSpPr/>
          <p:nvPr/>
        </p:nvSpPr>
        <p:spPr>
          <a:xfrm>
            <a:off x="468000" y="47160"/>
            <a:ext cx="11123280" cy="182412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Sequence/ Process</a:t>
            </a:r>
            <a:endParaRPr b="0" lang="en-PH" sz="3600" spc="-1" strike="noStrike">
              <a:latin typeface="Arial"/>
            </a:endParaRPr>
          </a:p>
        </p:txBody>
      </p:sp>
      <p:sp>
        <p:nvSpPr>
          <p:cNvPr id="126" name=""/>
          <p:cNvSpPr/>
          <p:nvPr/>
        </p:nvSpPr>
        <p:spPr>
          <a:xfrm>
            <a:off x="900000" y="2340000"/>
            <a:ext cx="10040760" cy="341604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a:t>
            </a:r>
            <a:r>
              <a:rPr b="0" i="1" lang="en-PH" sz="1800" spc="-1" strike="noStrike">
                <a:solidFill>
                  <a:srgbClr val="000000"/>
                </a:solidFill>
                <a:latin typeface="Lato"/>
                <a:ea typeface="DejaVu Sans"/>
              </a:rPr>
              <a:t> sequence/process informational text</a:t>
            </a:r>
            <a:r>
              <a:rPr b="0" lang="en-PH" sz="1800" spc="-1" strike="noStrike">
                <a:solidFill>
                  <a:srgbClr val="000000"/>
                </a:solidFill>
                <a:latin typeface="Lato"/>
                <a:ea typeface="DejaVu Sans"/>
              </a:rPr>
              <a:t> describes how to do something or</a:t>
            </a: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how a particular thing happens through a series of steps. In a this informational text, the details are arranged in a specific order or sequence. </a:t>
            </a:r>
            <a:r>
              <a:rPr b="0" i="1" lang="en-PH" sz="1800" spc="-1" strike="noStrike">
                <a:solidFill>
                  <a:srgbClr val="000000"/>
                </a:solidFill>
                <a:latin typeface="Lato"/>
                <a:ea typeface="DejaVu Sans"/>
              </a:rPr>
              <a:t>Sequence/process essays</a:t>
            </a:r>
            <a:r>
              <a:rPr b="0" lang="en-PH" sz="1800" spc="-1" strike="noStrike">
                <a:solidFill>
                  <a:srgbClr val="000000"/>
                </a:solidFill>
                <a:latin typeface="Lato"/>
                <a:ea typeface="DejaVu Sans"/>
              </a:rPr>
              <a:t> can either be written as directional or informational.</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i="1" lang="en-PH" sz="1800" spc="-1" strike="noStrike">
                <a:solidFill>
                  <a:srgbClr val="000000"/>
                </a:solidFill>
                <a:latin typeface="Lato"/>
                <a:ea typeface="DejaVu Sans"/>
              </a:rPr>
              <a:t>Transitional devices</a:t>
            </a:r>
            <a:r>
              <a:rPr b="0" lang="en-PH" sz="1800" spc="-1" strike="noStrike">
                <a:solidFill>
                  <a:srgbClr val="000000"/>
                </a:solidFill>
                <a:latin typeface="Lato"/>
                <a:ea typeface="DejaVu Sans"/>
              </a:rPr>
              <a:t> like first, second, third, next, lastly, now, then, before, after, finally, during, when and the like are used to show the sequence of steps in this type of text. Sample topics of sequence/process informational text are planning a birthday party for a household member, and narrating a how-to task.</a:t>
            </a: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endParaRPr b="0" lang="en-PH" sz="1800" spc="-1" strike="noStrike">
              <a:latin typeface="Arial"/>
            </a:endParaRPr>
          </a:p>
          <a:p>
            <a:pPr>
              <a:lnSpc>
                <a:spcPct val="100000"/>
              </a:lnSpc>
              <a:buNone/>
            </a:pP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7" name="PlaceHolder 4"/>
          <p:cNvSpPr/>
          <p:nvPr/>
        </p:nvSpPr>
        <p:spPr>
          <a:xfrm>
            <a:off x="468000" y="47160"/>
            <a:ext cx="11123280" cy="182412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Sequence/ Process</a:t>
            </a:r>
            <a:endParaRPr b="0" lang="en-PH" sz="3600" spc="-1" strike="noStrike">
              <a:latin typeface="Arial"/>
            </a:endParaRPr>
          </a:p>
        </p:txBody>
      </p:sp>
      <p:sp>
        <p:nvSpPr>
          <p:cNvPr id="128" name=""/>
          <p:cNvSpPr/>
          <p:nvPr/>
        </p:nvSpPr>
        <p:spPr>
          <a:xfrm>
            <a:off x="900000" y="2340000"/>
            <a:ext cx="10040760" cy="3416040"/>
          </a:xfrm>
          <a:prstGeom prst="rect">
            <a:avLst/>
          </a:prstGeom>
          <a:noFill/>
          <a:ln w="0">
            <a:noFill/>
          </a:ln>
        </p:spPr>
        <p:style>
          <a:lnRef idx="0"/>
          <a:fillRef idx="0"/>
          <a:effectRef idx="0"/>
          <a:fontRef idx="minor"/>
        </p:style>
        <p:txBody>
          <a:bodyPr lIns="90000" rIns="90000" tIns="45000" bIns="45000" anchor="t">
            <a:noAutofit/>
          </a:bodyPr>
          <a:p>
            <a:pPr>
              <a:lnSpc>
                <a:spcPct val="150000"/>
              </a:lnSpc>
              <a:buNone/>
            </a:pPr>
            <a:r>
              <a:rPr b="0" lang="en-PH" sz="1800" spc="-1" strike="noStrike">
                <a:solidFill>
                  <a:srgbClr val="000000"/>
                </a:solidFill>
                <a:latin typeface="Lato"/>
                <a:ea typeface="DejaVu Sans"/>
              </a:rPr>
              <a:t>There are two types of sequence/process texts: directional or informational.</a:t>
            </a:r>
            <a:endParaRPr b="0" lang="en-PH" sz="1800" spc="-1" strike="noStrike">
              <a:latin typeface="Arial"/>
            </a:endParaRPr>
          </a:p>
          <a:p>
            <a:pPr marL="216000" indent="-216000">
              <a:lnSpc>
                <a:spcPct val="150000"/>
              </a:lnSpc>
              <a:buClr>
                <a:srgbClr val="000000"/>
              </a:buClr>
              <a:buFont typeface="Wingdings" charset="2"/>
              <a:buChar char=""/>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1" i="1" lang="en-PH" sz="1800" spc="-1" strike="noStrike">
                <a:solidFill>
                  <a:srgbClr val="000000"/>
                </a:solidFill>
                <a:latin typeface="Lato"/>
                <a:ea typeface="DejaVu Sans"/>
              </a:rPr>
              <a:t>Directional process analysis texts</a:t>
            </a:r>
            <a:r>
              <a:rPr b="0" lang="en-PH" sz="1800" spc="-1" strike="noStrike">
                <a:solidFill>
                  <a:srgbClr val="000000"/>
                </a:solidFill>
                <a:latin typeface="Lato"/>
                <a:ea typeface="DejaVu Sans"/>
              </a:rPr>
              <a:t> tell a reader how to perform a process, such as making biscuits or cleaning an electric appliance. The shirt-folding activity is an example of a directional process analysis text.</a:t>
            </a:r>
            <a:endParaRPr b="0" lang="en-PH" sz="1800" spc="-1" strike="noStrike">
              <a:latin typeface="Arial"/>
            </a:endParaRPr>
          </a:p>
          <a:p>
            <a:pPr>
              <a:lnSpc>
                <a:spcPct val="150000"/>
              </a:lnSpc>
              <a:buNone/>
            </a:pPr>
            <a:endParaRPr b="0" lang="en-PH" sz="1800" spc="-1" strike="noStrike">
              <a:latin typeface="Arial"/>
            </a:endParaRPr>
          </a:p>
          <a:p>
            <a:pPr marL="216000" indent="-216000">
              <a:lnSpc>
                <a:spcPct val="150000"/>
              </a:lnSpc>
              <a:buClr>
                <a:srgbClr val="000000"/>
              </a:buClr>
              <a:buFont typeface="Wingdings" charset="2"/>
              <a:buChar char=""/>
            </a:pPr>
            <a:r>
              <a:rPr b="0" lang="en-PH" sz="1800" spc="-1" strike="noStrike">
                <a:solidFill>
                  <a:srgbClr val="000000"/>
                </a:solidFill>
                <a:latin typeface="Lato"/>
                <a:ea typeface="DejaVu Sans"/>
              </a:rPr>
              <a:t>	</a:t>
            </a:r>
            <a:r>
              <a:rPr b="1" i="1" lang="en-PH" sz="1800" spc="-1" strike="noStrike">
                <a:solidFill>
                  <a:srgbClr val="000000"/>
                </a:solidFill>
                <a:latin typeface="Lato"/>
                <a:ea typeface="DejaVu Sans"/>
              </a:rPr>
              <a:t>Informational process analysis texts </a:t>
            </a:r>
            <a:r>
              <a:rPr b="0" lang="en-PH" sz="1800" spc="-1" strike="noStrike">
                <a:solidFill>
                  <a:srgbClr val="000000"/>
                </a:solidFill>
                <a:latin typeface="Lato"/>
                <a:ea typeface="DejaVu Sans"/>
              </a:rPr>
              <a:t>tell about how something is done without giving directions to actually do it. Some examples of this type of essay may include how a hot dog is made or how a liquid transitions into a gas.</a:t>
            </a:r>
            <a:endParaRPr b="0" lang="en-PH" sz="1800" spc="-1" strike="noStrike">
              <a:latin typeface="Arial"/>
            </a:endParaRPr>
          </a:p>
        </p:txBody>
      </p:sp>
      <p:sp>
        <p:nvSpPr>
          <p:cNvPr id="129" name=""/>
          <p:cNvSpPr/>
          <p:nvPr/>
        </p:nvSpPr>
        <p:spPr>
          <a:xfrm>
            <a:off x="3539880" y="1764000"/>
            <a:ext cx="5399640" cy="667800"/>
          </a:xfrm>
          <a:prstGeom prst="rect">
            <a:avLst/>
          </a:prstGeom>
          <a:noFill/>
          <a:ln w="0">
            <a:noFill/>
          </a:ln>
        </p:spPr>
        <p:style>
          <a:lnRef idx="0"/>
          <a:fillRef idx="0"/>
          <a:effectRef idx="0"/>
          <a:fontRef idx="minor"/>
        </p:style>
        <p:txBody>
          <a:bodyPr lIns="90000" rIns="90000" tIns="45000" bIns="45000" anchor="ctr">
            <a:noAutofit/>
          </a:bodyPr>
          <a:p>
            <a:pPr algn="ctr">
              <a:lnSpc>
                <a:spcPct val="100000"/>
              </a:lnSpc>
              <a:buNone/>
            </a:pPr>
            <a:r>
              <a:rPr b="1" lang="en-PH" sz="1800" spc="-1" strike="noStrike">
                <a:solidFill>
                  <a:srgbClr val="000000"/>
                </a:solidFill>
                <a:latin typeface="Lato"/>
                <a:ea typeface="DejaVu Sans"/>
              </a:rPr>
              <a:t>Sequence/Process Informational Text </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
          <p:cNvSpPr/>
          <p:nvPr/>
        </p:nvSpPr>
        <p:spPr>
          <a:xfrm>
            <a:off x="972000" y="2659680"/>
            <a:ext cx="10187640" cy="1335960"/>
          </a:xfrm>
          <a:prstGeom prst="rect">
            <a:avLst/>
          </a:prstGeom>
          <a:noFill/>
          <a:ln w="0">
            <a:solidFill>
              <a:srgbClr val="000000"/>
            </a:solid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Caterpillars eat nonstop in preparation for a huge transformation that involves a lot of energy. When they stop eating, they soon hang upside down from a branch or leaf and spin themselves into a silky cocoon. The great transformation in their bodies happens while they are inside the protective casing. Eventually, they will emerge from their cocoon s as beautiful butterfl ies.</a:t>
            </a:r>
            <a:endParaRPr b="0" lang="en-PH" sz="1800" spc="-1" strike="noStrike">
              <a:latin typeface="Arial"/>
            </a:endParaRPr>
          </a:p>
        </p:txBody>
      </p:sp>
      <p:sp>
        <p:nvSpPr>
          <p:cNvPr id="131" name=""/>
          <p:cNvSpPr/>
          <p:nvPr/>
        </p:nvSpPr>
        <p:spPr>
          <a:xfrm>
            <a:off x="540000" y="1980000"/>
            <a:ext cx="11339640" cy="7189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Here is an example of an informational process analysis text on how a caterpillar transforms into a butterfly:</a:t>
            </a:r>
            <a:endParaRPr b="0" lang="en-PH" sz="1800" spc="-1" strike="noStrike">
              <a:latin typeface="Arial"/>
            </a:endParaRPr>
          </a:p>
        </p:txBody>
      </p:sp>
      <p:sp>
        <p:nvSpPr>
          <p:cNvPr id="132" name=""/>
          <p:cNvSpPr/>
          <p:nvPr/>
        </p:nvSpPr>
        <p:spPr>
          <a:xfrm>
            <a:off x="900000" y="4284000"/>
            <a:ext cx="10259640" cy="125964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Notice how an informational process analysis text simply informs you of the process. Comparing it to a directional process analysis essay, this type of process text does NOT give you instructions on how to do something.</a:t>
            </a:r>
            <a:endParaRPr b="0" lang="en-PH" sz="1800" spc="-1" strike="noStrike">
              <a:latin typeface="Arial"/>
            </a:endParaRPr>
          </a:p>
        </p:txBody>
      </p:sp>
      <p:sp>
        <p:nvSpPr>
          <p:cNvPr id="133" name="PlaceHolder 5"/>
          <p:cNvSpPr/>
          <p:nvPr/>
        </p:nvSpPr>
        <p:spPr>
          <a:xfrm>
            <a:off x="468000" y="47160"/>
            <a:ext cx="11123280" cy="182412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Sequence/ Process</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4" name=""/>
          <p:cNvSpPr/>
          <p:nvPr/>
        </p:nvSpPr>
        <p:spPr>
          <a:xfrm>
            <a:off x="864000" y="2263680"/>
            <a:ext cx="6155640" cy="2559960"/>
          </a:xfrm>
          <a:prstGeom prst="rect">
            <a:avLst/>
          </a:prstGeom>
          <a:noFill/>
          <a:ln w="0">
            <a:solidFill>
              <a:srgbClr val="000000"/>
            </a:solid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Earthquakes can happen at any time, but you can stay safe by following these steps. First, duck/drop down, take cover, and hold until the shaking stops. If outside, get into an open area away from trees, buildings, walls, and power lines. Next, lie down or crouch low to maintain balance. Get to the best available shelter if there is no open area available. Finally, when the shaking stops, make sure to vacate the building quickly but cautiously, and move to your designate evacuation area.</a:t>
            </a:r>
            <a:endParaRPr b="0" lang="en-PH" sz="1800" spc="-1" strike="noStrike">
              <a:latin typeface="Arial"/>
            </a:endParaRPr>
          </a:p>
        </p:txBody>
      </p:sp>
      <p:sp>
        <p:nvSpPr>
          <p:cNvPr id="135" name=""/>
          <p:cNvSpPr/>
          <p:nvPr/>
        </p:nvSpPr>
        <p:spPr>
          <a:xfrm>
            <a:off x="540000" y="1764000"/>
            <a:ext cx="11339640" cy="7189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Here is an example of an directional informational process analysis.</a:t>
            </a:r>
            <a:endParaRPr b="0" lang="en-PH" sz="1800" spc="-1" strike="noStrike">
              <a:latin typeface="Arial"/>
            </a:endParaRPr>
          </a:p>
        </p:txBody>
      </p:sp>
      <p:sp>
        <p:nvSpPr>
          <p:cNvPr id="136" name=""/>
          <p:cNvSpPr/>
          <p:nvPr/>
        </p:nvSpPr>
        <p:spPr>
          <a:xfrm>
            <a:off x="828000" y="4896000"/>
            <a:ext cx="10259640" cy="125964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This informational text explains what you should do in the event of an earthquake. Notice how the steps are presented in sequential order so that the reader will know the correct order of the steps that they will follow. Transitional devices that denote time such as first, next, and finally signal the movement from one step to the next.</a:t>
            </a:r>
            <a:endParaRPr b="0" lang="en-PH" sz="1800" spc="-1" strike="noStrike">
              <a:latin typeface="Arial"/>
            </a:endParaRPr>
          </a:p>
        </p:txBody>
      </p:sp>
      <p:sp>
        <p:nvSpPr>
          <p:cNvPr id="137" name="PlaceHolder 6"/>
          <p:cNvSpPr/>
          <p:nvPr/>
        </p:nvSpPr>
        <p:spPr>
          <a:xfrm>
            <a:off x="468000" y="47160"/>
            <a:ext cx="11123280" cy="182412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Sequence/ Process</a:t>
            </a:r>
            <a:endParaRPr b="0" lang="en-PH" sz="3600" spc="-1" strike="noStrike">
              <a:latin typeface="Arial"/>
            </a:endParaRPr>
          </a:p>
        </p:txBody>
      </p:sp>
      <p:sp>
        <p:nvSpPr>
          <p:cNvPr id="138" name=""/>
          <p:cNvSpPr/>
          <p:nvPr/>
        </p:nvSpPr>
        <p:spPr>
          <a:xfrm>
            <a:off x="7380000" y="2340000"/>
            <a:ext cx="4340160" cy="22345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latin typeface="Lato"/>
              </a:rPr>
              <a:t>Guide Question:</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latin typeface="Lato"/>
                <a:ea typeface="þQêþ"/>
              </a:rPr>
              <a:t>1. What is the first thing that you need to do once you feel an earthquake?</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latin typeface="Lato"/>
                <a:ea typeface="þQêþ"/>
              </a:rPr>
              <a:t>2. What do you need to do as soon as the shaking stops?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
          <p:cNvSpPr/>
          <p:nvPr/>
        </p:nvSpPr>
        <p:spPr>
          <a:xfrm>
            <a:off x="756000" y="2767680"/>
            <a:ext cx="10295640" cy="1731960"/>
          </a:xfrm>
          <a:prstGeom prst="rect">
            <a:avLst/>
          </a:prstGeom>
          <a:noFill/>
          <a:ln w="0">
            <a:solidFill>
              <a:srgbClr val="000000"/>
            </a:solid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It is one thing to acknowledge one’s faults, but it is altogether a more difficult task to ask for forgiveness. Saying “sorry” to those we have hurt is one of the hardest things to do. There is always the fear that the offended party might reject our apologies. So here are a few steps that you can follow in order to prepare yourself in making an apology that is sincere and heartfelt. First, reflect on what you did. Next, reach out to the one you off ended and say your apology. Lastly, do your best not to make the same mistake again.</a:t>
            </a:r>
            <a:endParaRPr b="0" lang="en-PH" sz="1800" spc="-1" strike="noStrike">
              <a:latin typeface="Arial"/>
            </a:endParaRPr>
          </a:p>
        </p:txBody>
      </p:sp>
      <p:sp>
        <p:nvSpPr>
          <p:cNvPr id="140" name=""/>
          <p:cNvSpPr/>
          <p:nvPr/>
        </p:nvSpPr>
        <p:spPr>
          <a:xfrm>
            <a:off x="540000" y="1764000"/>
            <a:ext cx="11339640" cy="7189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Read the following excerpts and identify the structure, purpose and signal words present in the given informational texts. Use the given template as your guide in answering.</a:t>
            </a:r>
            <a:endParaRPr b="0" lang="en-PH" sz="1800" spc="-1" strike="noStrike">
              <a:latin typeface="Arial"/>
            </a:endParaRPr>
          </a:p>
        </p:txBody>
      </p:sp>
      <p:sp>
        <p:nvSpPr>
          <p:cNvPr id="141" name="PlaceHolder 2"/>
          <p:cNvSpPr/>
          <p:nvPr/>
        </p:nvSpPr>
        <p:spPr>
          <a:xfrm>
            <a:off x="468000" y="47160"/>
            <a:ext cx="11123280" cy="182412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Sequence/ Process</a:t>
            </a:r>
            <a:endParaRPr b="0" lang="en-PH" sz="3600" spc="-1" strike="noStrike">
              <a:latin typeface="Arial"/>
            </a:endParaRPr>
          </a:p>
        </p:txBody>
      </p:sp>
      <p:graphicFrame>
        <p:nvGraphicFramePr>
          <p:cNvPr id="142" name=""/>
          <p:cNvGraphicFramePr/>
          <p:nvPr/>
        </p:nvGraphicFramePr>
        <p:xfrm>
          <a:off x="858600" y="4641120"/>
          <a:ext cx="10086840" cy="1076400"/>
        </p:xfrm>
        <a:graphic>
          <a:graphicData uri="http://schemas.openxmlformats.org/drawingml/2006/table">
            <a:tbl>
              <a:tblPr/>
              <a:tblGrid>
                <a:gridCol w="3733920"/>
                <a:gridCol w="6353280"/>
              </a:tblGrid>
              <a:tr h="348120">
                <a:tc>
                  <a:txBody>
                    <a:bodyPr lIns="90000" rIns="90000" anchor="t">
                      <a:noAutofit/>
                    </a:bodyPr>
                    <a:p>
                      <a:pPr algn="ctr">
                        <a:lnSpc>
                          <a:spcPct val="100000"/>
                        </a:lnSpc>
                        <a:buNone/>
                      </a:pPr>
                      <a:r>
                        <a:rPr b="1" lang="en-PH" sz="1800" spc="-1" strike="noStrike">
                          <a:latin typeface="Lato"/>
                        </a:rPr>
                        <a:t>Structure</a:t>
                      </a:r>
                      <a:endParaRPr b="0" lang="en-PH" sz="1800" spc="-1" strike="noStrike">
                        <a:latin typeface="Arial"/>
                      </a:endParaRPr>
                    </a:p>
                    <a:p>
                      <a:pPr algn="ctr">
                        <a:lnSpc>
                          <a:spcPct val="100000"/>
                        </a:lnSpc>
                        <a:buNone/>
                      </a:pPr>
                      <a:r>
                        <a:rPr b="0" lang="en-PH" sz="1200" spc="-1" strike="noStrike">
                          <a:latin typeface="Lato"/>
                        </a:rPr>
                        <a:t>(Directional or Infromational)</a:t>
                      </a:r>
                      <a:endParaRPr b="0" lang="en-PH" sz="12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348120">
                <a:tc>
                  <a:txBody>
                    <a:bodyPr lIns="90000" rIns="90000" anchor="t">
                      <a:noAutofit/>
                    </a:bodyPr>
                    <a:p>
                      <a:pPr algn="ctr">
                        <a:lnSpc>
                          <a:spcPct val="100000"/>
                        </a:lnSpc>
                        <a:buNone/>
                      </a:pPr>
                      <a:r>
                        <a:rPr b="1" lang="en-PH" sz="1800" spc="-1" strike="noStrike">
                          <a:latin typeface="Lato"/>
                        </a:rPr>
                        <a:t>Purpose</a:t>
                      </a:r>
                      <a:endParaRPr b="0" lang="en-PH" sz="1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380520">
                <a:tc>
                  <a:txBody>
                    <a:bodyPr lIns="90000" rIns="90000" anchor="t">
                      <a:noAutofit/>
                    </a:bodyPr>
                    <a:p>
                      <a:pPr algn="ctr">
                        <a:lnSpc>
                          <a:spcPct val="100000"/>
                        </a:lnSpc>
                        <a:buNone/>
                      </a:pPr>
                      <a:r>
                        <a:rPr b="1" lang="en-PH" sz="1800" spc="-1" strike="noStrike">
                          <a:latin typeface="Lato"/>
                        </a:rPr>
                        <a:t>Signal Words Present</a:t>
                      </a:r>
                      <a:endParaRPr b="0" lang="en-PH" sz="1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bl>
          </a:graphicData>
        </a:graphic>
      </p:graphicFrame>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3" name="PlaceHolder 3"/>
          <p:cNvSpPr/>
          <p:nvPr/>
        </p:nvSpPr>
        <p:spPr>
          <a:xfrm>
            <a:off x="468000" y="47160"/>
            <a:ext cx="11123280" cy="182412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Sequence/ Process</a:t>
            </a:r>
            <a:endParaRPr b="0" lang="en-PH" sz="3600" spc="-1" strike="noStrike">
              <a:latin typeface="Arial"/>
            </a:endParaRPr>
          </a:p>
        </p:txBody>
      </p:sp>
      <p:graphicFrame>
        <p:nvGraphicFramePr>
          <p:cNvPr id="144" name=""/>
          <p:cNvGraphicFramePr/>
          <p:nvPr/>
        </p:nvGraphicFramePr>
        <p:xfrm>
          <a:off x="830880" y="2747520"/>
          <a:ext cx="10086840" cy="1519560"/>
        </p:xfrm>
        <a:graphic>
          <a:graphicData uri="http://schemas.openxmlformats.org/drawingml/2006/table">
            <a:tbl>
              <a:tblPr/>
              <a:tblGrid>
                <a:gridCol w="3761640"/>
                <a:gridCol w="6325560"/>
              </a:tblGrid>
              <a:tr h="488160">
                <a:tc>
                  <a:txBody>
                    <a:bodyPr lIns="90000" rIns="90000" anchor="t">
                      <a:noAutofit/>
                    </a:bodyPr>
                    <a:p>
                      <a:pPr algn="ctr">
                        <a:lnSpc>
                          <a:spcPct val="100000"/>
                        </a:lnSpc>
                        <a:buNone/>
                      </a:pPr>
                      <a:r>
                        <a:rPr b="1" lang="en-PH" sz="1800" spc="-1" strike="noStrike">
                          <a:latin typeface="Lato"/>
                        </a:rPr>
                        <a:t>Structure</a:t>
                      </a:r>
                      <a:endParaRPr b="0" lang="en-PH" sz="1800" spc="-1" strike="noStrike">
                        <a:latin typeface="Times New Roman"/>
                      </a:endParaRPr>
                    </a:p>
                    <a:p>
                      <a:pPr algn="ctr">
                        <a:lnSpc>
                          <a:spcPct val="100000"/>
                        </a:lnSpc>
                        <a:buNone/>
                      </a:pPr>
                      <a:r>
                        <a:rPr b="0" lang="en-PH" sz="1200" spc="-1" strike="noStrike">
                          <a:latin typeface="Lato"/>
                        </a:rPr>
                        <a:t>(Directional or Infromational)</a:t>
                      </a:r>
                      <a:endParaRPr b="0" lang="en-PH" sz="1200" spc="-1" strike="noStrike">
                        <a:latin typeface="Times New Roman"/>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t">
                      <a:noAutofit/>
                    </a:bodyPr>
                    <a:p>
                      <a:pPr>
                        <a:lnSpc>
                          <a:spcPct val="100000"/>
                        </a:lnSpc>
                        <a:buNone/>
                      </a:pPr>
                      <a:r>
                        <a:rPr b="0" lang="en-PH" sz="1800" spc="-1" strike="noStrike">
                          <a:solidFill>
                            <a:srgbClr val="000000"/>
                          </a:solidFill>
                          <a:latin typeface="Lato"/>
                          <a:ea typeface="DejaVu Sans"/>
                        </a:rPr>
                        <a:t>Directional Infomational Process</a:t>
                      </a:r>
                      <a:endParaRPr b="0" lang="en-PH" sz="1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488160">
                <a:tc>
                  <a:txBody>
                    <a:bodyPr lIns="90000" rIns="90000" anchor="t">
                      <a:noAutofit/>
                    </a:bodyPr>
                    <a:p>
                      <a:pPr algn="ctr">
                        <a:lnSpc>
                          <a:spcPct val="100000"/>
                        </a:lnSpc>
                        <a:buNone/>
                      </a:pPr>
                      <a:r>
                        <a:rPr b="1" lang="en-PH" sz="1800" spc="-1" strike="noStrike">
                          <a:latin typeface="Lato"/>
                        </a:rPr>
                        <a:t>Purpose</a:t>
                      </a:r>
                      <a:endParaRPr b="0" lang="en-PH" sz="1800" spc="-1" strike="noStrike">
                        <a:latin typeface="Times New Roman"/>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t">
                      <a:noAutofit/>
                    </a:bodyPr>
                    <a:p>
                      <a:pPr>
                        <a:lnSpc>
                          <a:spcPct val="100000"/>
                        </a:lnSpc>
                        <a:buNone/>
                      </a:pPr>
                      <a:r>
                        <a:rPr b="0" lang="en-PH" sz="1800" spc="-1" strike="noStrike">
                          <a:latin typeface="Arial"/>
                        </a:rPr>
                        <a:t>to give instruction and to expalin what to do when someone unintentionally offended other people</a:t>
                      </a:r>
                      <a:endParaRPr b="0" lang="en-PH" sz="1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543600">
                <a:tc>
                  <a:txBody>
                    <a:bodyPr lIns="90000" rIns="90000" anchor="t">
                      <a:noAutofit/>
                    </a:bodyPr>
                    <a:p>
                      <a:pPr algn="ctr">
                        <a:lnSpc>
                          <a:spcPct val="100000"/>
                        </a:lnSpc>
                        <a:buNone/>
                      </a:pPr>
                      <a:r>
                        <a:rPr b="1" lang="en-PH" sz="1800" spc="-1" strike="noStrike">
                          <a:latin typeface="Lato"/>
                        </a:rPr>
                        <a:t>Signal Words Present</a:t>
                      </a:r>
                      <a:endParaRPr b="0" lang="en-PH" sz="1800" spc="-1" strike="noStrike">
                        <a:latin typeface="Times New Roman"/>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anchor="t">
                      <a:noAutofit/>
                    </a:bodyPr>
                    <a:p>
                      <a:pPr>
                        <a:lnSpc>
                          <a:spcPct val="100000"/>
                        </a:lnSpc>
                        <a:buNone/>
                      </a:pPr>
                      <a:r>
                        <a:rPr b="0" lang="en-PH" sz="1800" spc="-1" strike="noStrike">
                          <a:solidFill>
                            <a:srgbClr val="000000"/>
                          </a:solidFill>
                          <a:latin typeface="Lato"/>
                          <a:ea typeface="DejaVu Sans"/>
                        </a:rPr>
                        <a:t>first, next, lastly</a:t>
                      </a:r>
                      <a:endParaRPr b="0" lang="en-PH" sz="1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bl>
          </a:graphicData>
        </a:graphic>
      </p:graphicFrame>
      <p:sp>
        <p:nvSpPr>
          <p:cNvPr id="145" name=""/>
          <p:cNvSpPr/>
          <p:nvPr/>
        </p:nvSpPr>
        <p:spPr>
          <a:xfrm>
            <a:off x="792000" y="2088000"/>
            <a:ext cx="10401120" cy="3592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Answer:  </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970</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2023-02-18T00:00:59Z</dcterms:created>
  <dc:creator>Microsoft Office User</dc:creator>
  <dc:description/>
  <dc:language>en-PH</dc:language>
  <cp:lastModifiedBy/>
  <dcterms:modified xsi:type="dcterms:W3CDTF">2023-03-14T13:16:15Z</dcterms:modified>
  <cp:revision>108</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Custom</vt:lpwstr>
  </property>
  <property fmtid="{D5CDD505-2E9C-101B-9397-08002B2CF9AE}" pid="3" name="Slides">
    <vt:r8>6</vt:r8>
  </property>
</Properties>
</file>