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1.png" ContentType="image/png"/>
  <Override PartName="/ppt/media/image2.png" ContentType="image/png"/>
  <Override PartName="/ppt/media/image22.png" ContentType="image/png"/>
  <Override PartName="/ppt/media/image3.png" ContentType="image/png"/>
  <Override PartName="/ppt/media/image23.png" ContentType="image/png"/>
  <Override PartName="/ppt/media/image4.png" ContentType="image/png"/>
  <Override PartName="/ppt/media/image5.png" ContentType="image/png"/>
  <Override PartName="/ppt/media/image6.png" ContentType="image/png"/>
  <Override PartName="/ppt/media/image11.png" ContentType="image/png"/>
  <Override PartName="/ppt/media/image7.png" ContentType="image/png"/>
  <Override PartName="/ppt/media/image8.png" ContentType="image/png"/>
  <Override PartName="/ppt/media/image9.png" ContentType="image/png"/>
  <Override PartName="/ppt/media/image10.png" ContentType="image/png"/>
  <Override PartName="/ppt/media/image12.png" ContentType="image/png"/>
  <Override PartName="/ppt/media/image13.png" ContentType="image/png"/>
  <Override PartName="/ppt/media/image15.png" ContentType="image/png"/>
  <Override PartName="/ppt/media/image16.png" ContentType="image/png"/>
  <Override PartName="/ppt/media/image18.png" ContentType="image/png"/>
  <Override PartName="/ppt/media/image19.png" ContentType="image/png"/>
  <Override PartName="/ppt/media/image17.png" ContentType="image/png"/>
  <Override PartName="/ppt/media/image14.png" ContentType="image/png"/>
  <Override PartName="/ppt/media/image20.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_rels/slide14.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11.xml.rels" ContentType="application/vnd.openxmlformats-package.relationships+xml"/>
  <Override PartName="/ppt/slides/_rels/slide10.xml.rels" ContentType="application/vnd.openxmlformats-package.relationships+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3.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14.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77000" cy="684288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83880" cy="2783880"/>
          </a:xfrm>
          <a:prstGeom prst="rect">
            <a:avLst/>
          </a:prstGeom>
          <a:ln w="0">
            <a:noFill/>
          </a:ln>
        </p:spPr>
      </p:pic>
      <p:sp>
        <p:nvSpPr>
          <p:cNvPr id="2" name="Rectangle 5"/>
          <p:cNvSpPr/>
          <p:nvPr/>
        </p:nvSpPr>
        <p:spPr>
          <a:xfrm>
            <a:off x="3487320" y="1475280"/>
            <a:ext cx="8689320" cy="384732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89320" cy="36900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77000" cy="619920"/>
          </a:xfrm>
          <a:prstGeom prst="rect">
            <a:avLst/>
          </a:prstGeom>
          <a:ln w="0">
            <a:noFill/>
          </a:ln>
        </p:spPr>
      </p:pic>
      <p:sp>
        <p:nvSpPr>
          <p:cNvPr id="43" name="Rectangle 7"/>
          <p:cNvSpPr/>
          <p:nvPr/>
        </p:nvSpPr>
        <p:spPr>
          <a:xfrm>
            <a:off x="10868760" y="0"/>
            <a:ext cx="955440" cy="95544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19520" cy="1019520"/>
          </a:xfrm>
          <a:prstGeom prst="rect">
            <a:avLst/>
          </a:prstGeom>
          <a:ln w="0">
            <a:noFill/>
          </a:ln>
        </p:spPr>
      </p:pic>
      <p:sp>
        <p:nvSpPr>
          <p:cNvPr id="45" name="TextBox 9"/>
          <p:cNvSpPr/>
          <p:nvPr/>
        </p:nvSpPr>
        <p:spPr>
          <a:xfrm>
            <a:off x="185400" y="6362280"/>
            <a:ext cx="46767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082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601320" cy="336960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10.png"/><Relationship Id="rId3"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png"/><Relationship Id="rId3"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image" Target="../media/image13.png"/><Relationship Id="rId2" Type="http://schemas.openxmlformats.org/officeDocument/2006/relationships/image" Target="../media/image14.png"/><Relationship Id="rId3" Type="http://schemas.openxmlformats.org/officeDocument/2006/relationships/image" Target="../media/image15.png"/><Relationship Id="rId4"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image" Target="../media/image16.png"/><Relationship Id="rId2" Type="http://schemas.openxmlformats.org/officeDocument/2006/relationships/image" Target="../media/image17.png"/><Relationship Id="rId3"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image" Target="../media/image18.png"/><Relationship Id="rId2" Type="http://schemas.openxmlformats.org/officeDocument/2006/relationships/image" Target="../media/image19.png"/><Relationship Id="rId3" Type="http://schemas.openxmlformats.org/officeDocument/2006/relationships/image" Target="../media/image20.png"/><Relationship Id="rId4" Type="http://schemas.openxmlformats.org/officeDocument/2006/relationships/image" Target="../media/image21.png"/><Relationship Id="rId5" Type="http://schemas.openxmlformats.org/officeDocument/2006/relationships/image" Target="../media/image22.png"/><Relationship Id="rId6" Type="http://schemas.openxmlformats.org/officeDocument/2006/relationships/image" Target="../media/image23.png"/><Relationship Id="rId7"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8"/>
          <p:cNvSpPr/>
          <p:nvPr/>
        </p:nvSpPr>
        <p:spPr>
          <a:xfrm>
            <a:off x="3996000" y="2512440"/>
            <a:ext cx="7736760" cy="173556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1" lang="en-US" sz="3600" spc="-1" strike="noStrike">
                <a:solidFill>
                  <a:srgbClr val="ffffff"/>
                </a:solidFill>
                <a:latin typeface="Lato"/>
                <a:ea typeface="PingFang SC"/>
              </a:rPr>
              <a:t>Body Parts That Work Together and How to Care for Them</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
          <p:cNvSpPr/>
          <p:nvPr/>
        </p:nvSpPr>
        <p:spPr>
          <a:xfrm>
            <a:off x="10260000" y="5746320"/>
            <a:ext cx="174600" cy="340200"/>
          </a:xfrm>
          <a:prstGeom prst="rect">
            <a:avLst/>
          </a:prstGeom>
          <a:noFill/>
          <a:ln w="0">
            <a:noFill/>
          </a:ln>
        </p:spPr>
        <p:style>
          <a:lnRef idx="0"/>
          <a:fillRef idx="0"/>
          <a:effectRef idx="0"/>
          <a:fontRef idx="minor"/>
        </p:style>
      </p:sp>
      <p:sp>
        <p:nvSpPr>
          <p:cNvPr id="126" name=""/>
          <p:cNvSpPr/>
          <p:nvPr/>
        </p:nvSpPr>
        <p:spPr>
          <a:xfrm>
            <a:off x="3969360" y="1189800"/>
            <a:ext cx="4252680" cy="537840"/>
          </a:xfrm>
          <a:prstGeom prst="rect">
            <a:avLst/>
          </a:prstGeom>
          <a:gradFill rotWithShape="0">
            <a:gsLst>
              <a:gs pos="0">
                <a:srgbClr val="729fcf">
                  <a:alpha val="0"/>
                </a:srgbClr>
              </a:gs>
              <a:gs pos="100000">
                <a:srgbClr val="729fcf"/>
              </a:gs>
            </a:gsLst>
            <a:path path="rect">
              <a:fillToRect l="50000" t="50000" r="50000" b="50000"/>
            </a:path>
          </a:gradFill>
          <a:ln w="19080">
            <a:solidFill>
              <a:srgbClr val="000000"/>
            </a:solidFill>
            <a:round/>
          </a:ln>
        </p:spPr>
        <p:style>
          <a:lnRef idx="0"/>
          <a:fillRef idx="0"/>
          <a:effectRef idx="0"/>
          <a:fontRef idx="minor"/>
        </p:style>
        <p:txBody>
          <a:bodyPr lIns="99360" rIns="99360" tIns="54360" bIns="54360" anchor="ctr">
            <a:noAutofit/>
          </a:bodyPr>
          <a:p>
            <a:pPr algn="ctr">
              <a:lnSpc>
                <a:spcPct val="100000"/>
              </a:lnSpc>
              <a:buNone/>
            </a:pPr>
            <a:r>
              <a:rPr b="1" lang="en-PH" sz="1800" spc="-1" strike="noStrike">
                <a:solidFill>
                  <a:srgbClr val="000000"/>
                </a:solidFill>
                <a:latin typeface="Lato"/>
                <a:ea typeface="AppleSystemUIFont"/>
              </a:rPr>
              <a:t>Body Parts That Work Together</a:t>
            </a:r>
            <a:endParaRPr b="0" lang="en-PH" sz="1800" spc="-1" strike="noStrike">
              <a:latin typeface="Arial"/>
            </a:endParaRPr>
          </a:p>
        </p:txBody>
      </p:sp>
      <p:sp>
        <p:nvSpPr>
          <p:cNvPr id="127" name=""/>
          <p:cNvSpPr/>
          <p:nvPr/>
        </p:nvSpPr>
        <p:spPr>
          <a:xfrm>
            <a:off x="426240" y="2273040"/>
            <a:ext cx="11337840" cy="7131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Each of your body parts has its own use. These parts work together when you move. When you play tag in the playground or write on your notebook, you use different parts of your body at the same time.</a:t>
            </a:r>
            <a:endParaRPr b="0" lang="en-PH" sz="1800" spc="-1" strike="noStrike">
              <a:latin typeface="Arial"/>
            </a:endParaRPr>
          </a:p>
        </p:txBody>
      </p:sp>
      <p:sp>
        <p:nvSpPr>
          <p:cNvPr id="128" name=""/>
          <p:cNvSpPr/>
          <p:nvPr/>
        </p:nvSpPr>
        <p:spPr>
          <a:xfrm>
            <a:off x="385560" y="3096000"/>
            <a:ext cx="11419200" cy="70092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When you play jump rope, you use your eyes, upper limbs, and lower limbs. When you walk briskly, you use your eyes, arms, hands, legs, and feet.</a:t>
            </a:r>
            <a:endParaRPr b="0" lang="en-PH" sz="1800" spc="-1" strike="noStrike">
              <a:latin typeface="Arial"/>
            </a:endParaRPr>
          </a:p>
        </p:txBody>
      </p:sp>
      <p:sp>
        <p:nvSpPr>
          <p:cNvPr id="129" name=""/>
          <p:cNvSpPr/>
          <p:nvPr/>
        </p:nvSpPr>
        <p:spPr>
          <a:xfrm>
            <a:off x="335880" y="3924000"/>
            <a:ext cx="11518200" cy="70092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Most of the time, you use your eyes together with the other parts of your body. Without your eyes, it will be hard to move.</a:t>
            </a:r>
            <a:endParaRPr b="0" lang="en-PH" sz="1800" spc="-1" strike="noStrike">
              <a:latin typeface="Arial"/>
            </a:endParaRPr>
          </a:p>
        </p:txBody>
      </p:sp>
      <p:sp>
        <p:nvSpPr>
          <p:cNvPr id="130" name=""/>
          <p:cNvSpPr/>
          <p:nvPr/>
        </p:nvSpPr>
        <p:spPr>
          <a:xfrm>
            <a:off x="335880" y="4752000"/>
            <a:ext cx="11518200" cy="10076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You cannot move using only one part of your body. You cannot walk around without your thighs, legs, and feet working together. You cannot eat, brush your teeth, wash and comb your hair without your arms, forearms, and hands moving and working together.</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1" name=""/>
          <p:cNvSpPr/>
          <p:nvPr/>
        </p:nvSpPr>
        <p:spPr>
          <a:xfrm>
            <a:off x="10260000" y="5746320"/>
            <a:ext cx="174600" cy="340200"/>
          </a:xfrm>
          <a:prstGeom prst="rect">
            <a:avLst/>
          </a:prstGeom>
          <a:noFill/>
          <a:ln w="0">
            <a:noFill/>
          </a:ln>
        </p:spPr>
        <p:style>
          <a:lnRef idx="0"/>
          <a:fillRef idx="0"/>
          <a:effectRef idx="0"/>
          <a:fontRef idx="minor"/>
        </p:style>
      </p:sp>
      <p:sp>
        <p:nvSpPr>
          <p:cNvPr id="132" name=""/>
          <p:cNvSpPr/>
          <p:nvPr/>
        </p:nvSpPr>
        <p:spPr>
          <a:xfrm>
            <a:off x="1359000" y="1260000"/>
            <a:ext cx="9472320" cy="3949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AppleSystemUIFont"/>
              </a:rPr>
              <a:t>Look at the picture and read how the different body parts work together in doing an activity.</a:t>
            </a:r>
            <a:endParaRPr b="0" lang="en-PH" sz="1800" spc="-1" strike="noStrike">
              <a:latin typeface="Arial"/>
            </a:endParaRPr>
          </a:p>
        </p:txBody>
      </p:sp>
      <p:pic>
        <p:nvPicPr>
          <p:cNvPr id="133" name="" descr=""/>
          <p:cNvPicPr/>
          <p:nvPr/>
        </p:nvPicPr>
        <p:blipFill>
          <a:blip r:embed="rId1"/>
          <a:stretch/>
        </p:blipFill>
        <p:spPr>
          <a:xfrm>
            <a:off x="3051360" y="1800000"/>
            <a:ext cx="6087240" cy="3238560"/>
          </a:xfrm>
          <a:prstGeom prst="rect">
            <a:avLst/>
          </a:prstGeom>
          <a:ln w="19080">
            <a:solidFill>
              <a:srgbClr val="000000"/>
            </a:solidFill>
            <a:round/>
          </a:ln>
        </p:spPr>
      </p:pic>
      <p:sp>
        <p:nvSpPr>
          <p:cNvPr id="134" name=""/>
          <p:cNvSpPr/>
          <p:nvPr/>
        </p:nvSpPr>
        <p:spPr>
          <a:xfrm>
            <a:off x="605880" y="5152680"/>
            <a:ext cx="10978200" cy="103752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Each member of the family is doing a household chore. All of them are using their arms and hands as well as their legs and feet in doing the work. Working together makes work easier. </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5" name=""/>
          <p:cNvSpPr/>
          <p:nvPr/>
        </p:nvSpPr>
        <p:spPr>
          <a:xfrm>
            <a:off x="10260000" y="5746320"/>
            <a:ext cx="174600" cy="340200"/>
          </a:xfrm>
          <a:prstGeom prst="rect">
            <a:avLst/>
          </a:prstGeom>
          <a:noFill/>
          <a:ln w="0">
            <a:noFill/>
          </a:ln>
        </p:spPr>
        <p:style>
          <a:lnRef idx="0"/>
          <a:fillRef idx="0"/>
          <a:effectRef idx="0"/>
          <a:fontRef idx="minor"/>
        </p:style>
      </p:sp>
      <p:sp>
        <p:nvSpPr>
          <p:cNvPr id="136" name=""/>
          <p:cNvSpPr/>
          <p:nvPr/>
        </p:nvSpPr>
        <p:spPr>
          <a:xfrm>
            <a:off x="180000" y="1528920"/>
            <a:ext cx="7378200" cy="7012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Study the picture of the girl on the right. The girl is reading a book using her eyes. She is also using her hands to hold the book.</a:t>
            </a:r>
            <a:endParaRPr b="0" lang="en-PH" sz="1800" spc="-1" strike="noStrike">
              <a:latin typeface="Arial"/>
            </a:endParaRPr>
          </a:p>
        </p:txBody>
      </p:sp>
      <p:pic>
        <p:nvPicPr>
          <p:cNvPr id="137" name="" descr=""/>
          <p:cNvPicPr/>
          <p:nvPr/>
        </p:nvPicPr>
        <p:blipFill>
          <a:blip r:embed="rId1"/>
          <a:stretch/>
        </p:blipFill>
        <p:spPr>
          <a:xfrm>
            <a:off x="7740000" y="1260000"/>
            <a:ext cx="3958200" cy="4678200"/>
          </a:xfrm>
          <a:prstGeom prst="rect">
            <a:avLst/>
          </a:prstGeom>
          <a:ln w="19080">
            <a:solidFill>
              <a:srgbClr val="000000"/>
            </a:solidFill>
            <a:round/>
          </a:ln>
        </p:spPr>
      </p:pic>
      <p:sp>
        <p:nvSpPr>
          <p:cNvPr id="138" name=""/>
          <p:cNvSpPr/>
          <p:nvPr/>
        </p:nvSpPr>
        <p:spPr>
          <a:xfrm>
            <a:off x="540000" y="2716920"/>
            <a:ext cx="6478200" cy="7012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Here are other examples of tasks that use different parts of your body:</a:t>
            </a:r>
            <a:endParaRPr b="0" lang="en-PH" sz="1800" spc="-1" strike="noStrike">
              <a:latin typeface="Arial"/>
            </a:endParaRPr>
          </a:p>
        </p:txBody>
      </p:sp>
      <p:sp>
        <p:nvSpPr>
          <p:cNvPr id="139" name=""/>
          <p:cNvSpPr/>
          <p:nvPr/>
        </p:nvSpPr>
        <p:spPr>
          <a:xfrm>
            <a:off x="900000" y="3780000"/>
            <a:ext cx="4318200" cy="1241280"/>
          </a:xfrm>
          <a:prstGeom prst="rect">
            <a:avLst/>
          </a:prstGeom>
          <a:noFill/>
          <a:ln w="0">
            <a:noFill/>
          </a:ln>
        </p:spPr>
        <p:style>
          <a:lnRef idx="0"/>
          <a:fillRef idx="0"/>
          <a:effectRef idx="0"/>
          <a:fontRef idx="minor"/>
        </p:style>
        <p:txBody>
          <a:bodyPr lIns="90000" rIns="90000" tIns="45000" bIns="45000" anchor="t">
            <a:noAutofit/>
          </a:bodyPr>
          <a:p>
            <a:pPr>
              <a:lnSpc>
                <a:spcPct val="115000"/>
              </a:lnSpc>
              <a:buNone/>
            </a:pPr>
            <a:r>
              <a:rPr b="0" lang="en-PH" sz="1800" spc="-1" strike="noStrike">
                <a:solidFill>
                  <a:srgbClr val="000000"/>
                </a:solidFill>
                <a:latin typeface="Lato"/>
                <a:ea typeface="DejaVu Sans"/>
              </a:rPr>
              <a:t>1. Combing your hair</a:t>
            </a:r>
            <a:endParaRPr b="0" lang="en-PH" sz="1800" spc="-1" strike="noStrike">
              <a:latin typeface="Arial"/>
            </a:endParaRPr>
          </a:p>
          <a:p>
            <a:pPr>
              <a:lnSpc>
                <a:spcPct val="115000"/>
              </a:lnSpc>
              <a:buNone/>
            </a:pPr>
            <a:r>
              <a:rPr b="0" lang="en-PH" sz="1800" spc="-1" strike="noStrike">
                <a:solidFill>
                  <a:srgbClr val="000000"/>
                </a:solidFill>
                <a:latin typeface="Lato"/>
                <a:ea typeface="DejaVu Sans"/>
              </a:rPr>
              <a:t>2. Holding objects and picking things up</a:t>
            </a:r>
            <a:endParaRPr b="0" lang="en-PH" sz="1800" spc="-1" strike="noStrike">
              <a:latin typeface="Arial"/>
            </a:endParaRPr>
          </a:p>
          <a:p>
            <a:pPr>
              <a:lnSpc>
                <a:spcPct val="115000"/>
              </a:lnSpc>
              <a:buNone/>
            </a:pPr>
            <a:r>
              <a:rPr b="0" lang="en-PH" sz="1800" spc="-1" strike="noStrike">
                <a:solidFill>
                  <a:srgbClr val="000000"/>
                </a:solidFill>
                <a:latin typeface="Lato"/>
                <a:ea typeface="DejaVu Sans"/>
              </a:rPr>
              <a:t>3. Eating</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0" name=""/>
          <p:cNvSpPr/>
          <p:nvPr/>
        </p:nvSpPr>
        <p:spPr>
          <a:xfrm>
            <a:off x="10260000" y="5746320"/>
            <a:ext cx="174600" cy="340200"/>
          </a:xfrm>
          <a:prstGeom prst="rect">
            <a:avLst/>
          </a:prstGeom>
          <a:noFill/>
          <a:ln w="0">
            <a:noFill/>
          </a:ln>
        </p:spPr>
        <p:style>
          <a:lnRef idx="0"/>
          <a:fillRef idx="0"/>
          <a:effectRef idx="0"/>
          <a:fontRef idx="minor"/>
        </p:style>
      </p:sp>
      <p:sp>
        <p:nvSpPr>
          <p:cNvPr id="141" name=""/>
          <p:cNvSpPr/>
          <p:nvPr/>
        </p:nvSpPr>
        <p:spPr>
          <a:xfrm>
            <a:off x="3879720" y="1260000"/>
            <a:ext cx="4432320" cy="537840"/>
          </a:xfrm>
          <a:prstGeom prst="rect">
            <a:avLst/>
          </a:prstGeom>
          <a:gradFill rotWithShape="0">
            <a:gsLst>
              <a:gs pos="0">
                <a:srgbClr val="729fcf">
                  <a:alpha val="0"/>
                </a:srgbClr>
              </a:gs>
              <a:gs pos="100000">
                <a:srgbClr val="729fcf"/>
              </a:gs>
            </a:gsLst>
            <a:path path="rect">
              <a:fillToRect l="50000" t="50000" r="50000" b="50000"/>
            </a:path>
          </a:gradFill>
          <a:ln w="19080">
            <a:solidFill>
              <a:srgbClr val="000000"/>
            </a:solidFill>
            <a:round/>
          </a:ln>
        </p:spPr>
        <p:style>
          <a:lnRef idx="0"/>
          <a:fillRef idx="0"/>
          <a:effectRef idx="0"/>
          <a:fontRef idx="minor"/>
        </p:style>
        <p:txBody>
          <a:bodyPr lIns="99360" rIns="99360" tIns="54360" bIns="54360" anchor="ctr">
            <a:noAutofit/>
          </a:bodyPr>
          <a:p>
            <a:pPr algn="ctr">
              <a:lnSpc>
                <a:spcPct val="100000"/>
              </a:lnSpc>
              <a:buNone/>
            </a:pPr>
            <a:r>
              <a:rPr b="1" lang="en-PH" sz="1800" spc="-1" strike="noStrike">
                <a:solidFill>
                  <a:srgbClr val="000000"/>
                </a:solidFill>
                <a:latin typeface="Lato"/>
                <a:ea typeface="AppleSystemUIFont"/>
              </a:rPr>
              <a:t>Care for the Different Body Parts</a:t>
            </a:r>
            <a:endParaRPr b="0" lang="en-PH" sz="1800" spc="-1" strike="noStrike">
              <a:latin typeface="Arial"/>
            </a:endParaRPr>
          </a:p>
        </p:txBody>
      </p:sp>
      <p:sp>
        <p:nvSpPr>
          <p:cNvPr id="142" name=""/>
          <p:cNvSpPr/>
          <p:nvPr/>
        </p:nvSpPr>
        <p:spPr>
          <a:xfrm>
            <a:off x="774000" y="2268000"/>
            <a:ext cx="10642320" cy="7012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Most children like you play a lot. Different parts of your body may get dirty especially when you play outside.</a:t>
            </a:r>
            <a:endParaRPr b="0" lang="en-PH" sz="1800" spc="-1" strike="noStrike">
              <a:latin typeface="Arial"/>
            </a:endParaRPr>
          </a:p>
        </p:txBody>
      </p:sp>
      <p:sp>
        <p:nvSpPr>
          <p:cNvPr id="143" name=""/>
          <p:cNvSpPr/>
          <p:nvPr/>
        </p:nvSpPr>
        <p:spPr>
          <a:xfrm>
            <a:off x="605880" y="3025440"/>
            <a:ext cx="10978200" cy="7167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You should practice proper ways of cleaning and caring for your body to avoid illnesses. This is called </a:t>
            </a:r>
            <a:r>
              <a:rPr b="1" lang="en-PH" sz="1800" spc="-1" strike="noStrike">
                <a:solidFill>
                  <a:srgbClr val="000000"/>
                </a:solidFill>
                <a:latin typeface="Lato"/>
                <a:ea typeface="AppleSystemUIFont"/>
              </a:rPr>
              <a:t>personal hygiene</a:t>
            </a:r>
            <a:r>
              <a:rPr b="0" lang="en-PH" sz="1800" spc="-1" strike="noStrike">
                <a:solidFill>
                  <a:srgbClr val="000000"/>
                </a:solidFill>
                <a:latin typeface="Lato"/>
                <a:ea typeface="AppleSystemUIFont"/>
              </a:rPr>
              <a:t>.</a:t>
            </a:r>
            <a:endParaRPr b="0" lang="en-PH" sz="1800" spc="-1" strike="noStrike">
              <a:latin typeface="Arial"/>
            </a:endParaRPr>
          </a:p>
        </p:txBody>
      </p:sp>
      <p:sp>
        <p:nvSpPr>
          <p:cNvPr id="144" name=""/>
          <p:cNvSpPr/>
          <p:nvPr/>
        </p:nvSpPr>
        <p:spPr>
          <a:xfrm>
            <a:off x="430200" y="3960000"/>
            <a:ext cx="11329560" cy="131400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Some children do not practice personal hygiene. They do not take a bath regularly. They do not comb their hair or get a regular haircut. They do not trim their fingernails. They do not wear slippers and shoes which makes their feet dirty. Children who do not take good care of their bodies become untidy and sickly. Dirt and germs can enter their bodies which can make them sick.</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5" name=""/>
          <p:cNvSpPr/>
          <p:nvPr/>
        </p:nvSpPr>
        <p:spPr>
          <a:xfrm>
            <a:off x="10260000" y="5746320"/>
            <a:ext cx="174600" cy="340200"/>
          </a:xfrm>
          <a:prstGeom prst="rect">
            <a:avLst/>
          </a:prstGeom>
          <a:noFill/>
          <a:ln w="0">
            <a:noFill/>
          </a:ln>
        </p:spPr>
        <p:style>
          <a:lnRef idx="0"/>
          <a:fillRef idx="0"/>
          <a:effectRef idx="0"/>
          <a:fontRef idx="minor"/>
        </p:style>
      </p:sp>
      <p:sp>
        <p:nvSpPr>
          <p:cNvPr id="146" name=""/>
          <p:cNvSpPr/>
          <p:nvPr/>
        </p:nvSpPr>
        <p:spPr>
          <a:xfrm>
            <a:off x="468000" y="1099800"/>
            <a:ext cx="3238200" cy="4104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solidFill>
                  <a:srgbClr val="000000"/>
                </a:solidFill>
                <a:highlight>
                  <a:srgbClr val="afd095"/>
                </a:highlight>
                <a:latin typeface="Lato"/>
                <a:ea typeface="AppleSystemUIFont"/>
              </a:rPr>
              <a:t>Personal Health Habits</a:t>
            </a:r>
            <a:endParaRPr b="0" lang="en-PH" sz="1800" spc="-1" strike="noStrike">
              <a:latin typeface="Arial"/>
            </a:endParaRPr>
          </a:p>
        </p:txBody>
      </p:sp>
      <p:sp>
        <p:nvSpPr>
          <p:cNvPr id="147" name=""/>
          <p:cNvSpPr/>
          <p:nvPr/>
        </p:nvSpPr>
        <p:spPr>
          <a:xfrm>
            <a:off x="585000" y="1780920"/>
            <a:ext cx="11020320" cy="7012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Practice proper ways of taking care of the different parts of your body. Being clean is one way you can protect yourself from the harmful diseases caused by germs.</a:t>
            </a:r>
            <a:endParaRPr b="0" lang="en-PH" sz="1800" spc="-1" strike="noStrike">
              <a:latin typeface="Arial"/>
            </a:endParaRPr>
          </a:p>
        </p:txBody>
      </p:sp>
      <p:sp>
        <p:nvSpPr>
          <p:cNvPr id="148" name=""/>
          <p:cNvSpPr/>
          <p:nvPr/>
        </p:nvSpPr>
        <p:spPr>
          <a:xfrm>
            <a:off x="2946240" y="2585160"/>
            <a:ext cx="6298200" cy="4730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0" lang="en-PH" sz="1800" spc="-1" strike="noStrike">
                <a:solidFill>
                  <a:srgbClr val="000000"/>
                </a:solidFill>
                <a:latin typeface="Lato"/>
                <a:ea typeface="AppleSystemUIFont"/>
              </a:rPr>
              <a:t>Here are some personal health habits you need to practice.</a:t>
            </a:r>
            <a:endParaRPr b="0" lang="en-PH" sz="1800" spc="-1" strike="noStrike">
              <a:latin typeface="Arial"/>
            </a:endParaRPr>
          </a:p>
        </p:txBody>
      </p:sp>
      <p:sp>
        <p:nvSpPr>
          <p:cNvPr id="149" name=""/>
          <p:cNvSpPr/>
          <p:nvPr/>
        </p:nvSpPr>
        <p:spPr>
          <a:xfrm>
            <a:off x="1440000" y="3305160"/>
            <a:ext cx="5398200" cy="47304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AppleSystemUIFont"/>
              </a:rPr>
              <a:t>1. Wash your hands with soap and water properly:</a:t>
            </a:r>
            <a:endParaRPr b="0" lang="en-PH" sz="1800" spc="-1" strike="noStrike">
              <a:latin typeface="Arial"/>
            </a:endParaRPr>
          </a:p>
        </p:txBody>
      </p:sp>
      <p:sp>
        <p:nvSpPr>
          <p:cNvPr id="150" name=""/>
          <p:cNvSpPr/>
          <p:nvPr/>
        </p:nvSpPr>
        <p:spPr>
          <a:xfrm>
            <a:off x="2160000" y="3909240"/>
            <a:ext cx="3702240" cy="1848960"/>
          </a:xfrm>
          <a:prstGeom prst="rect">
            <a:avLst/>
          </a:prstGeom>
          <a:noFill/>
          <a:ln w="0">
            <a:noFill/>
          </a:ln>
        </p:spPr>
        <p:style>
          <a:lnRef idx="0"/>
          <a:fillRef idx="0"/>
          <a:effectRef idx="0"/>
          <a:fontRef idx="minor"/>
        </p:style>
        <p:txBody>
          <a:bodyPr lIns="90000" rIns="90000" tIns="45000" bIns="45000" anchor="t">
            <a:noAutofit/>
          </a:bodyPr>
          <a:p>
            <a:pPr>
              <a:lnSpc>
                <a:spcPct val="115000"/>
              </a:lnSpc>
              <a:buNone/>
            </a:pPr>
            <a:r>
              <a:rPr b="0" lang="en-PH" sz="1800" spc="-1" strike="noStrike">
                <a:solidFill>
                  <a:srgbClr val="000000"/>
                </a:solidFill>
                <a:latin typeface="Lato"/>
                <a:ea typeface="DejaVu Sans"/>
              </a:rPr>
              <a:t>a. before and after eating;</a:t>
            </a:r>
            <a:endParaRPr b="0" lang="en-PH" sz="1800" spc="-1" strike="noStrike">
              <a:latin typeface="Arial"/>
            </a:endParaRPr>
          </a:p>
          <a:p>
            <a:pPr>
              <a:lnSpc>
                <a:spcPct val="115000"/>
              </a:lnSpc>
              <a:buNone/>
            </a:pPr>
            <a:r>
              <a:rPr b="0" lang="en-PH" sz="1800" spc="-1" strike="noStrike">
                <a:solidFill>
                  <a:srgbClr val="000000"/>
                </a:solidFill>
                <a:latin typeface="Lato"/>
                <a:ea typeface="DejaVu Sans"/>
              </a:rPr>
              <a:t>b. after using the toilet;</a:t>
            </a:r>
            <a:endParaRPr b="0" lang="en-PH" sz="1800" spc="-1" strike="noStrike">
              <a:latin typeface="Arial"/>
            </a:endParaRPr>
          </a:p>
          <a:p>
            <a:pPr>
              <a:lnSpc>
                <a:spcPct val="115000"/>
              </a:lnSpc>
              <a:buNone/>
            </a:pPr>
            <a:r>
              <a:rPr b="0" lang="en-PH" sz="1800" spc="-1" strike="noStrike">
                <a:solidFill>
                  <a:srgbClr val="000000"/>
                </a:solidFill>
                <a:latin typeface="Lato"/>
                <a:ea typeface="DejaVu Sans"/>
              </a:rPr>
              <a:t>c. after coughing and sneezing;</a:t>
            </a:r>
            <a:endParaRPr b="0" lang="en-PH" sz="1800" spc="-1" strike="noStrike">
              <a:latin typeface="Arial"/>
            </a:endParaRPr>
          </a:p>
          <a:p>
            <a:pPr>
              <a:lnSpc>
                <a:spcPct val="115000"/>
              </a:lnSpc>
              <a:buNone/>
            </a:pPr>
            <a:r>
              <a:rPr b="0" lang="en-PH" sz="1800" spc="-1" strike="noStrike">
                <a:solidFill>
                  <a:srgbClr val="000000"/>
                </a:solidFill>
                <a:latin typeface="Lato"/>
                <a:ea typeface="DejaVu Sans"/>
              </a:rPr>
              <a:t>d. after playing; and</a:t>
            </a:r>
            <a:endParaRPr b="0" lang="en-PH" sz="1800" spc="-1" strike="noStrike">
              <a:latin typeface="Arial"/>
            </a:endParaRPr>
          </a:p>
          <a:p>
            <a:pPr>
              <a:lnSpc>
                <a:spcPct val="115000"/>
              </a:lnSpc>
              <a:buNone/>
            </a:pPr>
            <a:r>
              <a:rPr b="0" lang="en-PH" sz="1800" spc="-1" strike="noStrike">
                <a:solidFill>
                  <a:srgbClr val="000000"/>
                </a:solidFill>
                <a:latin typeface="Lato"/>
                <a:ea typeface="DejaVu Sans"/>
              </a:rPr>
              <a:t>e. whenever your hands get dirty.</a:t>
            </a:r>
            <a:endParaRPr b="0" lang="en-PH" sz="1800" spc="-1" strike="noStrike">
              <a:latin typeface="Arial"/>
            </a:endParaRPr>
          </a:p>
        </p:txBody>
      </p:sp>
      <p:pic>
        <p:nvPicPr>
          <p:cNvPr id="151" name="" descr=""/>
          <p:cNvPicPr/>
          <p:nvPr/>
        </p:nvPicPr>
        <p:blipFill>
          <a:blip r:embed="rId1"/>
          <a:stretch/>
        </p:blipFill>
        <p:spPr>
          <a:xfrm>
            <a:off x="7200000" y="3104640"/>
            <a:ext cx="4003200" cy="2833560"/>
          </a:xfrm>
          <a:prstGeom prst="rect">
            <a:avLst/>
          </a:prstGeom>
          <a:ln w="19080">
            <a:solidFill>
              <a:srgbClr val="000000"/>
            </a:solidFill>
            <a:round/>
          </a:ln>
        </p:spPr>
      </p:pic>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2" name=""/>
          <p:cNvSpPr/>
          <p:nvPr/>
        </p:nvSpPr>
        <p:spPr>
          <a:xfrm>
            <a:off x="10260000" y="5746320"/>
            <a:ext cx="174600" cy="340200"/>
          </a:xfrm>
          <a:prstGeom prst="rect">
            <a:avLst/>
          </a:prstGeom>
          <a:noFill/>
          <a:ln w="0">
            <a:noFill/>
          </a:ln>
        </p:spPr>
        <p:style>
          <a:lnRef idx="0"/>
          <a:fillRef idx="0"/>
          <a:effectRef idx="0"/>
          <a:fontRef idx="minor"/>
        </p:style>
      </p:sp>
      <p:sp>
        <p:nvSpPr>
          <p:cNvPr id="153" name=""/>
          <p:cNvSpPr/>
          <p:nvPr/>
        </p:nvSpPr>
        <p:spPr>
          <a:xfrm>
            <a:off x="792000" y="2045160"/>
            <a:ext cx="4858200" cy="47304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AppleSystemUIFont"/>
              </a:rPr>
              <a:t>2. Take a bath to remove dirt from your body.</a:t>
            </a:r>
            <a:endParaRPr b="0" lang="en-PH" sz="1800" spc="-1" strike="noStrike">
              <a:latin typeface="Arial"/>
            </a:endParaRPr>
          </a:p>
        </p:txBody>
      </p:sp>
      <p:pic>
        <p:nvPicPr>
          <p:cNvPr id="154" name="" descr=""/>
          <p:cNvPicPr/>
          <p:nvPr/>
        </p:nvPicPr>
        <p:blipFill>
          <a:blip r:embed="rId1"/>
          <a:stretch/>
        </p:blipFill>
        <p:spPr>
          <a:xfrm>
            <a:off x="7740000" y="936000"/>
            <a:ext cx="3058200" cy="2518200"/>
          </a:xfrm>
          <a:prstGeom prst="rect">
            <a:avLst/>
          </a:prstGeom>
          <a:ln w="19080">
            <a:solidFill>
              <a:srgbClr val="000000"/>
            </a:solidFill>
            <a:round/>
          </a:ln>
        </p:spPr>
      </p:pic>
      <p:sp>
        <p:nvSpPr>
          <p:cNvPr id="155" name=""/>
          <p:cNvSpPr/>
          <p:nvPr/>
        </p:nvSpPr>
        <p:spPr>
          <a:xfrm>
            <a:off x="766800" y="4001400"/>
            <a:ext cx="6539400" cy="701280"/>
          </a:xfrm>
          <a:prstGeom prst="rect">
            <a:avLst/>
          </a:prstGeom>
          <a:noFill/>
          <a:ln w="0">
            <a:noFill/>
          </a:ln>
        </p:spPr>
        <p:style>
          <a:lnRef idx="0"/>
          <a:fillRef idx="0"/>
          <a:effectRef idx="0"/>
          <a:fontRef idx="minor"/>
        </p:style>
        <p:txBody>
          <a:bodyPr lIns="90000" rIns="90000" tIns="45000" bIns="45000" anchor="t">
            <a:noAutofit/>
          </a:bodyPr>
          <a:p>
            <a:pPr marL="216000" indent="-216000" algn="just">
              <a:lnSpc>
                <a:spcPct val="100000"/>
              </a:lnSpc>
              <a:buClr>
                <a:srgbClr val="000000"/>
              </a:buClr>
              <a:buFont typeface="StarSymbol"/>
              <a:buAutoNum type="arabicPeriod" startAt="3"/>
            </a:pPr>
            <a:r>
              <a:rPr b="0" lang="en-PH" sz="1800" spc="-1" strike="noStrike">
                <a:solidFill>
                  <a:srgbClr val="000000"/>
                </a:solidFill>
                <a:latin typeface="Lato"/>
                <a:ea typeface="AppleSystemUIFont"/>
              </a:rPr>
              <a:t>Brush your teeth after every meal. Practice proper brushing and flossing of teeth.</a:t>
            </a:r>
            <a:endParaRPr b="0" lang="en-PH" sz="1800" spc="-1" strike="noStrike">
              <a:latin typeface="Arial"/>
            </a:endParaRPr>
          </a:p>
        </p:txBody>
      </p:sp>
      <p:pic>
        <p:nvPicPr>
          <p:cNvPr id="156" name="" descr=""/>
          <p:cNvPicPr/>
          <p:nvPr/>
        </p:nvPicPr>
        <p:blipFill>
          <a:blip r:embed="rId2"/>
          <a:stretch/>
        </p:blipFill>
        <p:spPr>
          <a:xfrm>
            <a:off x="7740000" y="3600000"/>
            <a:ext cx="3058200" cy="2486520"/>
          </a:xfrm>
          <a:prstGeom prst="rect">
            <a:avLst/>
          </a:prstGeom>
          <a:ln w="19080">
            <a:solidFill>
              <a:srgbClr val="000000"/>
            </a:solidFill>
            <a:round/>
          </a:ln>
        </p:spPr>
      </p:pic>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7" name=""/>
          <p:cNvSpPr/>
          <p:nvPr/>
        </p:nvSpPr>
        <p:spPr>
          <a:xfrm>
            <a:off x="10260000" y="5746320"/>
            <a:ext cx="174600" cy="340200"/>
          </a:xfrm>
          <a:prstGeom prst="rect">
            <a:avLst/>
          </a:prstGeom>
          <a:noFill/>
          <a:ln w="0">
            <a:noFill/>
          </a:ln>
        </p:spPr>
        <p:style>
          <a:lnRef idx="0"/>
          <a:fillRef idx="0"/>
          <a:effectRef idx="0"/>
          <a:fontRef idx="minor"/>
        </p:style>
      </p:sp>
      <p:sp>
        <p:nvSpPr>
          <p:cNvPr id="158" name=""/>
          <p:cNvSpPr/>
          <p:nvPr/>
        </p:nvSpPr>
        <p:spPr>
          <a:xfrm>
            <a:off x="261000" y="1924920"/>
            <a:ext cx="8737560" cy="701640"/>
          </a:xfrm>
          <a:prstGeom prst="rect">
            <a:avLst/>
          </a:prstGeom>
          <a:noFill/>
          <a:ln w="0">
            <a:noFill/>
          </a:ln>
        </p:spPr>
        <p:style>
          <a:lnRef idx="0"/>
          <a:fillRef idx="0"/>
          <a:effectRef idx="0"/>
          <a:fontRef idx="minor"/>
        </p:style>
        <p:txBody>
          <a:bodyPr lIns="90000" rIns="90000" tIns="45000" bIns="45000" anchor="t">
            <a:noAutofit/>
          </a:bodyPr>
          <a:p>
            <a:pPr marL="216000" indent="-216000" algn="just">
              <a:lnSpc>
                <a:spcPct val="100000"/>
              </a:lnSpc>
              <a:buClr>
                <a:srgbClr val="000000"/>
              </a:buClr>
              <a:buFont typeface="StarSymbol"/>
              <a:buAutoNum type="arabicPeriod" startAt="4"/>
            </a:pPr>
            <a:r>
              <a:rPr b="0" lang="en-PH" sz="1800" spc="-1" strike="noStrike">
                <a:solidFill>
                  <a:srgbClr val="000000"/>
                </a:solidFill>
                <a:latin typeface="Lato"/>
                <a:ea typeface="AppleSystemUIFont"/>
              </a:rPr>
              <a:t>Wash your feet properly whenever they get dirty. Always wear slippers or shoes to protect your feet from harm.</a:t>
            </a:r>
            <a:endParaRPr b="0" lang="en-PH" sz="1800" spc="-1" strike="noStrike">
              <a:latin typeface="Arial"/>
            </a:endParaRPr>
          </a:p>
        </p:txBody>
      </p:sp>
      <p:pic>
        <p:nvPicPr>
          <p:cNvPr id="159" name="" descr=""/>
          <p:cNvPicPr/>
          <p:nvPr/>
        </p:nvPicPr>
        <p:blipFill>
          <a:blip r:embed="rId1"/>
          <a:stretch/>
        </p:blipFill>
        <p:spPr>
          <a:xfrm>
            <a:off x="9358920" y="1080000"/>
            <a:ext cx="2339640" cy="2353680"/>
          </a:xfrm>
          <a:prstGeom prst="rect">
            <a:avLst/>
          </a:prstGeom>
          <a:ln w="19080">
            <a:solidFill>
              <a:srgbClr val="000000"/>
            </a:solidFill>
            <a:round/>
          </a:ln>
        </p:spPr>
      </p:pic>
      <p:sp>
        <p:nvSpPr>
          <p:cNvPr id="160" name=""/>
          <p:cNvSpPr/>
          <p:nvPr/>
        </p:nvSpPr>
        <p:spPr>
          <a:xfrm>
            <a:off x="252000" y="4464000"/>
            <a:ext cx="8458560" cy="701640"/>
          </a:xfrm>
          <a:prstGeom prst="rect">
            <a:avLst/>
          </a:prstGeom>
          <a:noFill/>
          <a:ln w="0">
            <a:noFill/>
          </a:ln>
        </p:spPr>
        <p:style>
          <a:lnRef idx="0"/>
          <a:fillRef idx="0"/>
          <a:effectRef idx="0"/>
          <a:fontRef idx="minor"/>
        </p:style>
        <p:txBody>
          <a:bodyPr lIns="90000" rIns="90000" tIns="45000" bIns="45000" anchor="t">
            <a:noAutofit/>
          </a:bodyPr>
          <a:p>
            <a:pPr marL="216000" indent="-216000" algn="just">
              <a:lnSpc>
                <a:spcPct val="100000"/>
              </a:lnSpc>
              <a:buClr>
                <a:srgbClr val="000000"/>
              </a:buClr>
              <a:buFont typeface="StarSymbol"/>
              <a:buAutoNum type="arabicPeriod" startAt="5"/>
            </a:pPr>
            <a:r>
              <a:rPr b="0" lang="en-PH" sz="1800" spc="-1" strike="noStrike">
                <a:solidFill>
                  <a:srgbClr val="000000"/>
                </a:solidFill>
                <a:latin typeface="Lato"/>
                <a:ea typeface="AppleSystemUIFont"/>
              </a:rPr>
              <a:t>Keep your nails short and clean. Ask an adult to help you trim your fingernails regularly.</a:t>
            </a:r>
            <a:endParaRPr b="0" lang="en-PH" sz="1800" spc="-1" strike="noStrike">
              <a:latin typeface="Arial"/>
            </a:endParaRPr>
          </a:p>
        </p:txBody>
      </p:sp>
      <p:pic>
        <p:nvPicPr>
          <p:cNvPr id="161" name="" descr=""/>
          <p:cNvPicPr/>
          <p:nvPr/>
        </p:nvPicPr>
        <p:blipFill>
          <a:blip r:embed="rId2"/>
          <a:stretch/>
        </p:blipFill>
        <p:spPr>
          <a:xfrm>
            <a:off x="9360000" y="3600000"/>
            <a:ext cx="2338560" cy="2338560"/>
          </a:xfrm>
          <a:prstGeom prst="rect">
            <a:avLst/>
          </a:prstGeom>
          <a:ln w="19080">
            <a:solidFill>
              <a:srgbClr val="000000"/>
            </a:solidFill>
            <a:round/>
          </a:ln>
        </p:spPr>
      </p:pic>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2" name=""/>
          <p:cNvSpPr/>
          <p:nvPr/>
        </p:nvSpPr>
        <p:spPr>
          <a:xfrm>
            <a:off x="10260000" y="5746320"/>
            <a:ext cx="174600" cy="340200"/>
          </a:xfrm>
          <a:prstGeom prst="rect">
            <a:avLst/>
          </a:prstGeom>
          <a:noFill/>
          <a:ln w="0">
            <a:noFill/>
          </a:ln>
        </p:spPr>
        <p:style>
          <a:lnRef idx="0"/>
          <a:fillRef idx="0"/>
          <a:effectRef idx="0"/>
          <a:fontRef idx="minor"/>
        </p:style>
      </p:sp>
      <p:sp>
        <p:nvSpPr>
          <p:cNvPr id="163" name=""/>
          <p:cNvSpPr/>
          <p:nvPr/>
        </p:nvSpPr>
        <p:spPr>
          <a:xfrm>
            <a:off x="360000" y="1728000"/>
            <a:ext cx="8818560" cy="701640"/>
          </a:xfrm>
          <a:prstGeom prst="rect">
            <a:avLst/>
          </a:prstGeom>
          <a:noFill/>
          <a:ln w="0">
            <a:noFill/>
          </a:ln>
        </p:spPr>
        <p:style>
          <a:lnRef idx="0"/>
          <a:fillRef idx="0"/>
          <a:effectRef idx="0"/>
          <a:fontRef idx="minor"/>
        </p:style>
        <p:txBody>
          <a:bodyPr lIns="90000" rIns="90000" tIns="45000" bIns="45000" anchor="t">
            <a:noAutofit/>
          </a:bodyPr>
          <a:p>
            <a:pPr marL="216000" indent="-216000" algn="just">
              <a:lnSpc>
                <a:spcPct val="100000"/>
              </a:lnSpc>
              <a:buClr>
                <a:srgbClr val="000000"/>
              </a:buClr>
              <a:buFont typeface="StarSymbol"/>
              <a:buAutoNum type="arabicPeriod" startAt="6"/>
            </a:pPr>
            <a:r>
              <a:rPr b="0" lang="en-PH" sz="1800" spc="-1" strike="noStrike">
                <a:solidFill>
                  <a:srgbClr val="000000"/>
                </a:solidFill>
                <a:latin typeface="Lato"/>
                <a:ea typeface="AppleSystemUIFont"/>
              </a:rPr>
              <a:t>Wear clean clothes that suit the occasion and weather. You should also change to clean clothes before going to bed at night.</a:t>
            </a:r>
            <a:endParaRPr b="0" lang="en-PH" sz="1800" spc="-1" strike="noStrike">
              <a:latin typeface="Arial"/>
            </a:endParaRPr>
          </a:p>
        </p:txBody>
      </p:sp>
      <p:sp>
        <p:nvSpPr>
          <p:cNvPr id="164" name=""/>
          <p:cNvSpPr/>
          <p:nvPr/>
        </p:nvSpPr>
        <p:spPr>
          <a:xfrm>
            <a:off x="360000" y="3204000"/>
            <a:ext cx="8998560" cy="1008000"/>
          </a:xfrm>
          <a:prstGeom prst="rect">
            <a:avLst/>
          </a:prstGeom>
          <a:noFill/>
          <a:ln w="0">
            <a:noFill/>
          </a:ln>
        </p:spPr>
        <p:style>
          <a:lnRef idx="0"/>
          <a:fillRef idx="0"/>
          <a:effectRef idx="0"/>
          <a:fontRef idx="minor"/>
        </p:style>
        <p:txBody>
          <a:bodyPr lIns="90000" rIns="90000" tIns="45000" bIns="45000" anchor="t">
            <a:noAutofit/>
          </a:bodyPr>
          <a:p>
            <a:pPr marL="216000" indent="-216000" algn="just">
              <a:lnSpc>
                <a:spcPct val="100000"/>
              </a:lnSpc>
              <a:buClr>
                <a:srgbClr val="000000"/>
              </a:buClr>
              <a:buFont typeface="StarSymbol"/>
              <a:buAutoNum type="arabicPeriod" startAt="7"/>
            </a:pPr>
            <a:r>
              <a:rPr b="0" lang="en-PH" sz="1800" spc="-1" strike="noStrike">
                <a:solidFill>
                  <a:srgbClr val="000000"/>
                </a:solidFill>
                <a:latin typeface="Lato"/>
                <a:ea typeface="AppleSystemUIFont"/>
              </a:rPr>
              <a:t>Observe proper posture. It allows you to stay healthy and move properly. You should learn the habit of standing straight, sitting properly, and walking with your head held up high.</a:t>
            </a:r>
            <a:endParaRPr b="0" lang="en-PH" sz="1800" spc="-1" strike="noStrike">
              <a:latin typeface="Arial"/>
            </a:endParaRPr>
          </a:p>
        </p:txBody>
      </p:sp>
      <p:sp>
        <p:nvSpPr>
          <p:cNvPr id="165" name=""/>
          <p:cNvSpPr/>
          <p:nvPr/>
        </p:nvSpPr>
        <p:spPr>
          <a:xfrm>
            <a:off x="419040" y="4948920"/>
            <a:ext cx="8759520" cy="701640"/>
          </a:xfrm>
          <a:prstGeom prst="rect">
            <a:avLst/>
          </a:prstGeom>
          <a:noFill/>
          <a:ln w="0">
            <a:noFill/>
          </a:ln>
        </p:spPr>
        <p:style>
          <a:lnRef idx="0"/>
          <a:fillRef idx="0"/>
          <a:effectRef idx="0"/>
          <a:fontRef idx="minor"/>
        </p:style>
        <p:txBody>
          <a:bodyPr lIns="90000" rIns="90000" tIns="45000" bIns="45000" anchor="t">
            <a:noAutofit/>
          </a:bodyPr>
          <a:p>
            <a:pPr marL="216000" indent="-216000" algn="just">
              <a:lnSpc>
                <a:spcPct val="100000"/>
              </a:lnSpc>
              <a:buClr>
                <a:srgbClr val="000000"/>
              </a:buClr>
              <a:buFont typeface="StarSymbol"/>
              <a:buAutoNum type="arabicPeriod" startAt="8"/>
            </a:pPr>
            <a:r>
              <a:rPr b="0" lang="en-PH" sz="1800" spc="-1" strike="noStrike">
                <a:solidFill>
                  <a:srgbClr val="000000"/>
                </a:solidFill>
                <a:latin typeface="Lato"/>
                <a:ea typeface="AppleSystemUIFont"/>
              </a:rPr>
              <a:t>Go to your dentist twice a year for dental checkups. See your doctor for regular checkups to avoid sicknesses.</a:t>
            </a:r>
            <a:endParaRPr b="0" lang="en-PH" sz="1800" spc="-1" strike="noStrike">
              <a:latin typeface="Arial"/>
            </a:endParaRPr>
          </a:p>
        </p:txBody>
      </p:sp>
      <p:pic>
        <p:nvPicPr>
          <p:cNvPr id="166" name="" descr=""/>
          <p:cNvPicPr/>
          <p:nvPr/>
        </p:nvPicPr>
        <p:blipFill>
          <a:blip r:embed="rId1"/>
          <a:stretch/>
        </p:blipFill>
        <p:spPr>
          <a:xfrm>
            <a:off x="9720000" y="1286640"/>
            <a:ext cx="1798560" cy="1411920"/>
          </a:xfrm>
          <a:prstGeom prst="rect">
            <a:avLst/>
          </a:prstGeom>
          <a:ln w="19080">
            <a:solidFill>
              <a:srgbClr val="000000"/>
            </a:solidFill>
            <a:round/>
          </a:ln>
        </p:spPr>
      </p:pic>
      <p:pic>
        <p:nvPicPr>
          <p:cNvPr id="167" name="" descr=""/>
          <p:cNvPicPr/>
          <p:nvPr/>
        </p:nvPicPr>
        <p:blipFill>
          <a:blip r:embed="rId2"/>
          <a:stretch/>
        </p:blipFill>
        <p:spPr>
          <a:xfrm>
            <a:off x="9720000" y="2880000"/>
            <a:ext cx="1798560" cy="1456560"/>
          </a:xfrm>
          <a:prstGeom prst="rect">
            <a:avLst/>
          </a:prstGeom>
          <a:ln w="19080">
            <a:solidFill>
              <a:srgbClr val="000000"/>
            </a:solidFill>
            <a:round/>
          </a:ln>
        </p:spPr>
      </p:pic>
      <p:pic>
        <p:nvPicPr>
          <p:cNvPr id="168" name="" descr=""/>
          <p:cNvPicPr/>
          <p:nvPr/>
        </p:nvPicPr>
        <p:blipFill>
          <a:blip r:embed="rId3"/>
          <a:stretch/>
        </p:blipFill>
        <p:spPr>
          <a:xfrm>
            <a:off x="9720000" y="4500000"/>
            <a:ext cx="1798560" cy="1618560"/>
          </a:xfrm>
          <a:prstGeom prst="rect">
            <a:avLst/>
          </a:prstGeom>
          <a:ln w="19080">
            <a:solidFill>
              <a:srgbClr val="000000"/>
            </a:solidFill>
            <a:round/>
          </a:ln>
        </p:spPr>
      </p:pic>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9" name=""/>
          <p:cNvSpPr/>
          <p:nvPr/>
        </p:nvSpPr>
        <p:spPr>
          <a:xfrm>
            <a:off x="10260000" y="5746320"/>
            <a:ext cx="174600" cy="340200"/>
          </a:xfrm>
          <a:prstGeom prst="rect">
            <a:avLst/>
          </a:prstGeom>
          <a:noFill/>
          <a:ln w="0">
            <a:noFill/>
          </a:ln>
        </p:spPr>
        <p:style>
          <a:lnRef idx="0"/>
          <a:fillRef idx="0"/>
          <a:effectRef idx="0"/>
          <a:fontRef idx="minor"/>
        </p:style>
      </p:sp>
      <p:sp>
        <p:nvSpPr>
          <p:cNvPr id="170" name=""/>
          <p:cNvSpPr/>
          <p:nvPr/>
        </p:nvSpPr>
        <p:spPr>
          <a:xfrm>
            <a:off x="180000" y="684720"/>
            <a:ext cx="7918560" cy="3952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highlight>
                  <a:srgbClr val="afd095"/>
                </a:highlight>
                <a:latin typeface="Lato"/>
                <a:ea typeface="AppleSystemUIFont"/>
              </a:rPr>
              <a:t>The following are the parts of the body that become dirty and sweaty easily:</a:t>
            </a:r>
            <a:endParaRPr b="0" lang="en-PH" sz="1800" spc="-1" strike="noStrike">
              <a:latin typeface="Arial"/>
            </a:endParaRPr>
          </a:p>
        </p:txBody>
      </p:sp>
      <p:sp>
        <p:nvSpPr>
          <p:cNvPr id="171" name=""/>
          <p:cNvSpPr/>
          <p:nvPr/>
        </p:nvSpPr>
        <p:spPr>
          <a:xfrm>
            <a:off x="472320" y="1260000"/>
            <a:ext cx="3306240" cy="253980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back of the ear</a:t>
            </a: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neck and nape</a:t>
            </a: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armpit</a:t>
            </a: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elbow</a:t>
            </a: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back of the knee</a:t>
            </a: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crook of the arm</a:t>
            </a: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groin</a:t>
            </a: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spaces between the toes</a:t>
            </a:r>
            <a:endParaRPr b="0" lang="en-PH" sz="1800" spc="-1" strike="noStrike">
              <a:latin typeface="Arial"/>
            </a:endParaRPr>
          </a:p>
        </p:txBody>
      </p:sp>
      <p:grpSp>
        <p:nvGrpSpPr>
          <p:cNvPr id="172" name=""/>
          <p:cNvGrpSpPr/>
          <p:nvPr/>
        </p:nvGrpSpPr>
        <p:grpSpPr>
          <a:xfrm>
            <a:off x="8460000" y="1440000"/>
            <a:ext cx="3058560" cy="4318560"/>
            <a:chOff x="8460000" y="1440000"/>
            <a:chExt cx="3058560" cy="4318560"/>
          </a:xfrm>
        </p:grpSpPr>
        <p:pic>
          <p:nvPicPr>
            <p:cNvPr id="173" name="" descr=""/>
            <p:cNvPicPr/>
            <p:nvPr/>
          </p:nvPicPr>
          <p:blipFill>
            <a:blip r:embed="rId1"/>
            <a:stretch/>
          </p:blipFill>
          <p:spPr>
            <a:xfrm>
              <a:off x="8460000" y="1440000"/>
              <a:ext cx="3058560" cy="3670200"/>
            </a:xfrm>
            <a:prstGeom prst="rect">
              <a:avLst/>
            </a:prstGeom>
            <a:ln w="19080">
              <a:noFill/>
            </a:ln>
          </p:spPr>
        </p:pic>
        <p:pic>
          <p:nvPicPr>
            <p:cNvPr id="174" name="" descr=""/>
            <p:cNvPicPr/>
            <p:nvPr/>
          </p:nvPicPr>
          <p:blipFill>
            <a:blip r:embed="rId2"/>
            <a:stretch/>
          </p:blipFill>
          <p:spPr>
            <a:xfrm>
              <a:off x="8460000" y="5111640"/>
              <a:ext cx="3058560" cy="646920"/>
            </a:xfrm>
            <a:prstGeom prst="rect">
              <a:avLst/>
            </a:prstGeom>
            <a:ln w="0">
              <a:noFill/>
            </a:ln>
          </p:spPr>
        </p:pic>
      </p:grpSp>
      <p:sp>
        <p:nvSpPr>
          <p:cNvPr id="175" name=""/>
          <p:cNvSpPr/>
          <p:nvPr/>
        </p:nvSpPr>
        <p:spPr>
          <a:xfrm>
            <a:off x="8460000" y="1440000"/>
            <a:ext cx="3058560" cy="4318560"/>
          </a:xfrm>
          <a:prstGeom prst="rect">
            <a:avLst/>
          </a:prstGeom>
          <a:noFill/>
          <a:ln w="19080">
            <a:solidFill>
              <a:srgbClr val="000000"/>
            </a:solidFill>
            <a:round/>
          </a:ln>
        </p:spPr>
        <p:style>
          <a:lnRef idx="0"/>
          <a:fillRef idx="0"/>
          <a:effectRef idx="0"/>
          <a:fontRef idx="minor"/>
        </p:style>
      </p:sp>
      <p:sp>
        <p:nvSpPr>
          <p:cNvPr id="176" name=""/>
          <p:cNvSpPr/>
          <p:nvPr/>
        </p:nvSpPr>
        <p:spPr>
          <a:xfrm>
            <a:off x="360000" y="3796200"/>
            <a:ext cx="7558560" cy="100800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Because these parts are not easily seen, you might forget to clean them well. If they are not cleaned well, dirt and germs may cause body odor.</a:t>
            </a:r>
            <a:endParaRPr b="0" lang="en-PH" sz="1800" spc="-1" strike="noStrike">
              <a:latin typeface="Arial"/>
            </a:endParaRPr>
          </a:p>
        </p:txBody>
      </p:sp>
      <p:sp>
        <p:nvSpPr>
          <p:cNvPr id="177" name=""/>
          <p:cNvSpPr/>
          <p:nvPr/>
        </p:nvSpPr>
        <p:spPr>
          <a:xfrm>
            <a:off x="360000" y="4824000"/>
            <a:ext cx="7558560" cy="13143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You can clean these parts of the body by using a face towel, water, and soap. Scrub behind your ears, neck, and nape. Do the same with your armpits, backs of the knees, crooks of the arms, groin, and the spaces between the toes.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8" name=""/>
          <p:cNvSpPr/>
          <p:nvPr/>
        </p:nvSpPr>
        <p:spPr>
          <a:xfrm>
            <a:off x="10260000" y="5746320"/>
            <a:ext cx="174600" cy="340200"/>
          </a:xfrm>
          <a:prstGeom prst="rect">
            <a:avLst/>
          </a:prstGeom>
          <a:noFill/>
          <a:ln w="0">
            <a:noFill/>
          </a:ln>
        </p:spPr>
        <p:style>
          <a:lnRef idx="0"/>
          <a:fillRef idx="0"/>
          <a:effectRef idx="0"/>
          <a:fontRef idx="minor"/>
        </p:style>
      </p:sp>
      <p:sp>
        <p:nvSpPr>
          <p:cNvPr id="179" name=""/>
          <p:cNvSpPr/>
          <p:nvPr/>
        </p:nvSpPr>
        <p:spPr>
          <a:xfrm>
            <a:off x="3249000" y="1260000"/>
            <a:ext cx="5692680" cy="537840"/>
          </a:xfrm>
          <a:prstGeom prst="rect">
            <a:avLst/>
          </a:prstGeom>
          <a:gradFill rotWithShape="0">
            <a:gsLst>
              <a:gs pos="0">
                <a:srgbClr val="729fcf">
                  <a:alpha val="0"/>
                </a:srgbClr>
              </a:gs>
              <a:gs pos="100000">
                <a:srgbClr val="729fcf"/>
              </a:gs>
            </a:gsLst>
            <a:path path="rect">
              <a:fillToRect l="50000" t="50000" r="50000" b="50000"/>
            </a:path>
          </a:gradFill>
          <a:ln w="19080">
            <a:solidFill>
              <a:srgbClr val="000000"/>
            </a:solidFill>
            <a:round/>
          </a:ln>
        </p:spPr>
        <p:style>
          <a:lnRef idx="0"/>
          <a:fillRef idx="0"/>
          <a:effectRef idx="0"/>
          <a:fontRef idx="minor"/>
        </p:style>
        <p:txBody>
          <a:bodyPr lIns="99360" rIns="99360" tIns="54360" bIns="54360" anchor="ctr">
            <a:noAutofit/>
          </a:bodyPr>
          <a:p>
            <a:pPr algn="ctr">
              <a:lnSpc>
                <a:spcPct val="100000"/>
              </a:lnSpc>
              <a:buNone/>
            </a:pPr>
            <a:r>
              <a:rPr b="1" lang="en-PH" sz="1800" spc="-1" strike="noStrike">
                <a:solidFill>
                  <a:srgbClr val="000000"/>
                </a:solidFill>
                <a:latin typeface="Lato"/>
                <a:ea typeface="AppleSystemUIFont"/>
              </a:rPr>
              <a:t>First-aid Treatment for Common Accidents</a:t>
            </a:r>
            <a:endParaRPr b="0" lang="en-PH" sz="1800" spc="-1" strike="noStrike">
              <a:latin typeface="Arial"/>
            </a:endParaRPr>
          </a:p>
        </p:txBody>
      </p:sp>
      <p:sp>
        <p:nvSpPr>
          <p:cNvPr id="180" name=""/>
          <p:cNvSpPr/>
          <p:nvPr/>
        </p:nvSpPr>
        <p:spPr>
          <a:xfrm>
            <a:off x="605880" y="2376000"/>
            <a:ext cx="10978560" cy="7016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Sometimes you get into accidents while playing or doing an activity. You may even need medical attention. It is important to know that you need to ask for help from adults when you get into any accident.</a:t>
            </a:r>
            <a:endParaRPr b="0" lang="en-PH" sz="1800" spc="-1" strike="noStrike">
              <a:latin typeface="Arial"/>
            </a:endParaRPr>
          </a:p>
        </p:txBody>
      </p:sp>
      <p:sp>
        <p:nvSpPr>
          <p:cNvPr id="181" name=""/>
          <p:cNvSpPr/>
          <p:nvPr/>
        </p:nvSpPr>
        <p:spPr>
          <a:xfrm>
            <a:off x="515880" y="3472920"/>
            <a:ext cx="11158560" cy="7016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For simple wounds and burns, you can ask an adult to apply first-aid treatment. They can help you wash the wound or burn with clean water and soap before putting medicine.</a:t>
            </a:r>
            <a:endParaRPr b="0" lang="en-PH" sz="1800" spc="-1" strike="noStrike">
              <a:latin typeface="Arial"/>
            </a:endParaRPr>
          </a:p>
        </p:txBody>
      </p:sp>
      <p:sp>
        <p:nvSpPr>
          <p:cNvPr id="182" name=""/>
          <p:cNvSpPr/>
          <p:nvPr/>
        </p:nvSpPr>
        <p:spPr>
          <a:xfrm>
            <a:off x="515880" y="4426560"/>
            <a:ext cx="11158560" cy="100800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Some wounds and burns need to be treated with more than just soap and water. In such cases, you need to go to the hospital. You may feel a little scared but you should not worry. The community health workers are there to help you get better.</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3" name=""/>
          <p:cNvSpPr/>
          <p:nvPr/>
        </p:nvSpPr>
        <p:spPr>
          <a:xfrm>
            <a:off x="10260000" y="5746320"/>
            <a:ext cx="174600" cy="340200"/>
          </a:xfrm>
          <a:prstGeom prst="rect">
            <a:avLst/>
          </a:prstGeom>
          <a:noFill/>
          <a:ln w="0">
            <a:noFill/>
          </a:ln>
        </p:spPr>
        <p:style>
          <a:lnRef idx="0"/>
          <a:fillRef idx="0"/>
          <a:effectRef idx="0"/>
          <a:fontRef idx="minor"/>
        </p:style>
      </p:sp>
      <p:sp>
        <p:nvSpPr>
          <p:cNvPr id="184" name=""/>
          <p:cNvSpPr/>
          <p:nvPr/>
        </p:nvSpPr>
        <p:spPr>
          <a:xfrm>
            <a:off x="2770920" y="1260000"/>
            <a:ext cx="6649560" cy="719640"/>
          </a:xfrm>
          <a:prstGeom prst="rect">
            <a:avLst/>
          </a:prstGeom>
          <a:gradFill rotWithShape="0">
            <a:gsLst>
              <a:gs pos="0">
                <a:srgbClr val="729fcf">
                  <a:alpha val="0"/>
                </a:srgbClr>
              </a:gs>
              <a:gs pos="100000">
                <a:srgbClr val="729fcf"/>
              </a:gs>
            </a:gsLst>
            <a:path path="rect">
              <a:fillToRect l="50000" t="50000" r="50000" b="50000"/>
            </a:path>
          </a:gradFill>
          <a:ln w="19080">
            <a:solidFill>
              <a:srgbClr val="000000"/>
            </a:solidFill>
            <a:round/>
          </a:ln>
        </p:spPr>
        <p:style>
          <a:lnRef idx="0"/>
          <a:fillRef idx="0"/>
          <a:effectRef idx="0"/>
          <a:fontRef idx="minor"/>
        </p:style>
        <p:txBody>
          <a:bodyPr lIns="99360" rIns="99360" tIns="54360" bIns="54360" anchor="ctr">
            <a:noAutofit/>
          </a:bodyPr>
          <a:p>
            <a:pPr algn="ctr">
              <a:lnSpc>
                <a:spcPct val="100000"/>
              </a:lnSpc>
              <a:buNone/>
            </a:pPr>
            <a:r>
              <a:rPr b="1" lang="en-PH" sz="1800" spc="-1" strike="noStrike">
                <a:solidFill>
                  <a:srgbClr val="000000"/>
                </a:solidFill>
                <a:latin typeface="Lato"/>
                <a:ea typeface="AppleSystemUIFont"/>
              </a:rPr>
              <a:t>How Health Workers Help You in Taking Care of Your Body</a:t>
            </a:r>
            <a:endParaRPr b="0" lang="en-PH" sz="1800" spc="-1" strike="noStrike">
              <a:latin typeface="Arial"/>
            </a:endParaRPr>
          </a:p>
        </p:txBody>
      </p:sp>
      <p:sp>
        <p:nvSpPr>
          <p:cNvPr id="185" name=""/>
          <p:cNvSpPr/>
          <p:nvPr/>
        </p:nvSpPr>
        <p:spPr>
          <a:xfrm>
            <a:off x="425880" y="2520000"/>
            <a:ext cx="11338560" cy="10389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Health workers are people in your community who can help you keep your body healthy. </a:t>
            </a:r>
            <a:r>
              <a:rPr b="1" lang="en-PH" sz="1800" spc="-1" strike="noStrike">
                <a:solidFill>
                  <a:srgbClr val="000000"/>
                </a:solidFill>
                <a:latin typeface="Lato"/>
                <a:ea typeface="DejaVu Sans"/>
              </a:rPr>
              <a:t>Doctors</a:t>
            </a:r>
            <a:r>
              <a:rPr b="0" lang="en-PH" sz="1800" spc="-1" strike="noStrike">
                <a:solidFill>
                  <a:srgbClr val="000000"/>
                </a:solidFill>
                <a:latin typeface="Lato"/>
                <a:ea typeface="DejaVu Sans"/>
              </a:rPr>
              <a:t> tell you about your sickness and give you medicine to treat it. </a:t>
            </a:r>
            <a:r>
              <a:rPr b="1" lang="en-PH" sz="1800" spc="-1" strike="noStrike">
                <a:solidFill>
                  <a:srgbClr val="000000"/>
                </a:solidFill>
                <a:latin typeface="Lato"/>
                <a:ea typeface="DejaVu Sans"/>
              </a:rPr>
              <a:t>Nurses</a:t>
            </a:r>
            <a:r>
              <a:rPr b="0" lang="en-PH" sz="1800" spc="-1" strike="noStrike">
                <a:solidFill>
                  <a:srgbClr val="000000"/>
                </a:solidFill>
                <a:latin typeface="Lato"/>
                <a:ea typeface="DejaVu Sans"/>
              </a:rPr>
              <a:t> help doctors in treating people. There are doctors and nurses in hospitals, clinics, public health centers, and schools.</a:t>
            </a:r>
            <a:endParaRPr b="0" lang="en-PH" sz="1800" spc="-1" strike="noStrike">
              <a:latin typeface="Arial"/>
            </a:endParaRPr>
          </a:p>
        </p:txBody>
      </p:sp>
      <p:sp>
        <p:nvSpPr>
          <p:cNvPr id="186" name=""/>
          <p:cNvSpPr/>
          <p:nvPr/>
        </p:nvSpPr>
        <p:spPr>
          <a:xfrm>
            <a:off x="865080" y="3673080"/>
            <a:ext cx="9430560" cy="46656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AppleSystemUIFont"/>
              </a:rPr>
              <a:t>Midwives</a:t>
            </a:r>
            <a:r>
              <a:rPr b="0" lang="en-PH" sz="1800" spc="-1" strike="noStrike">
                <a:solidFill>
                  <a:srgbClr val="000000"/>
                </a:solidFill>
                <a:latin typeface="Lato"/>
                <a:ea typeface="AppleSystemUIFont"/>
              </a:rPr>
              <a:t> in public health centers take care of mothers who are about to give birth.</a:t>
            </a:r>
            <a:endParaRPr b="0" lang="en-PH" sz="1800" spc="-1" strike="noStrike">
              <a:latin typeface="Arial"/>
            </a:endParaRPr>
          </a:p>
        </p:txBody>
      </p:sp>
      <p:sp>
        <p:nvSpPr>
          <p:cNvPr id="187" name=""/>
          <p:cNvSpPr/>
          <p:nvPr/>
        </p:nvSpPr>
        <p:spPr>
          <a:xfrm>
            <a:off x="426600" y="4322520"/>
            <a:ext cx="11338560" cy="71712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1" lang="en-PH" sz="1800" spc="-1" strike="noStrike">
                <a:solidFill>
                  <a:srgbClr val="000000"/>
                </a:solidFill>
                <a:latin typeface="Lato"/>
                <a:ea typeface="AppleSystemUIFont"/>
              </a:rPr>
              <a:t>Caregivers</a:t>
            </a:r>
            <a:r>
              <a:rPr b="0" lang="en-PH" sz="1800" spc="-1" strike="noStrike">
                <a:solidFill>
                  <a:srgbClr val="000000"/>
                </a:solidFill>
                <a:latin typeface="Lato"/>
                <a:ea typeface="AppleSystemUIFont"/>
              </a:rPr>
              <a:t> care for old people, children, and people with disabilities. They can stay in the homes of their patients. They can also be employed in hospitals, health centers, or clinics.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8" name=""/>
          <p:cNvSpPr/>
          <p:nvPr/>
        </p:nvSpPr>
        <p:spPr>
          <a:xfrm>
            <a:off x="10260000" y="5746320"/>
            <a:ext cx="174600" cy="340200"/>
          </a:xfrm>
          <a:prstGeom prst="rect">
            <a:avLst/>
          </a:prstGeom>
          <a:noFill/>
          <a:ln w="0">
            <a:noFill/>
          </a:ln>
        </p:spPr>
        <p:style>
          <a:lnRef idx="0"/>
          <a:fillRef idx="0"/>
          <a:effectRef idx="0"/>
          <a:fontRef idx="minor"/>
        </p:style>
      </p:sp>
      <p:pic>
        <p:nvPicPr>
          <p:cNvPr id="189" name="" descr=""/>
          <p:cNvPicPr/>
          <p:nvPr/>
        </p:nvPicPr>
        <p:blipFill>
          <a:blip r:embed="rId1"/>
          <a:stretch/>
        </p:blipFill>
        <p:spPr>
          <a:xfrm>
            <a:off x="360000" y="1609560"/>
            <a:ext cx="2698560" cy="2709000"/>
          </a:xfrm>
          <a:prstGeom prst="rect">
            <a:avLst/>
          </a:prstGeom>
          <a:ln w="19080">
            <a:solidFill>
              <a:srgbClr val="000000"/>
            </a:solidFill>
            <a:round/>
          </a:ln>
        </p:spPr>
      </p:pic>
      <p:grpSp>
        <p:nvGrpSpPr>
          <p:cNvPr id="190" name=""/>
          <p:cNvGrpSpPr/>
          <p:nvPr/>
        </p:nvGrpSpPr>
        <p:grpSpPr>
          <a:xfrm>
            <a:off x="3240000" y="1620000"/>
            <a:ext cx="2770560" cy="2698560"/>
            <a:chOff x="3240000" y="1620000"/>
            <a:chExt cx="2770560" cy="2698560"/>
          </a:xfrm>
        </p:grpSpPr>
        <p:pic>
          <p:nvPicPr>
            <p:cNvPr id="191" name="" descr=""/>
            <p:cNvPicPr/>
            <p:nvPr/>
          </p:nvPicPr>
          <p:blipFill>
            <a:blip r:embed="rId2"/>
            <a:stretch/>
          </p:blipFill>
          <p:spPr>
            <a:xfrm>
              <a:off x="3247560" y="1620000"/>
              <a:ext cx="2763000" cy="1968120"/>
            </a:xfrm>
            <a:prstGeom prst="rect">
              <a:avLst/>
            </a:prstGeom>
            <a:ln w="0">
              <a:noFill/>
            </a:ln>
          </p:spPr>
        </p:pic>
        <p:pic>
          <p:nvPicPr>
            <p:cNvPr id="192" name="" descr=""/>
            <p:cNvPicPr/>
            <p:nvPr/>
          </p:nvPicPr>
          <p:blipFill>
            <a:blip r:embed="rId3"/>
            <a:stretch/>
          </p:blipFill>
          <p:spPr>
            <a:xfrm>
              <a:off x="3240000" y="3589560"/>
              <a:ext cx="2770560" cy="729000"/>
            </a:xfrm>
            <a:prstGeom prst="rect">
              <a:avLst/>
            </a:prstGeom>
            <a:ln w="0">
              <a:noFill/>
            </a:ln>
          </p:spPr>
        </p:pic>
      </p:grpSp>
      <p:sp>
        <p:nvSpPr>
          <p:cNvPr id="193" name=""/>
          <p:cNvSpPr/>
          <p:nvPr/>
        </p:nvSpPr>
        <p:spPr>
          <a:xfrm>
            <a:off x="3240000" y="1620000"/>
            <a:ext cx="2770560" cy="2698560"/>
          </a:xfrm>
          <a:prstGeom prst="rect">
            <a:avLst/>
          </a:prstGeom>
          <a:noFill/>
          <a:ln w="19080">
            <a:solidFill>
              <a:srgbClr val="000000"/>
            </a:solidFill>
            <a:round/>
          </a:ln>
        </p:spPr>
        <p:style>
          <a:lnRef idx="0"/>
          <a:fillRef idx="0"/>
          <a:effectRef idx="0"/>
          <a:fontRef idx="minor"/>
        </p:style>
      </p:sp>
      <p:pic>
        <p:nvPicPr>
          <p:cNvPr id="194" name="" descr=""/>
          <p:cNvPicPr/>
          <p:nvPr/>
        </p:nvPicPr>
        <p:blipFill>
          <a:blip r:embed="rId4"/>
          <a:stretch/>
        </p:blipFill>
        <p:spPr>
          <a:xfrm>
            <a:off x="6120000" y="1620000"/>
            <a:ext cx="2338560" cy="2698560"/>
          </a:xfrm>
          <a:prstGeom prst="rect">
            <a:avLst/>
          </a:prstGeom>
          <a:ln w="19080">
            <a:solidFill>
              <a:srgbClr val="000000"/>
            </a:solidFill>
            <a:round/>
          </a:ln>
        </p:spPr>
      </p:pic>
      <p:sp>
        <p:nvSpPr>
          <p:cNvPr id="195" name=""/>
          <p:cNvSpPr/>
          <p:nvPr/>
        </p:nvSpPr>
        <p:spPr>
          <a:xfrm>
            <a:off x="8640000" y="1584000"/>
            <a:ext cx="2878560" cy="2734560"/>
          </a:xfrm>
          <a:prstGeom prst="rect">
            <a:avLst/>
          </a:prstGeom>
          <a:noFill/>
          <a:ln w="19080">
            <a:solidFill>
              <a:srgbClr val="000000"/>
            </a:solidFill>
            <a:round/>
          </a:ln>
        </p:spPr>
        <p:style>
          <a:lnRef idx="0"/>
          <a:fillRef idx="0"/>
          <a:effectRef idx="0"/>
          <a:fontRef idx="minor"/>
        </p:style>
      </p:sp>
      <p:grpSp>
        <p:nvGrpSpPr>
          <p:cNvPr id="196" name=""/>
          <p:cNvGrpSpPr/>
          <p:nvPr/>
        </p:nvGrpSpPr>
        <p:grpSpPr>
          <a:xfrm>
            <a:off x="8676000" y="1620000"/>
            <a:ext cx="2842560" cy="2698560"/>
            <a:chOff x="8676000" y="1620000"/>
            <a:chExt cx="2842560" cy="2698560"/>
          </a:xfrm>
        </p:grpSpPr>
        <p:pic>
          <p:nvPicPr>
            <p:cNvPr id="197" name="" descr=""/>
            <p:cNvPicPr/>
            <p:nvPr/>
          </p:nvPicPr>
          <p:blipFill>
            <a:blip r:embed="rId5"/>
            <a:stretch/>
          </p:blipFill>
          <p:spPr>
            <a:xfrm>
              <a:off x="8676000" y="1692000"/>
              <a:ext cx="2014560" cy="2626560"/>
            </a:xfrm>
            <a:prstGeom prst="rect">
              <a:avLst/>
            </a:prstGeom>
            <a:ln w="0">
              <a:noFill/>
            </a:ln>
          </p:spPr>
        </p:pic>
        <p:pic>
          <p:nvPicPr>
            <p:cNvPr id="198" name="" descr=""/>
            <p:cNvPicPr/>
            <p:nvPr/>
          </p:nvPicPr>
          <p:blipFill>
            <a:blip r:embed="rId6"/>
            <a:stretch/>
          </p:blipFill>
          <p:spPr>
            <a:xfrm>
              <a:off x="10692000" y="1620000"/>
              <a:ext cx="826560" cy="2698560"/>
            </a:xfrm>
            <a:prstGeom prst="rect">
              <a:avLst/>
            </a:prstGeom>
            <a:ln w="0">
              <a:noFill/>
            </a:ln>
          </p:spPr>
        </p:pic>
      </p:grpSp>
      <p:sp>
        <p:nvSpPr>
          <p:cNvPr id="199" name=""/>
          <p:cNvSpPr/>
          <p:nvPr/>
        </p:nvSpPr>
        <p:spPr>
          <a:xfrm>
            <a:off x="3764160" y="4500000"/>
            <a:ext cx="4663440" cy="39528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solidFill>
                  <a:srgbClr val="000000"/>
                </a:solidFill>
                <a:highlight>
                  <a:srgbClr val="afd095"/>
                </a:highlight>
                <a:latin typeface="Lato"/>
                <a:ea typeface="AppleSystemUIFont"/>
              </a:rPr>
              <a:t>Health workers in the community.</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791</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2019-04-16T02:10:14Z</dcterms:created>
  <dc:creator>Microsoft Office User</dc:creator>
  <dc:description/>
  <dc:language>en-PH</dc:language>
  <cp:lastModifiedBy/>
  <dcterms:modified xsi:type="dcterms:W3CDTF">2023-08-05T14:15:12Z</dcterms:modified>
  <cp:revision>112</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r8>7</vt:r8>
  </property>
</Properties>
</file>