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1.xml.rels" ContentType="application/vnd.openxmlformats-package.relationships+xml"/>
  <Override PartName="/ppt/slideMasters/_rels/slideMaster2.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_rels/presentation.xml.rels" ContentType="application/vnd.openxmlformats-package.relationships+xml"/>
  <Override PartName="/ppt/media/image1.png" ContentType="image/png"/>
  <Override PartName="/ppt/media/image21.png" ContentType="image/png"/>
  <Override PartName="/ppt/media/image2.png" ContentType="image/png"/>
  <Override PartName="/ppt/media/image22.png" ContentType="image/png"/>
  <Override PartName="/ppt/media/image3.png" ContentType="image/png"/>
  <Override PartName="/ppt/media/image23.png" ContentType="image/png"/>
  <Override PartName="/ppt/media/image4.png" ContentType="image/png"/>
  <Override PartName="/ppt/media/image5.png" ContentType="image/png"/>
  <Override PartName="/ppt/media/image6.png" ContentType="image/png"/>
  <Override PartName="/ppt/media/image11.png" ContentType="image/png"/>
  <Override PartName="/ppt/media/image7.png" ContentType="image/png"/>
  <Override PartName="/ppt/media/image8.png" ContentType="image/png"/>
  <Override PartName="/ppt/media/image9.png" ContentType="image/png"/>
  <Override PartName="/ppt/media/image10.png" ContentType="image/png"/>
  <Override PartName="/ppt/media/image12.png" ContentType="image/png"/>
  <Override PartName="/ppt/media/image13.png" ContentType="image/png"/>
  <Override PartName="/ppt/media/image15.png" ContentType="image/png"/>
  <Override PartName="/ppt/media/image16.png" ContentType="image/png"/>
  <Override PartName="/ppt/media/image18.png" ContentType="image/png"/>
  <Override PartName="/ppt/media/image19.png" ContentType="image/png"/>
  <Override PartName="/ppt/media/image17.png" ContentType="image/png"/>
  <Override PartName="/ppt/media/image14.png" ContentType="image/png"/>
  <Override PartName="/ppt/media/image20.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4.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8.xml.rels" ContentType="application/vnd.openxmlformats-package.relationships+xml"/>
  <Override PartName="/ppt/slideLayouts/_rels/slideLayout36.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3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5.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28.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15.xml" ContentType="application/vnd.openxmlformats-officedocument.presentationml.slide+xml"/>
  <Override PartName="/ppt/slides/slide7.xml" ContentType="application/vnd.openxmlformats-officedocument.presentationml.slide+xml"/>
  <Override PartName="/ppt/slides/slide16.xml" ContentType="application/vnd.openxmlformats-officedocument.presentationml.slide+xml"/>
  <Override PartName="/ppt/slides/slide8.xml" ContentType="application/vnd.openxmlformats-officedocument.presentationml.slide+xml"/>
  <Override PartName="/ppt/slides/slide17.xml" ContentType="application/vnd.openxmlformats-officedocument.presentationml.slide+xml"/>
  <Override PartName="/ppt/slides/slide9.xml" ContentType="application/vnd.openxmlformats-officedocument.presentationml.slide+xml"/>
  <Override PartName="/ppt/slides/_rels/slide18.xml.rels" ContentType="application/vnd.openxmlformats-package.relationships+xml"/>
  <Override PartName="/ppt/slides/_rels/slide11.xml.rels" ContentType="application/vnd.openxmlformats-package.relationships+xml"/>
  <Override PartName="/ppt/slides/_rels/slide17.xml.rels" ContentType="application/vnd.openxmlformats-package.relationships+xml"/>
  <Override PartName="/ppt/slides/_rels/slide10.xml.rels" ContentType="application/vnd.openxmlformats-package.relationships+xml"/>
  <Override PartName="/ppt/slides/_rels/slide16.xml.rels" ContentType="application/vnd.openxmlformats-package.relationships+xml"/>
  <Override PartName="/ppt/slides/_rels/slide15.xml.rels" ContentType="application/vnd.openxmlformats-package.relationships+xml"/>
  <Override PartName="/ppt/slides/_rels/slide14.xml.rels" ContentType="application/vnd.openxmlformats-package.relationships+xml"/>
  <Override PartName="/ppt/slides/_rels/slide13.xml.rels" ContentType="application/vnd.openxmlformats-package.relationships+xml"/>
  <Override PartName="/ppt/slides/_rels/slide12.xml.rels" ContentType="application/vnd.openxmlformats-package.relationships+xml"/>
  <Override PartName="/ppt/slides/_rels/slide2.xml.rels" ContentType="application/vnd.openxmlformats-package.relationships+xml"/>
  <Override PartName="/ppt/slides/_rels/slide9.xml.rels" ContentType="application/vnd.openxmlformats-package.relationships+xml"/>
  <Override PartName="/ppt/slides/_rels/slide1.xml.rels" ContentType="application/vnd.openxmlformats-package.relationships+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slide18.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9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78800" cy="6844680"/>
          </a:xfrm>
          <a:prstGeom prst="rect">
            <a:avLst/>
          </a:prstGeom>
          <a:solidFill>
            <a:srgbClr val="ffffff"/>
          </a:solidFill>
          <a:ln w="25560">
            <a:noFill/>
          </a:ln>
        </p:spPr>
        <p:style>
          <a:lnRef idx="0"/>
          <a:fillRef idx="0"/>
          <a:effectRef idx="0"/>
          <a:fontRef idx="minor"/>
        </p:style>
      </p:sp>
      <p:pic>
        <p:nvPicPr>
          <p:cNvPr id="1" name="Picture 4" descr=""/>
          <p:cNvPicPr/>
          <p:nvPr/>
        </p:nvPicPr>
        <p:blipFill>
          <a:blip r:embed="rId3"/>
          <a:stretch/>
        </p:blipFill>
        <p:spPr>
          <a:xfrm>
            <a:off x="333000" y="1801080"/>
            <a:ext cx="2785680" cy="2785680"/>
          </a:xfrm>
          <a:prstGeom prst="rect">
            <a:avLst/>
          </a:prstGeom>
          <a:ln w="0">
            <a:noFill/>
          </a:ln>
        </p:spPr>
      </p:pic>
      <p:sp>
        <p:nvSpPr>
          <p:cNvPr id="2" name="Rectangle 5"/>
          <p:cNvSpPr/>
          <p:nvPr/>
        </p:nvSpPr>
        <p:spPr>
          <a:xfrm>
            <a:off x="3487320" y="1475280"/>
            <a:ext cx="8691120" cy="3849120"/>
          </a:xfrm>
          <a:prstGeom prst="rect">
            <a:avLst/>
          </a:prstGeom>
          <a:solidFill>
            <a:srgbClr val="9c0000"/>
          </a:solidFill>
          <a:ln w="25560">
            <a:noFill/>
          </a:ln>
        </p:spPr>
        <p:style>
          <a:lnRef idx="0"/>
          <a:fillRef idx="0"/>
          <a:effectRef idx="0"/>
          <a:fontRef idx="minor"/>
        </p:style>
      </p:sp>
      <p:sp>
        <p:nvSpPr>
          <p:cNvPr id="3" name="Rectangle 8"/>
          <p:cNvSpPr/>
          <p:nvPr/>
        </p:nvSpPr>
        <p:spPr>
          <a:xfrm>
            <a:off x="3487320" y="5337720"/>
            <a:ext cx="8691120" cy="370800"/>
          </a:xfrm>
          <a:prstGeom prst="rect">
            <a:avLst/>
          </a:prstGeom>
          <a:gradFill rotWithShape="0">
            <a:gsLst>
              <a:gs pos="0">
                <a:srgbClr val="c00000"/>
              </a:gs>
              <a:gs pos="100000">
                <a:srgbClr val="e9bf0e">
                  <a:alpha val="83137"/>
                </a:srgbClr>
              </a:gs>
            </a:gsLst>
            <a:lin ang="0"/>
          </a:gradFill>
          <a:ln w="25560">
            <a:noFill/>
          </a:ln>
        </p:spPr>
        <p:style>
          <a:lnRef idx="0"/>
          <a:fillRef idx="0"/>
          <a:effectRef idx="0"/>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78800" cy="621720"/>
          </a:xfrm>
          <a:prstGeom prst="rect">
            <a:avLst/>
          </a:prstGeom>
          <a:ln w="0">
            <a:noFill/>
          </a:ln>
        </p:spPr>
      </p:pic>
      <p:sp>
        <p:nvSpPr>
          <p:cNvPr id="43" name="Rectangle 7"/>
          <p:cNvSpPr/>
          <p:nvPr/>
        </p:nvSpPr>
        <p:spPr>
          <a:xfrm>
            <a:off x="10868760" y="0"/>
            <a:ext cx="957240" cy="957240"/>
          </a:xfrm>
          <a:prstGeom prst="rect">
            <a:avLst/>
          </a:prstGeom>
          <a:solidFill>
            <a:srgbClr val="9c0000"/>
          </a:solidFill>
          <a:ln w="25560">
            <a:noFill/>
          </a:ln>
        </p:spPr>
        <p:style>
          <a:lnRef idx="0"/>
          <a:fillRef idx="0"/>
          <a:effectRef idx="0"/>
          <a:fontRef idx="minor"/>
        </p:style>
      </p:sp>
      <p:pic>
        <p:nvPicPr>
          <p:cNvPr id="44" name="Picture 10" descr=""/>
          <p:cNvPicPr/>
          <p:nvPr/>
        </p:nvPicPr>
        <p:blipFill>
          <a:blip r:embed="rId3"/>
          <a:stretch/>
        </p:blipFill>
        <p:spPr>
          <a:xfrm>
            <a:off x="10857240" y="-64440"/>
            <a:ext cx="1021320" cy="1021320"/>
          </a:xfrm>
          <a:prstGeom prst="rect">
            <a:avLst/>
          </a:prstGeom>
          <a:ln w="0">
            <a:noFill/>
          </a:ln>
        </p:spPr>
      </p:pic>
      <p:sp>
        <p:nvSpPr>
          <p:cNvPr id="45" name="TextBox 9"/>
          <p:cNvSpPr/>
          <p:nvPr/>
        </p:nvSpPr>
        <p:spPr>
          <a:xfrm>
            <a:off x="185400" y="6362280"/>
            <a:ext cx="46785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6100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New REX Education Mission Logo V.png" descr="New REX Education Mission Logo V.png"/>
          <p:cNvPicPr/>
          <p:nvPr/>
        </p:nvPicPr>
        <p:blipFill>
          <a:blip r:embed="rId2"/>
          <a:stretch/>
        </p:blipFill>
        <p:spPr>
          <a:xfrm>
            <a:off x="2755800" y="1508760"/>
            <a:ext cx="6603120" cy="3371400"/>
          </a:xfrm>
          <a:prstGeom prst="rect">
            <a:avLst/>
          </a:prstGeom>
          <a:ln w="12600">
            <a:noFill/>
          </a:ln>
        </p:spPr>
      </p:pic>
      <p:sp>
        <p:nvSpPr>
          <p:cNvPr id="8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8.png"/><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image" Target="../media/image12.png"/><Relationship Id="rId2"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image" Target="../media/image13.png"/><Relationship Id="rId2"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image" Target="../media/image14.png"/><Relationship Id="rId2"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image" Target="../media/image15.png"/><Relationship Id="rId2"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image" Target="../media/image16.png"/><Relationship Id="rId2"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image" Target="../media/image17.png"/><Relationship Id="rId2"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image" Target="../media/image18.png"/><Relationship Id="rId2" Type="http://schemas.openxmlformats.org/officeDocument/2006/relationships/image" Target="../media/image19.png"/><Relationship Id="rId3"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image" Target="../media/image20.png"/><Relationship Id="rId2" Type="http://schemas.openxmlformats.org/officeDocument/2006/relationships/slideLayout" Target="../slideLayouts/slideLayout13.xml"/>
</Relationships>
</file>

<file path=ppt/slides/_rels/slide13.xml.rels><?xml version="1.0" encoding="UTF-8"?>
<Relationships xmlns="http://schemas.openxmlformats.org/package/2006/relationships"><Relationship Id="rId1" Type="http://schemas.openxmlformats.org/officeDocument/2006/relationships/image" Target="../media/image21.png"/><Relationship Id="rId2" Type="http://schemas.openxmlformats.org/officeDocument/2006/relationships/slideLayout" Target="../slideLayouts/slideLayout1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6.xml.rels><?xml version="1.0" encoding="UTF-8"?>
<Relationships xmlns="http://schemas.openxmlformats.org/package/2006/relationships"><Relationship Id="rId1" Type="http://schemas.openxmlformats.org/officeDocument/2006/relationships/image" Target="../media/image22.png"/><Relationship Id="rId2" Type="http://schemas.openxmlformats.org/officeDocument/2006/relationships/slideLayout" Target="../slideLayouts/slideLayout13.xml"/>
</Relationships>
</file>

<file path=ppt/slides/_rels/slide17.xml.rels><?xml version="1.0" encoding="UTF-8"?>
<Relationships xmlns="http://schemas.openxmlformats.org/package/2006/relationships"><Relationship Id="rId1" Type="http://schemas.openxmlformats.org/officeDocument/2006/relationships/image" Target="../media/image23.png"/><Relationship Id="rId2" Type="http://schemas.openxmlformats.org/officeDocument/2006/relationships/slideLayout" Target="../slideLayouts/slideLayout13.xml"/>
</Relationships>
</file>

<file path=ppt/slides/_rels/slide18.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Box 8"/>
          <p:cNvSpPr/>
          <p:nvPr/>
        </p:nvSpPr>
        <p:spPr>
          <a:xfrm>
            <a:off x="4140000" y="2376000"/>
            <a:ext cx="7738560" cy="2284200"/>
          </a:xfrm>
          <a:prstGeom prst="rect">
            <a:avLst/>
          </a:prstGeom>
          <a:noFill/>
          <a:ln w="0">
            <a:noFill/>
          </a:ln>
        </p:spPr>
        <p:style>
          <a:lnRef idx="0"/>
          <a:fillRef idx="0"/>
          <a:effectRef idx="0"/>
          <a:fontRef idx="minor"/>
        </p:style>
        <p:txBody>
          <a:bodyPr lIns="90000" rIns="90000" tIns="45000" bIns="45000" anchor="t">
            <a:spAutoFit/>
          </a:bodyPr>
          <a:p>
            <a:pPr algn="ctr">
              <a:lnSpc>
                <a:spcPct val="100000"/>
              </a:lnSpc>
              <a:buNone/>
            </a:pPr>
            <a:r>
              <a:rPr b="1" lang="en-US" sz="3600" spc="-1" strike="noStrike">
                <a:solidFill>
                  <a:srgbClr val="ffffff"/>
                </a:solidFill>
                <a:latin typeface="Montserrat medium"/>
                <a:ea typeface="PingFang SC"/>
              </a:rPr>
              <a:t>Classifying Materials as Solids, Liquids, Or Gases Based </a:t>
            </a:r>
            <a:endParaRPr b="0" lang="en-PH" sz="3600" spc="-1" strike="noStrike">
              <a:latin typeface="Arial"/>
            </a:endParaRPr>
          </a:p>
          <a:p>
            <a:pPr algn="ctr">
              <a:lnSpc>
                <a:spcPct val="100000"/>
              </a:lnSpc>
              <a:buNone/>
            </a:pPr>
            <a:r>
              <a:rPr b="1" lang="en-US" sz="3600" spc="-1" strike="noStrike">
                <a:solidFill>
                  <a:srgbClr val="ffffff"/>
                </a:solidFill>
                <a:latin typeface="Montserrat medium"/>
                <a:ea typeface="PingFang SC"/>
              </a:rPr>
              <a:t>on Their Observable </a:t>
            </a:r>
            <a:endParaRPr b="0" lang="en-PH" sz="3600" spc="-1" strike="noStrike">
              <a:latin typeface="Arial"/>
            </a:endParaRPr>
          </a:p>
          <a:p>
            <a:pPr algn="ctr">
              <a:lnSpc>
                <a:spcPct val="100000"/>
              </a:lnSpc>
              <a:buNone/>
            </a:pPr>
            <a:r>
              <a:rPr b="1" lang="en-US" sz="3600" spc="-1" strike="noStrike">
                <a:solidFill>
                  <a:srgbClr val="ffffff"/>
                </a:solidFill>
                <a:latin typeface="Montserrat medium"/>
                <a:ea typeface="PingFang SC"/>
              </a:rPr>
              <a:t>Characteristics</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5" name=""/>
          <p:cNvSpPr/>
          <p:nvPr/>
        </p:nvSpPr>
        <p:spPr>
          <a:xfrm>
            <a:off x="720000" y="360000"/>
            <a:ext cx="9169200" cy="709200"/>
          </a:xfrm>
          <a:prstGeom prst="rect">
            <a:avLst/>
          </a:prstGeom>
          <a:noFill/>
          <a:ln w="0">
            <a:noFill/>
          </a:ln>
        </p:spPr>
        <p:style>
          <a:lnRef idx="0"/>
          <a:fillRef idx="0"/>
          <a:effectRef idx="0"/>
          <a:fontRef idx="minor"/>
        </p:style>
      </p:sp>
      <p:sp>
        <p:nvSpPr>
          <p:cNvPr id="126" name=""/>
          <p:cNvSpPr/>
          <p:nvPr/>
        </p:nvSpPr>
        <p:spPr>
          <a:xfrm>
            <a:off x="7560000" y="5400000"/>
            <a:ext cx="2875680" cy="342000"/>
          </a:xfrm>
          <a:prstGeom prst="rect">
            <a:avLst/>
          </a:prstGeom>
          <a:noFill/>
          <a:ln w="0">
            <a:noFill/>
          </a:ln>
        </p:spPr>
        <p:style>
          <a:lnRef idx="0"/>
          <a:fillRef idx="0"/>
          <a:effectRef idx="0"/>
          <a:fontRef idx="minor"/>
        </p:style>
      </p:sp>
      <p:sp>
        <p:nvSpPr>
          <p:cNvPr id="127" name=""/>
          <p:cNvSpPr/>
          <p:nvPr/>
        </p:nvSpPr>
        <p:spPr>
          <a:xfrm>
            <a:off x="10260000" y="5746320"/>
            <a:ext cx="176400" cy="342000"/>
          </a:xfrm>
          <a:prstGeom prst="rect">
            <a:avLst/>
          </a:prstGeom>
          <a:noFill/>
          <a:ln w="0">
            <a:noFill/>
          </a:ln>
        </p:spPr>
        <p:style>
          <a:lnRef idx="0"/>
          <a:fillRef idx="0"/>
          <a:effectRef idx="0"/>
          <a:fontRef idx="minor"/>
        </p:style>
      </p:sp>
      <p:sp>
        <p:nvSpPr>
          <p:cNvPr id="128" name=""/>
          <p:cNvSpPr/>
          <p:nvPr/>
        </p:nvSpPr>
        <p:spPr>
          <a:xfrm>
            <a:off x="900000" y="900000"/>
            <a:ext cx="10259640" cy="4679640"/>
          </a:xfrm>
          <a:prstGeom prst="rect">
            <a:avLst/>
          </a:prstGeom>
          <a:noFill/>
          <a:ln w="0">
            <a:noFill/>
          </a:ln>
        </p:spPr>
        <p:style>
          <a:lnRef idx="0"/>
          <a:fillRef idx="0"/>
          <a:effectRef idx="0"/>
          <a:fontRef idx="minor"/>
        </p:style>
        <p:txBody>
          <a:bodyPr lIns="90000" rIns="90000" tIns="45000" bIns="45000" anchor="t">
            <a:noAutofit/>
          </a:bodyPr>
          <a:p>
            <a:pPr algn="just">
              <a:lnSpc>
                <a:spcPct val="200000"/>
              </a:lnSpc>
              <a:spcBef>
                <a:spcPts val="1134"/>
              </a:spcBef>
              <a:spcAft>
                <a:spcPts val="1134"/>
              </a:spcAft>
              <a:buNone/>
            </a:pPr>
            <a:r>
              <a:rPr b="1" lang="en-PH" sz="1800" spc="-1" strike="noStrike">
                <a:latin typeface="Lato"/>
              </a:rPr>
              <a:t>	</a:t>
            </a:r>
            <a:r>
              <a:rPr b="1" lang="en-PH" sz="1800" spc="-1" strike="noStrike">
                <a:latin typeface="Lato"/>
              </a:rPr>
              <a:t>Classifying</a:t>
            </a:r>
            <a:r>
              <a:rPr b="0" lang="en-PH" sz="1800" spc="-1" strike="noStrike">
                <a:latin typeface="Lato"/>
              </a:rPr>
              <a:t> </a:t>
            </a:r>
            <a:r>
              <a:rPr b="0" lang="en-PH" sz="1800" spc="-1" strike="noStrike">
                <a:latin typeface="Lato"/>
                <a:ea typeface="€Î›âþ"/>
              </a:rPr>
              <a:t>means grouping materials according to their common characteristics or properties.</a:t>
            </a:r>
            <a:endParaRPr b="0" lang="en-PH" sz="1800" spc="-1" strike="noStrike">
              <a:latin typeface="Arial"/>
            </a:endParaRPr>
          </a:p>
          <a:p>
            <a:pPr algn="just">
              <a:lnSpc>
                <a:spcPct val="200000"/>
              </a:lnSpc>
              <a:spcBef>
                <a:spcPts val="1134"/>
              </a:spcBef>
              <a:spcAft>
                <a:spcPts val="1134"/>
              </a:spcAft>
              <a:buNone/>
            </a:pPr>
            <a:r>
              <a:rPr b="1" lang="en-PH" sz="2200" spc="-1" strike="noStrike">
                <a:highlight>
                  <a:srgbClr val="f6f9d4"/>
                </a:highlight>
                <a:latin typeface="Lato"/>
                <a:ea typeface="€Î›âþ"/>
              </a:rPr>
              <a:t>What is Matt er Made of?</a:t>
            </a:r>
            <a:endParaRPr b="0" lang="en-PH" sz="2200" spc="-1" strike="noStrike">
              <a:latin typeface="Arial"/>
            </a:endParaRPr>
          </a:p>
          <a:p>
            <a:pPr algn="just">
              <a:lnSpc>
                <a:spcPct val="200000"/>
              </a:lnSpc>
              <a:spcBef>
                <a:spcPts val="1134"/>
              </a:spcBef>
              <a:spcAft>
                <a:spcPts val="1134"/>
              </a:spcAft>
              <a:buNone/>
            </a:pPr>
            <a:r>
              <a:rPr b="0" lang="en-PH" sz="1800" spc="-1" strike="noStrike">
                <a:latin typeface="Lato"/>
                <a:ea typeface="€Î›âþ"/>
              </a:rPr>
              <a:t>	</a:t>
            </a:r>
            <a:r>
              <a:rPr b="1" lang="en-PH" sz="1800" spc="-1" strike="noStrike">
                <a:latin typeface="Lato"/>
                <a:ea typeface="€Î›âþ"/>
              </a:rPr>
              <a:t>Matter</a:t>
            </a:r>
            <a:r>
              <a:rPr b="0" lang="en-PH" sz="1800" spc="-1" strike="noStrike">
                <a:latin typeface="Lato"/>
                <a:ea typeface="€Î›âþ"/>
              </a:rPr>
              <a:t> is made up of tiny particles called </a:t>
            </a:r>
            <a:r>
              <a:rPr b="1" lang="en-PH" sz="1800" spc="-1" strike="noStrike">
                <a:latin typeface="Lato"/>
                <a:ea typeface="€Î›âþ"/>
              </a:rPr>
              <a:t>molecules</a:t>
            </a:r>
            <a:r>
              <a:rPr b="0" lang="en-PH" sz="1800" spc="-1" strike="noStrike">
                <a:latin typeface="Lato"/>
                <a:ea typeface="€Î›âþ"/>
              </a:rPr>
              <a:t>. A molecule is the smallest particle of a material which has its properties. Molecules can join together to form larger molecules.</a:t>
            </a:r>
            <a:endParaRPr b="0" lang="en-PH" sz="1800" spc="-1" strike="noStrike">
              <a:latin typeface="Arial"/>
            </a:endParaRPr>
          </a:p>
          <a:p>
            <a:pPr algn="just">
              <a:lnSpc>
                <a:spcPct val="200000"/>
              </a:lnSpc>
              <a:spcBef>
                <a:spcPts val="1134"/>
              </a:spcBef>
              <a:spcAft>
                <a:spcPts val="1134"/>
              </a:spcAft>
              <a:buNone/>
            </a:pPr>
            <a:r>
              <a:rPr b="0" lang="en-PH" sz="1800" spc="-1" strike="noStrike">
                <a:latin typeface="Lato"/>
                <a:ea typeface="€Î›âþ"/>
              </a:rPr>
              <a:t>	</a:t>
            </a:r>
            <a:r>
              <a:rPr b="0" lang="en-PH" sz="1800" spc="-1" strike="noStrike">
                <a:latin typeface="Lato"/>
                <a:ea typeface="€Î›âþ"/>
              </a:rPr>
              <a:t>Molecules of matter are arranged differently in the different </a:t>
            </a:r>
            <a:r>
              <a:rPr b="1" lang="en-PH" sz="1800" spc="-1" strike="noStrike">
                <a:latin typeface="Lato"/>
                <a:ea typeface="€Î›âþ"/>
              </a:rPr>
              <a:t>states of matter</a:t>
            </a:r>
            <a:r>
              <a:rPr b="0" lang="en-PH" sz="1800" spc="-1" strike="noStrike">
                <a:latin typeface="Lato"/>
                <a:ea typeface="€Î›âþ"/>
              </a:rPr>
              <a:t>: </a:t>
            </a:r>
            <a:r>
              <a:rPr b="0" i="1" lang="en-PH" sz="1800" spc="-1" strike="noStrike">
                <a:latin typeface="Lato"/>
                <a:ea typeface="€Î›âþ"/>
              </a:rPr>
              <a:t>solid, liquid, and gas.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9" name=""/>
          <p:cNvSpPr/>
          <p:nvPr/>
        </p:nvSpPr>
        <p:spPr>
          <a:xfrm>
            <a:off x="7380000" y="3888000"/>
            <a:ext cx="3779640" cy="1619640"/>
          </a:xfrm>
          <a:prstGeom prst="rect">
            <a:avLst/>
          </a:prstGeom>
          <a:solidFill>
            <a:srgbClr val="ffffff"/>
          </a:solidFill>
          <a:ln w="0">
            <a:no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Lato"/>
                <a:ea typeface="DejaVu Sans"/>
              </a:rPr>
              <a:t>Solid Molecules</a:t>
            </a:r>
            <a:endParaRPr b="0" lang="en-PH" sz="1800" spc="-1" strike="noStrike">
              <a:latin typeface="Arial"/>
            </a:endParaRPr>
          </a:p>
        </p:txBody>
      </p:sp>
      <p:pic>
        <p:nvPicPr>
          <p:cNvPr id="130" name="" descr=""/>
          <p:cNvPicPr/>
          <p:nvPr/>
        </p:nvPicPr>
        <p:blipFill>
          <a:blip r:embed="rId1"/>
          <a:srcRect l="0" t="0" r="0" b="24913"/>
          <a:stretch/>
        </p:blipFill>
        <p:spPr>
          <a:xfrm>
            <a:off x="6660000" y="792000"/>
            <a:ext cx="5039640" cy="3707280"/>
          </a:xfrm>
          <a:prstGeom prst="rect">
            <a:avLst/>
          </a:prstGeom>
          <a:ln w="0">
            <a:noFill/>
          </a:ln>
        </p:spPr>
      </p:pic>
      <p:sp>
        <p:nvSpPr>
          <p:cNvPr id="131" name=""/>
          <p:cNvSpPr/>
          <p:nvPr/>
        </p:nvSpPr>
        <p:spPr>
          <a:xfrm>
            <a:off x="720000" y="688320"/>
            <a:ext cx="6299640" cy="5149440"/>
          </a:xfrm>
          <a:prstGeom prst="rect">
            <a:avLst/>
          </a:prstGeom>
          <a:noFill/>
          <a:ln w="0">
            <a:noFill/>
          </a:ln>
        </p:spPr>
        <p:style>
          <a:lnRef idx="0"/>
          <a:fillRef idx="0"/>
          <a:effectRef idx="0"/>
          <a:fontRef idx="minor"/>
        </p:style>
        <p:txBody>
          <a:bodyPr lIns="90000" rIns="90000" tIns="45000" bIns="45000" anchor="t">
            <a:noAutofit/>
          </a:bodyPr>
          <a:p>
            <a:pPr algn="just">
              <a:lnSpc>
                <a:spcPct val="200000"/>
              </a:lnSpc>
              <a:buNone/>
            </a:pPr>
            <a:r>
              <a:rPr b="1" lang="en-PH" sz="2200" spc="-1" strike="noStrike">
                <a:highlight>
                  <a:srgbClr val="f6f9d4"/>
                </a:highlight>
                <a:latin typeface="Lato"/>
              </a:rPr>
              <a:t>Solids</a:t>
            </a:r>
            <a:endParaRPr b="0" lang="en-PH" sz="2200" spc="-1" strike="noStrike">
              <a:latin typeface="Arial"/>
            </a:endParaRPr>
          </a:p>
          <a:p>
            <a:pPr algn="just">
              <a:lnSpc>
                <a:spcPct val="200000"/>
              </a:lnSpc>
              <a:buNone/>
            </a:pPr>
            <a:r>
              <a:rPr b="0" lang="en-PH" sz="1800" spc="-1" strike="noStrike">
                <a:latin typeface="Lato"/>
              </a:rPr>
              <a:t>	</a:t>
            </a:r>
            <a:r>
              <a:rPr b="0" lang="en-PH" sz="1800" spc="-1" strike="noStrike">
                <a:latin typeface="Lato"/>
              </a:rPr>
              <a:t>In solids, the molecules are held firmly by the force of attraction </a:t>
            </a:r>
            <a:r>
              <a:rPr b="0" lang="en-PH" sz="1800" spc="-1" strike="noStrike">
                <a:latin typeface="Lato"/>
                <a:ea typeface="€Î›âþ"/>
              </a:rPr>
              <a:t>between them. Force of attraction between molecules is referred to as how strong the molecules are held together. The molecules in solids move very slowly because they are very close together. They are compressed so solids can keep their size and shape. Solids have definite shape and volume. Figure shows the arrangement of molecules in a solid state.</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2" name=""/>
          <p:cNvSpPr/>
          <p:nvPr/>
        </p:nvSpPr>
        <p:spPr>
          <a:xfrm>
            <a:off x="1121400" y="929880"/>
            <a:ext cx="7698240" cy="122976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1" lang="en-PH" sz="1800" spc="-1" strike="noStrike">
                <a:latin typeface="Lato"/>
                <a:ea typeface="€Î›âþ"/>
              </a:rPr>
              <a:t>Examples of solids are stone, wood, pencil, scissors, book, chair, and bag.</a:t>
            </a:r>
            <a:endParaRPr b="0" lang="en-PH" sz="1800" spc="-1" strike="noStrike">
              <a:latin typeface="Arial"/>
            </a:endParaRPr>
          </a:p>
        </p:txBody>
      </p:sp>
      <p:pic>
        <p:nvPicPr>
          <p:cNvPr id="133" name="" descr=""/>
          <p:cNvPicPr/>
          <p:nvPr/>
        </p:nvPicPr>
        <p:blipFill>
          <a:blip r:embed="rId1"/>
          <a:stretch/>
        </p:blipFill>
        <p:spPr>
          <a:xfrm>
            <a:off x="3996000" y="3341520"/>
            <a:ext cx="2519640" cy="2202120"/>
          </a:xfrm>
          <a:prstGeom prst="rect">
            <a:avLst/>
          </a:prstGeom>
          <a:ln w="0">
            <a:noFill/>
          </a:ln>
        </p:spPr>
      </p:pic>
      <p:sp>
        <p:nvSpPr>
          <p:cNvPr id="134" name=""/>
          <p:cNvSpPr/>
          <p:nvPr/>
        </p:nvSpPr>
        <p:spPr>
          <a:xfrm>
            <a:off x="1260000" y="1440000"/>
            <a:ext cx="9179640" cy="4319640"/>
          </a:xfrm>
          <a:prstGeom prst="rect">
            <a:avLst/>
          </a:prstGeom>
          <a:noFill/>
          <a:ln w="29160">
            <a:solidFill>
              <a:srgbClr val="000000"/>
            </a:solidFill>
            <a:round/>
          </a:ln>
        </p:spPr>
        <p:style>
          <a:lnRef idx="0"/>
          <a:fillRef idx="0"/>
          <a:effectRef idx="0"/>
          <a:fontRef idx="minor"/>
        </p:style>
      </p:sp>
      <p:pic>
        <p:nvPicPr>
          <p:cNvPr id="135" name="" descr=""/>
          <p:cNvPicPr/>
          <p:nvPr/>
        </p:nvPicPr>
        <p:blipFill>
          <a:blip r:embed="rId2"/>
          <a:stretch/>
        </p:blipFill>
        <p:spPr>
          <a:xfrm>
            <a:off x="1980000" y="3384000"/>
            <a:ext cx="1799640" cy="2339640"/>
          </a:xfrm>
          <a:prstGeom prst="rect">
            <a:avLst/>
          </a:prstGeom>
          <a:ln w="0">
            <a:noFill/>
          </a:ln>
        </p:spPr>
      </p:pic>
      <p:pic>
        <p:nvPicPr>
          <p:cNvPr id="136" name="" descr=""/>
          <p:cNvPicPr/>
          <p:nvPr/>
        </p:nvPicPr>
        <p:blipFill>
          <a:blip r:embed="rId3"/>
          <a:stretch/>
        </p:blipFill>
        <p:spPr>
          <a:xfrm>
            <a:off x="1440000" y="1656000"/>
            <a:ext cx="2635920" cy="1533600"/>
          </a:xfrm>
          <a:prstGeom prst="rect">
            <a:avLst/>
          </a:prstGeom>
          <a:ln w="0">
            <a:noFill/>
          </a:ln>
        </p:spPr>
      </p:pic>
      <p:pic>
        <p:nvPicPr>
          <p:cNvPr id="137" name="" descr=""/>
          <p:cNvPicPr/>
          <p:nvPr/>
        </p:nvPicPr>
        <p:blipFill>
          <a:blip r:embed="rId4"/>
          <a:stretch/>
        </p:blipFill>
        <p:spPr>
          <a:xfrm>
            <a:off x="6840000" y="1656000"/>
            <a:ext cx="3239640" cy="3959640"/>
          </a:xfrm>
          <a:prstGeom prst="rect">
            <a:avLst/>
          </a:prstGeom>
          <a:ln w="0">
            <a:noFill/>
          </a:ln>
        </p:spPr>
      </p:pic>
      <p:pic>
        <p:nvPicPr>
          <p:cNvPr id="138" name="" descr=""/>
          <p:cNvPicPr/>
          <p:nvPr/>
        </p:nvPicPr>
        <p:blipFill>
          <a:blip r:embed="rId5"/>
          <a:stretch/>
        </p:blipFill>
        <p:spPr>
          <a:xfrm>
            <a:off x="4209120" y="1692000"/>
            <a:ext cx="3350520" cy="1439640"/>
          </a:xfrm>
          <a:prstGeom prst="rect">
            <a:avLst/>
          </a:prstGeom>
          <a:ln w="0">
            <a:noFill/>
          </a:ln>
        </p:spPr>
      </p:pic>
      <p:sp>
        <p:nvSpPr>
          <p:cNvPr id="139" name=""/>
          <p:cNvSpPr/>
          <p:nvPr/>
        </p:nvSpPr>
        <p:spPr>
          <a:xfrm>
            <a:off x="4320000" y="5860080"/>
            <a:ext cx="3599640" cy="36432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1800" spc="-1" strike="noStrike">
                <a:latin typeface="Lato"/>
              </a:rPr>
              <a:t>Examples of solids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40" name="" descr=""/>
          <p:cNvPicPr/>
          <p:nvPr/>
        </p:nvPicPr>
        <p:blipFill>
          <a:blip r:embed="rId1"/>
          <a:stretch/>
        </p:blipFill>
        <p:spPr>
          <a:xfrm>
            <a:off x="7196760" y="1185120"/>
            <a:ext cx="4682880" cy="4214520"/>
          </a:xfrm>
          <a:prstGeom prst="rect">
            <a:avLst/>
          </a:prstGeom>
          <a:ln w="0">
            <a:noFill/>
          </a:ln>
        </p:spPr>
      </p:pic>
      <p:sp>
        <p:nvSpPr>
          <p:cNvPr id="141" name=""/>
          <p:cNvSpPr/>
          <p:nvPr/>
        </p:nvSpPr>
        <p:spPr>
          <a:xfrm>
            <a:off x="828000" y="720000"/>
            <a:ext cx="6299640" cy="5055120"/>
          </a:xfrm>
          <a:prstGeom prst="rect">
            <a:avLst/>
          </a:prstGeom>
          <a:noFill/>
          <a:ln w="0">
            <a:noFill/>
          </a:ln>
        </p:spPr>
        <p:style>
          <a:lnRef idx="0"/>
          <a:fillRef idx="0"/>
          <a:effectRef idx="0"/>
          <a:fontRef idx="minor"/>
        </p:style>
        <p:txBody>
          <a:bodyPr lIns="90000" rIns="90000" tIns="45000" bIns="45000" anchor="t">
            <a:noAutofit/>
          </a:bodyPr>
          <a:p>
            <a:pPr algn="just">
              <a:lnSpc>
                <a:spcPct val="200000"/>
              </a:lnSpc>
              <a:spcBef>
                <a:spcPts val="1134"/>
              </a:spcBef>
              <a:spcAft>
                <a:spcPts val="1134"/>
              </a:spcAft>
              <a:buNone/>
            </a:pPr>
            <a:r>
              <a:rPr b="0" lang="en-PH" sz="1800" spc="-1" strike="noStrike">
                <a:latin typeface="Lato"/>
              </a:rPr>
              <a:t>Solids also have special properties:</a:t>
            </a:r>
            <a:endParaRPr b="0" lang="en-PH" sz="1800" spc="-1" strike="noStrike">
              <a:latin typeface="Arial"/>
            </a:endParaRPr>
          </a:p>
          <a:p>
            <a:pPr marL="252000" indent="-252000" algn="just">
              <a:lnSpc>
                <a:spcPct val="200000"/>
              </a:lnSpc>
              <a:spcBef>
                <a:spcPts val="1134"/>
              </a:spcBef>
              <a:spcAft>
                <a:spcPts val="1134"/>
              </a:spcAft>
              <a:buNone/>
              <a:tabLst>
                <a:tab algn="l" pos="0"/>
              </a:tabLst>
            </a:pPr>
            <a:r>
              <a:rPr b="1" lang="en-PH" sz="1800" spc="-1" strike="noStrike">
                <a:latin typeface="Lato"/>
              </a:rPr>
              <a:t>1. </a:t>
            </a:r>
            <a:r>
              <a:rPr b="1" lang="en-PH" sz="1800" spc="-1" strike="noStrike">
                <a:latin typeface="Lato"/>
                <a:ea typeface="€Î›âþ"/>
              </a:rPr>
              <a:t>Hardness </a:t>
            </a:r>
            <a:r>
              <a:rPr b="0" lang="en-PH" sz="1800" spc="-1" strike="noStrike">
                <a:latin typeface="Lato"/>
                <a:ea typeface="€Î›âþ"/>
              </a:rPr>
              <a:t>is the property of solid matter to resist scratching or abrasion. For example, we can use a fingernail to scratch a piece of chalk. If the chalk can be scratched, we describe the chalk as soft and the fingernail that scratched it as hard.</a:t>
            </a:r>
            <a:endParaRPr b="0" lang="en-PH" sz="1800" spc="-1" strike="noStrike">
              <a:latin typeface="Arial"/>
            </a:endParaRPr>
          </a:p>
          <a:p>
            <a:pPr marL="252000" indent="-252000" algn="just">
              <a:lnSpc>
                <a:spcPct val="200000"/>
              </a:lnSpc>
              <a:spcBef>
                <a:spcPts val="1134"/>
              </a:spcBef>
              <a:spcAft>
                <a:spcPts val="1134"/>
              </a:spcAft>
              <a:buNone/>
              <a:tabLst>
                <a:tab algn="l" pos="0"/>
              </a:tabLst>
            </a:pPr>
            <a:r>
              <a:rPr b="0" lang="en-PH" sz="1800" spc="-1" strike="noStrike">
                <a:latin typeface="Lato"/>
                <a:ea typeface="€Î›âþ"/>
              </a:rPr>
              <a:t>	</a:t>
            </a:r>
            <a:r>
              <a:rPr b="0" lang="en-PH" sz="1800" spc="-1" strike="noStrike">
                <a:latin typeface="Lato"/>
                <a:ea typeface="€Î›âþ"/>
              </a:rPr>
              <a:t>Diamond is the hardest material on Earth. This is the reason why diamond is used to cut other materials such as glass and tiles.</a:t>
            </a:r>
            <a:endParaRPr b="0" lang="en-PH" sz="1800" spc="-1" strike="noStrike">
              <a:latin typeface="Arial"/>
            </a:endParaRPr>
          </a:p>
        </p:txBody>
      </p:sp>
      <p:sp>
        <p:nvSpPr>
          <p:cNvPr id="142" name=""/>
          <p:cNvSpPr/>
          <p:nvPr/>
        </p:nvSpPr>
        <p:spPr>
          <a:xfrm>
            <a:off x="7776360" y="5500080"/>
            <a:ext cx="3527280" cy="36432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1800" spc="-1" strike="noStrike">
                <a:latin typeface="Lato"/>
              </a:rPr>
              <a:t>A diamond</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43" name="" descr=""/>
          <p:cNvPicPr/>
          <p:nvPr/>
        </p:nvPicPr>
        <p:blipFill>
          <a:blip r:embed="rId1"/>
          <a:stretch/>
        </p:blipFill>
        <p:spPr>
          <a:xfrm>
            <a:off x="6566040" y="1440000"/>
            <a:ext cx="4593600" cy="3599640"/>
          </a:xfrm>
          <a:prstGeom prst="rect">
            <a:avLst/>
          </a:prstGeom>
          <a:ln w="0">
            <a:noFill/>
          </a:ln>
        </p:spPr>
      </p:pic>
      <p:sp>
        <p:nvSpPr>
          <p:cNvPr id="144" name=""/>
          <p:cNvSpPr/>
          <p:nvPr/>
        </p:nvSpPr>
        <p:spPr>
          <a:xfrm>
            <a:off x="900000" y="900000"/>
            <a:ext cx="5759640" cy="4368600"/>
          </a:xfrm>
          <a:prstGeom prst="rect">
            <a:avLst/>
          </a:prstGeom>
          <a:noFill/>
          <a:ln w="0">
            <a:noFill/>
          </a:ln>
        </p:spPr>
        <p:style>
          <a:lnRef idx="0"/>
          <a:fillRef idx="0"/>
          <a:effectRef idx="0"/>
          <a:fontRef idx="minor"/>
        </p:style>
        <p:txBody>
          <a:bodyPr lIns="90000" rIns="90000" tIns="45000" bIns="45000" anchor="t">
            <a:noAutofit/>
          </a:bodyPr>
          <a:p>
            <a:pPr algn="just">
              <a:lnSpc>
                <a:spcPct val="200000"/>
              </a:lnSpc>
              <a:buNone/>
            </a:pPr>
            <a:r>
              <a:rPr b="1" lang="en-PH" sz="1800" spc="-1" strike="noStrike">
                <a:latin typeface="Lato"/>
                <a:ea typeface="€Î›âþ"/>
              </a:rPr>
              <a:t>2. Malleability</a:t>
            </a:r>
            <a:r>
              <a:rPr b="0" lang="en-PH" sz="1800" spc="-1" strike="noStrike">
                <a:latin typeface="Lato"/>
                <a:ea typeface="€Î›âþ"/>
              </a:rPr>
              <a:t> is the ability of materials to be pressed, hammered, or rolled into various shapes and sizes without breaking.</a:t>
            </a:r>
            <a:endParaRPr b="0" lang="en-PH" sz="1800" spc="-1" strike="noStrike">
              <a:latin typeface="Arial"/>
            </a:endParaRPr>
          </a:p>
          <a:p>
            <a:pPr algn="just">
              <a:lnSpc>
                <a:spcPct val="200000"/>
              </a:lnSpc>
              <a:buNone/>
            </a:pPr>
            <a:r>
              <a:rPr b="0" lang="en-PH" sz="1800" spc="-1" strike="noStrike">
                <a:latin typeface="Lato"/>
                <a:ea typeface="€Î›âþ"/>
              </a:rPr>
              <a:t>	</a:t>
            </a:r>
            <a:r>
              <a:rPr b="0" lang="en-PH" sz="1800" spc="-1" strike="noStrike">
                <a:latin typeface="Lato"/>
                <a:ea typeface="€Î›âþ"/>
              </a:rPr>
              <a:t>Observe your gold ring or pair of earrings. The gold is molded and hammered into different shapes, yet it is not broken. Gold is malleable.</a:t>
            </a:r>
            <a:endParaRPr b="0" lang="en-PH" sz="1800" spc="-1" strike="noStrike">
              <a:latin typeface="Arial"/>
            </a:endParaRPr>
          </a:p>
        </p:txBody>
      </p:sp>
      <p:sp>
        <p:nvSpPr>
          <p:cNvPr id="145" name=""/>
          <p:cNvSpPr/>
          <p:nvPr/>
        </p:nvSpPr>
        <p:spPr>
          <a:xfrm>
            <a:off x="8008920" y="5040000"/>
            <a:ext cx="3690720" cy="53964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1800" spc="-1" strike="noStrike">
                <a:latin typeface="Lato"/>
              </a:rPr>
              <a:t>Gold rings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6" name=""/>
          <p:cNvSpPr/>
          <p:nvPr/>
        </p:nvSpPr>
        <p:spPr>
          <a:xfrm>
            <a:off x="900000" y="900000"/>
            <a:ext cx="5399640" cy="4488120"/>
          </a:xfrm>
          <a:prstGeom prst="rect">
            <a:avLst/>
          </a:prstGeom>
          <a:noFill/>
          <a:ln w="0">
            <a:noFill/>
          </a:ln>
        </p:spPr>
        <p:style>
          <a:lnRef idx="0"/>
          <a:fillRef idx="0"/>
          <a:effectRef idx="0"/>
          <a:fontRef idx="minor"/>
        </p:style>
        <p:txBody>
          <a:bodyPr lIns="90000" rIns="90000" tIns="45000" bIns="45000" anchor="t">
            <a:noAutofit/>
          </a:bodyPr>
          <a:p>
            <a:pPr algn="just">
              <a:lnSpc>
                <a:spcPct val="200000"/>
              </a:lnSpc>
              <a:buNone/>
            </a:pPr>
            <a:r>
              <a:rPr b="1" lang="en-PH" sz="1800" spc="-1" strike="noStrike">
                <a:latin typeface="Lato"/>
              </a:rPr>
              <a:t>3. </a:t>
            </a:r>
            <a:r>
              <a:rPr b="1" lang="en-PH" sz="1800" spc="-1" strike="noStrike">
                <a:latin typeface="Lato"/>
                <a:ea typeface="€Î›âþ"/>
              </a:rPr>
              <a:t>Brittleness</a:t>
            </a:r>
            <a:r>
              <a:rPr b="0" lang="en-PH" sz="1800" spc="-1" strike="noStrike">
                <a:latin typeface="Lato"/>
                <a:ea typeface="€Î›âþ"/>
              </a:rPr>
              <a:t> is the tendency of a material to be easily broken into pieces. What do you think will happen to a glass when you drop it accidentally? The glass will surely break into pieces. The glass</a:t>
            </a:r>
            <a:endParaRPr b="0" lang="en-PH" sz="1800" spc="-1" strike="noStrike">
              <a:latin typeface="Arial"/>
            </a:endParaRPr>
          </a:p>
          <a:p>
            <a:pPr algn="just">
              <a:lnSpc>
                <a:spcPct val="200000"/>
              </a:lnSpc>
              <a:buNone/>
            </a:pPr>
            <a:r>
              <a:rPr b="0" lang="en-PH" sz="1800" spc="-1" strike="noStrike">
                <a:latin typeface="Lato"/>
                <a:ea typeface="€Î›âþ"/>
              </a:rPr>
              <a:t>that breaks into pieces exhibits brittleness. Brittleness is the tendency of a material to be easily broken into pieces. Can you name other brittle materials?</a:t>
            </a:r>
            <a:endParaRPr b="0" lang="en-PH" sz="1800" spc="-1" strike="noStrike">
              <a:latin typeface="Arial"/>
            </a:endParaRPr>
          </a:p>
        </p:txBody>
      </p:sp>
      <p:pic>
        <p:nvPicPr>
          <p:cNvPr id="147" name="" descr=""/>
          <p:cNvPicPr/>
          <p:nvPr/>
        </p:nvPicPr>
        <p:blipFill>
          <a:blip r:embed="rId1"/>
          <a:stretch/>
        </p:blipFill>
        <p:spPr>
          <a:xfrm>
            <a:off x="6480000" y="1008000"/>
            <a:ext cx="5219640" cy="4161960"/>
          </a:xfrm>
          <a:prstGeom prst="rect">
            <a:avLst/>
          </a:prstGeom>
          <a:ln w="0">
            <a:noFill/>
          </a:ln>
        </p:spPr>
      </p:pic>
      <p:sp>
        <p:nvSpPr>
          <p:cNvPr id="148" name=""/>
          <p:cNvSpPr/>
          <p:nvPr/>
        </p:nvSpPr>
        <p:spPr>
          <a:xfrm>
            <a:off x="7020000" y="5330880"/>
            <a:ext cx="4319640" cy="4287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1800" spc="-1" strike="noStrike">
                <a:latin typeface="Lato"/>
              </a:rPr>
              <a:t>A broken glass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9" name=""/>
          <p:cNvSpPr/>
          <p:nvPr/>
        </p:nvSpPr>
        <p:spPr>
          <a:xfrm>
            <a:off x="900000" y="900000"/>
            <a:ext cx="5939640" cy="5027760"/>
          </a:xfrm>
          <a:prstGeom prst="rect">
            <a:avLst/>
          </a:prstGeom>
          <a:noFill/>
          <a:ln w="0">
            <a:noFill/>
          </a:ln>
        </p:spPr>
        <p:style>
          <a:lnRef idx="0"/>
          <a:fillRef idx="0"/>
          <a:effectRef idx="0"/>
          <a:fontRef idx="minor"/>
        </p:style>
        <p:txBody>
          <a:bodyPr lIns="90000" rIns="90000" tIns="45000" bIns="45000" anchor="t">
            <a:noAutofit/>
          </a:bodyPr>
          <a:p>
            <a:pPr algn="just">
              <a:lnSpc>
                <a:spcPct val="200000"/>
              </a:lnSpc>
              <a:buNone/>
            </a:pPr>
            <a:r>
              <a:rPr b="1" lang="en-PH" sz="1800" spc="-1" strike="noStrike">
                <a:latin typeface="Lato"/>
              </a:rPr>
              <a:t>4. </a:t>
            </a:r>
            <a:r>
              <a:rPr b="1" lang="en-PH" sz="1800" spc="-1" strike="noStrike">
                <a:latin typeface="Lato"/>
                <a:ea typeface="€Î›âþ"/>
              </a:rPr>
              <a:t>Elasticity</a:t>
            </a:r>
            <a:r>
              <a:rPr b="0" lang="en-PH" sz="1800" spc="-1" strike="noStrike">
                <a:latin typeface="Lato"/>
                <a:ea typeface="€Î›âþ"/>
              </a:rPr>
              <a:t> is the property of solid materials to be stretched when pressure is applied on them. Some solids like rubber bands are elastic. You can stretch a rubber band to twice its length. When the pressure is not too strong, the rubber band will go back to its original length and shape when the tension is removed. A thin wire can stretch a little if you hang a weight on it. If the weight is not too heavy, the wire will return to its original length when the weight is removed.</a:t>
            </a:r>
            <a:endParaRPr b="0" lang="en-PH" sz="1800" spc="-1" strike="noStrike">
              <a:latin typeface="Arial"/>
            </a:endParaRPr>
          </a:p>
        </p:txBody>
      </p:sp>
      <p:pic>
        <p:nvPicPr>
          <p:cNvPr id="150" name="" descr=""/>
          <p:cNvPicPr/>
          <p:nvPr/>
        </p:nvPicPr>
        <p:blipFill>
          <a:blip r:embed="rId1"/>
          <a:stretch/>
        </p:blipFill>
        <p:spPr>
          <a:xfrm>
            <a:off x="6840000" y="1179000"/>
            <a:ext cx="4953600" cy="4220640"/>
          </a:xfrm>
          <a:prstGeom prst="rect">
            <a:avLst/>
          </a:prstGeom>
          <a:ln w="0">
            <a:noFill/>
          </a:ln>
        </p:spPr>
      </p:pic>
      <p:sp>
        <p:nvSpPr>
          <p:cNvPr id="151" name=""/>
          <p:cNvSpPr/>
          <p:nvPr/>
        </p:nvSpPr>
        <p:spPr>
          <a:xfrm>
            <a:off x="8017200" y="5472000"/>
            <a:ext cx="2890440" cy="4287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1800" spc="-1" strike="noStrike">
                <a:latin typeface="Lato"/>
              </a:rPr>
              <a:t>Stretched rubber band</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2" name=""/>
          <p:cNvSpPr/>
          <p:nvPr/>
        </p:nvSpPr>
        <p:spPr>
          <a:xfrm>
            <a:off x="1080000" y="1080000"/>
            <a:ext cx="5039640" cy="4679640"/>
          </a:xfrm>
          <a:prstGeom prst="rect">
            <a:avLst/>
          </a:prstGeom>
          <a:noFill/>
          <a:ln w="0">
            <a:noFill/>
          </a:ln>
        </p:spPr>
        <p:style>
          <a:lnRef idx="0"/>
          <a:fillRef idx="0"/>
          <a:effectRef idx="0"/>
          <a:fontRef idx="minor"/>
        </p:style>
        <p:txBody>
          <a:bodyPr lIns="90000" rIns="90000" tIns="45000" bIns="45000" anchor="t">
            <a:noAutofit/>
          </a:bodyPr>
          <a:p>
            <a:pPr algn="just">
              <a:lnSpc>
                <a:spcPct val="200000"/>
              </a:lnSpc>
              <a:buNone/>
            </a:pPr>
            <a:r>
              <a:rPr b="1" lang="en-PH" sz="1800" spc="-1" strike="noStrike">
                <a:latin typeface="Lato"/>
              </a:rPr>
              <a:t>5. </a:t>
            </a:r>
            <a:r>
              <a:rPr b="1" lang="en-PH" sz="1800" spc="-1" strike="noStrike">
                <a:latin typeface="Lato"/>
                <a:ea typeface="€Î›âþ"/>
              </a:rPr>
              <a:t>Strength</a:t>
            </a:r>
            <a:r>
              <a:rPr b="0" lang="en-PH" sz="1800" spc="-1" strike="noStrike">
                <a:latin typeface="Lato"/>
                <a:ea typeface="€Î›âþ"/>
              </a:rPr>
              <a:t> determines how durable the material is. Metals are used to construct buildings, bridges, and roads because they are very strong. Iron and steel are examples of metals used to support buildings and other structures. They are also used for making steel chairs and cabinets. Solids made of strong materials do not wear out easily.</a:t>
            </a:r>
            <a:endParaRPr b="0" lang="en-PH" sz="1800" spc="-1" strike="noStrike">
              <a:latin typeface="Arial"/>
            </a:endParaRPr>
          </a:p>
        </p:txBody>
      </p:sp>
      <p:pic>
        <p:nvPicPr>
          <p:cNvPr id="153" name="" descr=""/>
          <p:cNvPicPr/>
          <p:nvPr/>
        </p:nvPicPr>
        <p:blipFill>
          <a:blip r:embed="rId1"/>
          <a:stretch/>
        </p:blipFill>
        <p:spPr>
          <a:xfrm>
            <a:off x="6300000" y="1058040"/>
            <a:ext cx="5579640" cy="4161600"/>
          </a:xfrm>
          <a:prstGeom prst="rect">
            <a:avLst/>
          </a:prstGeom>
          <a:ln w="0">
            <a:noFill/>
          </a:ln>
        </p:spPr>
      </p:pic>
      <p:sp>
        <p:nvSpPr>
          <p:cNvPr id="154" name=""/>
          <p:cNvSpPr/>
          <p:nvPr/>
        </p:nvSpPr>
        <p:spPr>
          <a:xfrm>
            <a:off x="6768000" y="5330880"/>
            <a:ext cx="4679640" cy="4287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1800" spc="-1" strike="noStrike">
                <a:latin typeface="Lato"/>
              </a:rPr>
              <a:t>A bridge made of iron and steel.</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55" name="" descr=""/>
          <p:cNvPicPr/>
          <p:nvPr/>
        </p:nvPicPr>
        <p:blipFill>
          <a:blip r:embed="rId1"/>
          <a:srcRect l="0" t="604" r="3454" b="0"/>
          <a:stretch/>
        </p:blipFill>
        <p:spPr>
          <a:xfrm>
            <a:off x="6120000" y="1080000"/>
            <a:ext cx="5039280" cy="4319640"/>
          </a:xfrm>
          <a:prstGeom prst="rect">
            <a:avLst/>
          </a:prstGeom>
          <a:ln w="0">
            <a:noFill/>
          </a:ln>
        </p:spPr>
      </p:pic>
      <p:sp>
        <p:nvSpPr>
          <p:cNvPr id="156" name=""/>
          <p:cNvSpPr/>
          <p:nvPr/>
        </p:nvSpPr>
        <p:spPr>
          <a:xfrm>
            <a:off x="1080000" y="1080000"/>
            <a:ext cx="5039640" cy="4499640"/>
          </a:xfrm>
          <a:prstGeom prst="rect">
            <a:avLst/>
          </a:prstGeom>
          <a:noFill/>
          <a:ln w="0">
            <a:noFill/>
          </a:ln>
        </p:spPr>
        <p:style>
          <a:lnRef idx="0"/>
          <a:fillRef idx="0"/>
          <a:effectRef idx="0"/>
          <a:fontRef idx="minor"/>
        </p:style>
        <p:txBody>
          <a:bodyPr lIns="90000" rIns="90000" tIns="45000" bIns="45000" anchor="t">
            <a:noAutofit/>
          </a:bodyPr>
          <a:p>
            <a:pPr algn="just">
              <a:lnSpc>
                <a:spcPct val="200000"/>
              </a:lnSpc>
              <a:buNone/>
            </a:pPr>
            <a:r>
              <a:rPr b="1" lang="en-PH" sz="1800" spc="-1" strike="noStrike">
                <a:highlight>
                  <a:srgbClr val="f6f9d4"/>
                </a:highlight>
                <a:latin typeface="Lato"/>
              </a:rPr>
              <a:t>Liquids</a:t>
            </a:r>
            <a:endParaRPr b="0" lang="en-PH" sz="1800" spc="-1" strike="noStrike">
              <a:latin typeface="Arial"/>
            </a:endParaRPr>
          </a:p>
          <a:p>
            <a:pPr algn="just">
              <a:lnSpc>
                <a:spcPct val="200000"/>
              </a:lnSpc>
              <a:buNone/>
            </a:pPr>
            <a:r>
              <a:rPr b="0" lang="en-PH" sz="1800" spc="-1" strike="noStrike">
                <a:latin typeface="Lato"/>
              </a:rPr>
              <a:t>	</a:t>
            </a:r>
            <a:r>
              <a:rPr b="0" lang="en-PH" sz="1800" spc="-1" strike="noStrike">
                <a:latin typeface="Lato"/>
              </a:rPr>
              <a:t>Compared to molecules in solids, the molecules in liquids are farther apart from each other. The force of attraction among the molecules is weak. They always move, roll, slide, or bump to each </a:t>
            </a:r>
            <a:r>
              <a:rPr b="0" lang="en-PH" sz="1800" spc="-1" strike="noStrike">
                <a:latin typeface="Lato"/>
                <a:ea typeface="€Î›âþ"/>
              </a:rPr>
              <a:t>other. This is the reason why liquids can change shape. Liquids take the shape of their container.</a:t>
            </a:r>
            <a:endParaRPr b="0" lang="en-PH" sz="1800" spc="-1" strike="noStrike">
              <a:latin typeface="Arial"/>
            </a:endParaRPr>
          </a:p>
        </p:txBody>
      </p:sp>
      <p:sp>
        <p:nvSpPr>
          <p:cNvPr id="157" name=""/>
          <p:cNvSpPr/>
          <p:nvPr/>
        </p:nvSpPr>
        <p:spPr>
          <a:xfrm>
            <a:off x="7236000" y="5400000"/>
            <a:ext cx="3599640" cy="4287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1800" spc="-1" strike="noStrike">
                <a:latin typeface="Lato"/>
              </a:rPr>
              <a:t>Liquid molecules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58" name="" descr=""/>
          <p:cNvPicPr/>
          <p:nvPr/>
        </p:nvPicPr>
        <p:blipFill>
          <a:blip r:embed="rId1"/>
          <a:stretch/>
        </p:blipFill>
        <p:spPr>
          <a:xfrm>
            <a:off x="540000" y="275760"/>
            <a:ext cx="3059640" cy="2783880"/>
          </a:xfrm>
          <a:prstGeom prst="rect">
            <a:avLst/>
          </a:prstGeom>
          <a:ln w="0">
            <a:noFill/>
          </a:ln>
        </p:spPr>
      </p:pic>
      <p:sp>
        <p:nvSpPr>
          <p:cNvPr id="159" name=""/>
          <p:cNvSpPr/>
          <p:nvPr/>
        </p:nvSpPr>
        <p:spPr>
          <a:xfrm>
            <a:off x="3780000" y="552240"/>
            <a:ext cx="5579640" cy="1735920"/>
          </a:xfrm>
          <a:prstGeom prst="rect">
            <a:avLst/>
          </a:prstGeom>
          <a:noFill/>
          <a:ln w="0">
            <a:noFill/>
          </a:ln>
        </p:spPr>
        <p:style>
          <a:lnRef idx="0"/>
          <a:fillRef idx="0"/>
          <a:effectRef idx="0"/>
          <a:fontRef idx="minor"/>
        </p:style>
        <p:txBody>
          <a:bodyPr lIns="90000" rIns="90000" tIns="45000" bIns="45000" anchor="t">
            <a:noAutofit/>
          </a:bodyPr>
          <a:p>
            <a:pPr algn="just">
              <a:lnSpc>
                <a:spcPct val="150000"/>
              </a:lnSpc>
              <a:buNone/>
            </a:pPr>
            <a:r>
              <a:rPr b="1" lang="en-PH" sz="1800" spc="-1" strike="noStrike">
                <a:latin typeface="Lato"/>
              </a:rPr>
              <a:t>Liquids also have properties:</a:t>
            </a:r>
            <a:endParaRPr b="0" lang="en-PH" sz="1800" spc="-1" strike="noStrike">
              <a:latin typeface="Arial"/>
            </a:endParaRPr>
          </a:p>
          <a:p>
            <a:pPr algn="just">
              <a:lnSpc>
                <a:spcPct val="150000"/>
              </a:lnSpc>
              <a:buNone/>
            </a:pPr>
            <a:r>
              <a:rPr b="1" lang="en-PH" sz="1800" spc="-1" strike="noStrike">
                <a:latin typeface="Lato"/>
              </a:rPr>
              <a:t>1. Liquids</a:t>
            </a:r>
            <a:r>
              <a:rPr b="0" lang="en-PH" sz="1800" spc="-1" strike="noStrike">
                <a:latin typeface="Lato"/>
              </a:rPr>
              <a:t> may dissolve some solids. When sugar is placed in  water, it melts or dissolves. Sugar breaks and spreads out.</a:t>
            </a:r>
            <a:endParaRPr b="0" lang="en-PH" sz="1800" spc="-1" strike="noStrike">
              <a:latin typeface="Arial"/>
            </a:endParaRPr>
          </a:p>
        </p:txBody>
      </p:sp>
      <p:pic>
        <p:nvPicPr>
          <p:cNvPr id="160" name="" descr=""/>
          <p:cNvPicPr/>
          <p:nvPr/>
        </p:nvPicPr>
        <p:blipFill>
          <a:blip r:embed="rId2"/>
          <a:stretch/>
        </p:blipFill>
        <p:spPr>
          <a:xfrm>
            <a:off x="7740000" y="2169720"/>
            <a:ext cx="3959640" cy="3945960"/>
          </a:xfrm>
          <a:prstGeom prst="rect">
            <a:avLst/>
          </a:prstGeom>
          <a:ln w="0">
            <a:noFill/>
          </a:ln>
        </p:spPr>
      </p:pic>
      <p:sp>
        <p:nvSpPr>
          <p:cNvPr id="161" name=""/>
          <p:cNvSpPr/>
          <p:nvPr/>
        </p:nvSpPr>
        <p:spPr>
          <a:xfrm>
            <a:off x="900000" y="3168000"/>
            <a:ext cx="7163640" cy="2970360"/>
          </a:xfrm>
          <a:prstGeom prst="rect">
            <a:avLst/>
          </a:prstGeom>
          <a:noFill/>
          <a:ln w="0">
            <a:noFill/>
          </a:ln>
        </p:spPr>
        <p:style>
          <a:lnRef idx="0"/>
          <a:fillRef idx="0"/>
          <a:effectRef idx="0"/>
          <a:fontRef idx="minor"/>
        </p:style>
        <p:txBody>
          <a:bodyPr lIns="90000" rIns="90000" tIns="45000" bIns="45000" anchor="t">
            <a:noAutofit/>
          </a:bodyPr>
          <a:p>
            <a:pPr algn="just">
              <a:lnSpc>
                <a:spcPct val="150000"/>
              </a:lnSpc>
              <a:buNone/>
            </a:pPr>
            <a:r>
              <a:rPr b="1" lang="en-PH" sz="1800" spc="-1" strike="noStrike">
                <a:latin typeface="Lato"/>
              </a:rPr>
              <a:t>2. </a:t>
            </a:r>
            <a:r>
              <a:rPr b="0" lang="en-PH" sz="1800" spc="-1" strike="noStrike">
                <a:latin typeface="Lato"/>
              </a:rPr>
              <a:t>Some liquids, like water, flow easily. Other liquids, like oil, flow very </a:t>
            </a:r>
            <a:endParaRPr b="0" lang="en-PH" sz="1800" spc="-1" strike="noStrike">
              <a:latin typeface="Arial"/>
            </a:endParaRPr>
          </a:p>
          <a:p>
            <a:pPr algn="just">
              <a:lnSpc>
                <a:spcPct val="150000"/>
              </a:lnSpc>
              <a:buNone/>
            </a:pPr>
            <a:r>
              <a:rPr b="0" lang="en-PH" sz="1800" spc="-1" strike="noStrike">
                <a:latin typeface="Lato"/>
              </a:rPr>
              <a:t>slowly. Liquids that fl ow very slowly are described as viscous.</a:t>
            </a:r>
            <a:endParaRPr b="0" lang="en-PH" sz="1800" spc="-1" strike="noStrike">
              <a:latin typeface="Arial"/>
            </a:endParaRPr>
          </a:p>
          <a:p>
            <a:pPr algn="just">
              <a:lnSpc>
                <a:spcPct val="150000"/>
              </a:lnSpc>
              <a:buNone/>
            </a:pPr>
            <a:r>
              <a:rPr b="0" lang="en-PH" sz="1800" spc="-1" strike="noStrike">
                <a:latin typeface="Lato"/>
                <a:ea typeface="€Î›âþ"/>
              </a:rPr>
              <a:t>	</a:t>
            </a:r>
            <a:r>
              <a:rPr b="1" lang="en-PH" sz="1800" spc="-1" strike="noStrike">
                <a:latin typeface="Lato"/>
                <a:ea typeface="€Î›âþ"/>
              </a:rPr>
              <a:t>Viscosity</a:t>
            </a:r>
            <a:r>
              <a:rPr b="0" lang="en-PH" sz="1800" spc="-1" strike="noStrike">
                <a:latin typeface="Lato"/>
                <a:ea typeface="€Î›âþ"/>
              </a:rPr>
              <a:t> is the resistance of a liquid to flow. This is because the </a:t>
            </a:r>
            <a:endParaRPr b="0" lang="en-PH" sz="1800" spc="-1" strike="noStrike">
              <a:latin typeface="Arial"/>
            </a:endParaRPr>
          </a:p>
          <a:p>
            <a:pPr algn="just">
              <a:lnSpc>
                <a:spcPct val="150000"/>
              </a:lnSpc>
              <a:buNone/>
            </a:pPr>
            <a:r>
              <a:rPr b="0" lang="en-PH" sz="1800" spc="-1" strike="noStrike">
                <a:latin typeface="Lato"/>
                <a:ea typeface="€Î›âþ"/>
              </a:rPr>
              <a:t>molecules in a viscous material are strongly attached to each other.</a:t>
            </a:r>
            <a:endParaRPr b="0" lang="en-PH" sz="1800" spc="-1" strike="noStrike">
              <a:latin typeface="Arial"/>
            </a:endParaRPr>
          </a:p>
          <a:p>
            <a:pPr algn="just">
              <a:lnSpc>
                <a:spcPct val="150000"/>
              </a:lnSpc>
              <a:buNone/>
            </a:pPr>
            <a:r>
              <a:rPr b="0" lang="en-PH" sz="1800" spc="-1" strike="noStrike">
                <a:latin typeface="Lato"/>
                <a:ea typeface="€Î›âþ"/>
              </a:rPr>
              <a:t>	</a:t>
            </a:r>
            <a:r>
              <a:rPr b="0" lang="en-PH" sz="1800" spc="-1" strike="noStrike">
                <a:latin typeface="Lato"/>
                <a:ea typeface="€Î›âþ"/>
              </a:rPr>
              <a:t>Which flows easily: evaporated milk or condensed milk?</a:t>
            </a:r>
            <a:endParaRPr b="0" lang="en-PH" sz="1800" spc="-1" strike="noStrike">
              <a:latin typeface="Arial"/>
            </a:endParaRPr>
          </a:p>
          <a:p>
            <a:pPr algn="just">
              <a:lnSpc>
                <a:spcPct val="150000"/>
              </a:lnSpc>
              <a:buNone/>
            </a:pPr>
            <a:r>
              <a:rPr b="0" lang="en-PH" sz="1800" spc="-1" strike="noStrike">
                <a:latin typeface="Lato"/>
                <a:ea typeface="€Î›âþ"/>
              </a:rPr>
              <a:t>	</a:t>
            </a:r>
            <a:r>
              <a:rPr b="0" lang="en-PH" sz="1800" spc="-1" strike="noStrike">
                <a:latin typeface="Lato"/>
                <a:ea typeface="€Î›âþ"/>
              </a:rPr>
              <a:t>The condensed milk that does not flow easily is more viscous </a:t>
            </a:r>
            <a:endParaRPr b="0" lang="en-PH" sz="1800" spc="-1" strike="noStrike">
              <a:latin typeface="Arial"/>
            </a:endParaRPr>
          </a:p>
          <a:p>
            <a:pPr algn="just">
              <a:lnSpc>
                <a:spcPct val="150000"/>
              </a:lnSpc>
              <a:buNone/>
            </a:pPr>
            <a:r>
              <a:rPr b="0" lang="en-PH" sz="1800" spc="-1" strike="noStrike">
                <a:latin typeface="Lato"/>
                <a:ea typeface="€Î›âþ"/>
              </a:rPr>
              <a:t>than the evaporated milk that flows easily.</a:t>
            </a:r>
            <a:endParaRPr b="0" lang="en-PH" sz="1800" spc="-1" strike="noStrike">
              <a:latin typeface="Arial"/>
            </a:endParaRPr>
          </a:p>
        </p:txBody>
      </p:sp>
      <p:sp>
        <p:nvSpPr>
          <p:cNvPr id="162" name=""/>
          <p:cNvSpPr/>
          <p:nvPr/>
        </p:nvSpPr>
        <p:spPr>
          <a:xfrm>
            <a:off x="7740000" y="5652000"/>
            <a:ext cx="3599640" cy="46368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1800" spc="-1" strike="noStrike">
                <a:latin typeface="Lato"/>
              </a:rPr>
              <a:t>How different liquids flow.</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63" name="" descr=""/>
          <p:cNvPicPr/>
          <p:nvPr/>
        </p:nvPicPr>
        <p:blipFill>
          <a:blip r:embed="rId1"/>
          <a:stretch/>
        </p:blipFill>
        <p:spPr>
          <a:xfrm>
            <a:off x="7560000" y="965880"/>
            <a:ext cx="4499640" cy="4253760"/>
          </a:xfrm>
          <a:prstGeom prst="rect">
            <a:avLst/>
          </a:prstGeom>
          <a:ln w="0">
            <a:noFill/>
          </a:ln>
        </p:spPr>
      </p:pic>
      <p:sp>
        <p:nvSpPr>
          <p:cNvPr id="164" name=""/>
          <p:cNvSpPr/>
          <p:nvPr/>
        </p:nvSpPr>
        <p:spPr>
          <a:xfrm>
            <a:off x="684000" y="36000"/>
            <a:ext cx="7055640" cy="6189120"/>
          </a:xfrm>
          <a:prstGeom prst="rect">
            <a:avLst/>
          </a:prstGeom>
          <a:noFill/>
          <a:ln w="0">
            <a:noFill/>
          </a:ln>
        </p:spPr>
        <p:style>
          <a:lnRef idx="0"/>
          <a:fillRef idx="0"/>
          <a:effectRef idx="0"/>
          <a:fontRef idx="minor"/>
        </p:style>
        <p:txBody>
          <a:bodyPr lIns="90000" rIns="90000" tIns="45000" bIns="45000" anchor="t">
            <a:noAutofit/>
          </a:bodyPr>
          <a:p>
            <a:pPr algn="just">
              <a:lnSpc>
                <a:spcPct val="200000"/>
              </a:lnSpc>
              <a:buNone/>
            </a:pPr>
            <a:r>
              <a:rPr b="1" lang="en-PH" sz="2000" spc="-1" strike="noStrike">
                <a:highlight>
                  <a:srgbClr val="f6f9d4"/>
                </a:highlight>
                <a:latin typeface="Lato"/>
              </a:rPr>
              <a:t>Gases</a:t>
            </a:r>
            <a:endParaRPr b="0" lang="en-PH" sz="2000" spc="-1" strike="noStrike">
              <a:latin typeface="Arial"/>
            </a:endParaRPr>
          </a:p>
          <a:p>
            <a:pPr algn="just">
              <a:lnSpc>
                <a:spcPct val="200000"/>
              </a:lnSpc>
              <a:buNone/>
            </a:pPr>
            <a:r>
              <a:rPr b="0" lang="en-PH" sz="1800" spc="-1" strike="noStrike">
                <a:latin typeface="Lato"/>
              </a:rPr>
              <a:t>	</a:t>
            </a:r>
            <a:r>
              <a:rPr b="0" lang="en-PH" sz="1800" spc="-1" strike="noStrike">
                <a:latin typeface="Lato"/>
              </a:rPr>
              <a:t>In gases, the molecules are farther apart compared to those of liquids. The molecules bounce off and move in every direction. The force of attraction between the molecules is too weak to hold them close.</a:t>
            </a:r>
            <a:endParaRPr b="0" lang="en-PH" sz="1800" spc="-1" strike="noStrike">
              <a:latin typeface="Arial"/>
            </a:endParaRPr>
          </a:p>
          <a:p>
            <a:pPr algn="just">
              <a:lnSpc>
                <a:spcPct val="200000"/>
              </a:lnSpc>
              <a:buNone/>
            </a:pPr>
            <a:r>
              <a:rPr b="0" lang="en-PH" sz="1800" spc="-1" strike="noStrike">
                <a:latin typeface="Lato"/>
              </a:rPr>
              <a:t>	</a:t>
            </a:r>
            <a:r>
              <a:rPr b="0" lang="en-PH" sz="1800" spc="-1" strike="noStrike">
                <a:latin typeface="Lato"/>
              </a:rPr>
              <a:t>Take a closed, half-filled bottle of perfume. Now, remove the top cover. Can you smell the scent of the perfume? The molecules of the perfume spread out and fill the room, and soon everyone inside the room can smell the scent of the perfume.</a:t>
            </a:r>
            <a:endParaRPr b="0" lang="en-PH" sz="1800" spc="-1" strike="noStrike">
              <a:latin typeface="Arial"/>
            </a:endParaRPr>
          </a:p>
          <a:p>
            <a:pPr algn="just">
              <a:lnSpc>
                <a:spcPct val="200000"/>
              </a:lnSpc>
              <a:buNone/>
            </a:pPr>
            <a:r>
              <a:rPr b="0" lang="en-PH" sz="1800" spc="-1" strike="noStrike">
                <a:latin typeface="Lato"/>
              </a:rPr>
              <a:t>	</a:t>
            </a:r>
            <a:r>
              <a:rPr b="0" lang="en-PH" sz="1800" spc="-1" strike="noStrike">
                <a:latin typeface="Lato"/>
              </a:rPr>
              <a:t>The attraction among molecules of any gas is weak, so they can change both their shape and volume.</a:t>
            </a:r>
            <a:endParaRPr b="0" lang="en-PH" sz="1800" spc="-1" strike="noStrike">
              <a:latin typeface="Arial"/>
            </a:endParaRPr>
          </a:p>
        </p:txBody>
      </p:sp>
      <p:sp>
        <p:nvSpPr>
          <p:cNvPr id="165" name=""/>
          <p:cNvSpPr/>
          <p:nvPr/>
        </p:nvSpPr>
        <p:spPr>
          <a:xfrm>
            <a:off x="8344080" y="5220000"/>
            <a:ext cx="3175560" cy="4287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1800" spc="-1" strike="noStrike">
                <a:latin typeface="Lato"/>
              </a:rPr>
              <a:t>Gas molecules.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6" name=""/>
          <p:cNvSpPr/>
          <p:nvPr/>
        </p:nvSpPr>
        <p:spPr>
          <a:xfrm>
            <a:off x="720000" y="900000"/>
            <a:ext cx="9720000" cy="3959640"/>
          </a:xfrm>
          <a:custGeom>
            <a:avLst/>
            <a:gdLst/>
            <a:ahLst/>
            <a:rect l="l" t="t" r="r" b="b"/>
            <a:pathLst>
              <a:path w="26502" h="11002">
                <a:moveTo>
                  <a:pt x="1833" y="0"/>
                </a:moveTo>
                <a:lnTo>
                  <a:pt x="1834" y="0"/>
                </a:lnTo>
                <a:cubicBezTo>
                  <a:pt x="1512" y="0"/>
                  <a:pt x="1195" y="85"/>
                  <a:pt x="917" y="246"/>
                </a:cubicBezTo>
                <a:cubicBezTo>
                  <a:pt x="638" y="407"/>
                  <a:pt x="407" y="638"/>
                  <a:pt x="246" y="917"/>
                </a:cubicBezTo>
                <a:cubicBezTo>
                  <a:pt x="85" y="1195"/>
                  <a:pt x="0" y="1512"/>
                  <a:pt x="0" y="1834"/>
                </a:cubicBezTo>
                <a:lnTo>
                  <a:pt x="0" y="9167"/>
                </a:lnTo>
                <a:lnTo>
                  <a:pt x="0" y="9168"/>
                </a:lnTo>
                <a:cubicBezTo>
                  <a:pt x="0" y="9489"/>
                  <a:pt x="85" y="9806"/>
                  <a:pt x="246" y="10084"/>
                </a:cubicBezTo>
                <a:cubicBezTo>
                  <a:pt x="407" y="10363"/>
                  <a:pt x="638" y="10594"/>
                  <a:pt x="917" y="10755"/>
                </a:cubicBezTo>
                <a:cubicBezTo>
                  <a:pt x="1195" y="10916"/>
                  <a:pt x="1512" y="11001"/>
                  <a:pt x="1834" y="11001"/>
                </a:cubicBezTo>
                <a:lnTo>
                  <a:pt x="24667" y="11001"/>
                </a:lnTo>
                <a:lnTo>
                  <a:pt x="24668" y="11001"/>
                </a:lnTo>
                <a:cubicBezTo>
                  <a:pt x="24989" y="11001"/>
                  <a:pt x="25306" y="10916"/>
                  <a:pt x="25584" y="10755"/>
                </a:cubicBezTo>
                <a:cubicBezTo>
                  <a:pt x="25863" y="10594"/>
                  <a:pt x="26094" y="10363"/>
                  <a:pt x="26255" y="10084"/>
                </a:cubicBezTo>
                <a:cubicBezTo>
                  <a:pt x="26416" y="9806"/>
                  <a:pt x="26501" y="9489"/>
                  <a:pt x="26501" y="9168"/>
                </a:cubicBezTo>
                <a:lnTo>
                  <a:pt x="26501" y="1833"/>
                </a:lnTo>
                <a:lnTo>
                  <a:pt x="26501" y="1834"/>
                </a:lnTo>
                <a:lnTo>
                  <a:pt x="26501" y="1834"/>
                </a:lnTo>
                <a:cubicBezTo>
                  <a:pt x="26501" y="1512"/>
                  <a:pt x="26416" y="1195"/>
                  <a:pt x="26255" y="917"/>
                </a:cubicBezTo>
                <a:cubicBezTo>
                  <a:pt x="26094" y="638"/>
                  <a:pt x="25863" y="407"/>
                  <a:pt x="25584" y="246"/>
                </a:cubicBezTo>
                <a:cubicBezTo>
                  <a:pt x="25306" y="85"/>
                  <a:pt x="24989" y="0"/>
                  <a:pt x="24668" y="0"/>
                </a:cubicBezTo>
                <a:lnTo>
                  <a:pt x="1833" y="0"/>
                </a:lnTo>
              </a:path>
            </a:pathLst>
          </a:custGeom>
          <a:solidFill>
            <a:srgbClr val="729fcf">
              <a:alpha val="27000"/>
            </a:srgbClr>
          </a:solidFill>
          <a:ln w="0">
            <a:solidFill>
              <a:srgbClr val="3465a4"/>
            </a:solidFill>
          </a:ln>
        </p:spPr>
        <p:style>
          <a:lnRef idx="0"/>
          <a:fillRef idx="0"/>
          <a:effectRef idx="0"/>
          <a:fontRef idx="minor"/>
        </p:style>
        <p:txBody>
          <a:bodyPr lIns="90000" rIns="90000" tIns="45000" bIns="45000" anchor="t">
            <a:noAutofit/>
          </a:bodyPr>
          <a:p>
            <a:pPr algn="just">
              <a:lnSpc>
                <a:spcPct val="200000"/>
              </a:lnSpc>
              <a:buNone/>
            </a:pPr>
            <a:r>
              <a:rPr b="0" lang="en-PH" sz="1800" spc="-1" strike="noStrike">
                <a:solidFill>
                  <a:srgbClr val="000000"/>
                </a:solidFill>
                <a:latin typeface="Lato"/>
                <a:ea typeface="DejaVu Sans"/>
              </a:rPr>
              <a:t>	</a:t>
            </a:r>
            <a:r>
              <a:rPr b="1" lang="en-PH" sz="1800" spc="-1" strike="noStrike">
                <a:solidFill>
                  <a:srgbClr val="000000"/>
                </a:solidFill>
                <a:latin typeface="Lato"/>
                <a:ea typeface="DejaVu Sans"/>
              </a:rPr>
              <a:t>Air</a:t>
            </a:r>
            <a:r>
              <a:rPr b="0" lang="en-PH" sz="1800" spc="-1" strike="noStrike">
                <a:solidFill>
                  <a:srgbClr val="000000"/>
                </a:solidFill>
                <a:latin typeface="Lato"/>
                <a:ea typeface="DejaVu Sans"/>
              </a:rPr>
              <a:t> is an example of gas. Air is colorless, tasteless, and invisible. Air can be squeezed</a:t>
            </a:r>
            <a:endParaRPr b="0" lang="en-PH" sz="1800" spc="-1" strike="noStrike">
              <a:latin typeface="Arial"/>
            </a:endParaRPr>
          </a:p>
          <a:p>
            <a:pPr algn="just">
              <a:lnSpc>
                <a:spcPct val="200000"/>
              </a:lnSpc>
              <a:buNone/>
            </a:pPr>
            <a:r>
              <a:rPr b="0" lang="en-PH" sz="1800" spc="-1" strike="noStrike">
                <a:solidFill>
                  <a:srgbClr val="000000"/>
                </a:solidFill>
                <a:latin typeface="Lato"/>
                <a:ea typeface="DejaVu Sans"/>
              </a:rPr>
              <a:t>or compressed. As you press the balloon, it feels harder as it occupies a smaller space. Air can be pushed from both sides (left and right).</a:t>
            </a:r>
            <a:endParaRPr b="0" lang="en-PH" sz="1800" spc="-1" strike="noStrike">
              <a:latin typeface="Arial"/>
            </a:endParaRPr>
          </a:p>
          <a:p>
            <a:pPr algn="just">
              <a:lnSpc>
                <a:spcPct val="2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Moreover, air has heaviness. Gas has definite mass and no definite shape and volume. This heaviness is also called weight.</a:t>
            </a:r>
            <a:endParaRPr b="0" lang="en-PH" sz="1800" spc="-1" strike="noStrike">
              <a:latin typeface="Arial"/>
            </a:endParaRPr>
          </a:p>
          <a:p>
            <a:pPr algn="just">
              <a:lnSpc>
                <a:spcPct val="200000"/>
              </a:lnSpc>
              <a:buNone/>
            </a:pPr>
            <a:r>
              <a:rPr b="0" lang="en-PH" sz="1800" spc="-1" strike="noStrike">
                <a:solidFill>
                  <a:srgbClr val="000000"/>
                </a:solidFill>
                <a:latin typeface="Lato"/>
                <a:ea typeface="DejaVu Sans"/>
              </a:rPr>
              <a:t>Examples of gases are oxygen, carbon dioxide, and cooking gas.</a:t>
            </a:r>
            <a:endParaRPr b="0" lang="en-PH" sz="1800" spc="-1" strike="noStrike">
              <a:latin typeface="Arial"/>
            </a:endParaRPr>
          </a:p>
        </p:txBody>
      </p:sp>
      <p:pic>
        <p:nvPicPr>
          <p:cNvPr id="167" name="" descr=""/>
          <p:cNvPicPr/>
          <p:nvPr/>
        </p:nvPicPr>
        <p:blipFill>
          <a:blip r:embed="rId1"/>
          <a:srcRect l="4163" t="9994" r="7" b="10012"/>
          <a:stretch/>
        </p:blipFill>
        <p:spPr>
          <a:xfrm>
            <a:off x="7920000" y="4500000"/>
            <a:ext cx="4139280" cy="1439280"/>
          </a:xfrm>
          <a:prstGeom prst="rect">
            <a:avLst/>
          </a:prstGeom>
          <a:ln w="0">
            <a:noFill/>
          </a:ln>
        </p:spPr>
      </p:pic>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8" name=""/>
          <p:cNvSpPr/>
          <p:nvPr/>
        </p:nvSpPr>
        <p:spPr>
          <a:xfrm>
            <a:off x="1080000" y="510480"/>
            <a:ext cx="9539640" cy="1109160"/>
          </a:xfrm>
          <a:prstGeom prst="rect">
            <a:avLst/>
          </a:prstGeom>
          <a:noFill/>
          <a:ln w="0">
            <a:noFill/>
          </a:ln>
        </p:spPr>
        <p:style>
          <a:lnRef idx="0"/>
          <a:fillRef idx="0"/>
          <a:effectRef idx="0"/>
          <a:fontRef idx="minor"/>
        </p:style>
        <p:txBody>
          <a:bodyPr lIns="90000" rIns="90000" tIns="45000" bIns="45000" anchor="t">
            <a:noAutofit/>
          </a:bodyPr>
          <a:p>
            <a:pPr algn="just">
              <a:lnSpc>
                <a:spcPct val="150000"/>
              </a:lnSpc>
              <a:buNone/>
            </a:pPr>
            <a:r>
              <a:rPr b="1" lang="en-PH" sz="1800" spc="-1" strike="noStrike">
                <a:latin typeface="Lato"/>
              </a:rPr>
              <a:t>Comparing the Characteristics/Properties of States of Matter</a:t>
            </a:r>
            <a:endParaRPr b="0" lang="en-PH" sz="1800" spc="-1" strike="noStrike">
              <a:latin typeface="Arial"/>
            </a:endParaRPr>
          </a:p>
          <a:p>
            <a:pPr algn="just">
              <a:lnSpc>
                <a:spcPct val="150000"/>
              </a:lnSpc>
              <a:buNone/>
            </a:pPr>
            <a:r>
              <a:rPr b="0" lang="en-PH" sz="1800" spc="-1" strike="noStrike">
                <a:latin typeface="Lato"/>
              </a:rPr>
              <a:t>Below is a table that shows the characteristics of the different states of matter:</a:t>
            </a:r>
            <a:endParaRPr b="0" lang="en-PH" sz="1800" spc="-1" strike="noStrike">
              <a:latin typeface="Arial"/>
            </a:endParaRPr>
          </a:p>
        </p:txBody>
      </p:sp>
      <p:graphicFrame>
        <p:nvGraphicFramePr>
          <p:cNvPr id="169" name=""/>
          <p:cNvGraphicFramePr/>
          <p:nvPr/>
        </p:nvGraphicFramePr>
        <p:xfrm>
          <a:off x="1210320" y="1697760"/>
          <a:ext cx="10129320" cy="3845880"/>
        </p:xfrm>
        <a:graphic>
          <a:graphicData uri="http://schemas.openxmlformats.org/drawingml/2006/table">
            <a:tbl>
              <a:tblPr/>
              <a:tblGrid>
                <a:gridCol w="1641240"/>
                <a:gridCol w="2431440"/>
                <a:gridCol w="2614320"/>
                <a:gridCol w="3442680"/>
              </a:tblGrid>
              <a:tr h="960840">
                <a:tc>
                  <a:txBody>
                    <a:bodyPr lIns="90000" rIns="90000" anchor="ctr">
                      <a:noAutofit/>
                    </a:bodyPr>
                    <a:p>
                      <a:pPr algn="ctr">
                        <a:lnSpc>
                          <a:spcPct val="100000"/>
                        </a:lnSpc>
                        <a:buNone/>
                      </a:pPr>
                      <a:r>
                        <a:rPr b="1" lang="en-PH" sz="1800" spc="-1" strike="noStrike">
                          <a:latin typeface="Lato"/>
                        </a:rPr>
                        <a:t>State</a:t>
                      </a:r>
                      <a:endParaRPr b="0" lang="en-PH" sz="1800" spc="-1" strike="noStrike">
                        <a:latin typeface="Arial"/>
                      </a:endParaRPr>
                    </a:p>
                  </a:txBody>
                  <a:tcPr anchor="ctr" marL="90000" marR="90000">
                    <a:lnL w="720">
                      <a:solidFill>
                        <a:srgbClr val="2a6099"/>
                      </a:solidFill>
                    </a:lnL>
                    <a:lnR w="720">
                      <a:solidFill>
                        <a:srgbClr val="2a6099"/>
                      </a:solidFill>
                    </a:lnR>
                    <a:lnT w="720">
                      <a:solidFill>
                        <a:srgbClr val="2a6099"/>
                      </a:solidFill>
                    </a:lnT>
                    <a:lnB w="720">
                      <a:solidFill>
                        <a:srgbClr val="2a6099"/>
                      </a:solidFill>
                    </a:lnB>
                    <a:solidFill>
                      <a:srgbClr val="b4c7dc"/>
                    </a:solidFill>
                  </a:tcPr>
                </a:tc>
                <a:tc>
                  <a:txBody>
                    <a:bodyPr lIns="90000" rIns="90000" anchor="ctr">
                      <a:noAutofit/>
                    </a:bodyPr>
                    <a:p>
                      <a:pPr algn="ctr">
                        <a:lnSpc>
                          <a:spcPct val="100000"/>
                        </a:lnSpc>
                        <a:buNone/>
                      </a:pPr>
                      <a:r>
                        <a:rPr b="1" lang="en-PH" sz="1800" spc="-1" strike="noStrike">
                          <a:latin typeface="Lato"/>
                        </a:rPr>
                        <a:t>Mass</a:t>
                      </a:r>
                      <a:endParaRPr b="0" lang="en-PH" sz="1800" spc="-1" strike="noStrike">
                        <a:latin typeface="Arial"/>
                      </a:endParaRPr>
                    </a:p>
                  </a:txBody>
                  <a:tcPr anchor="ctr" marL="90000" marR="90000">
                    <a:lnL w="720">
                      <a:solidFill>
                        <a:srgbClr val="2a6099"/>
                      </a:solidFill>
                    </a:lnL>
                    <a:lnR w="720">
                      <a:solidFill>
                        <a:srgbClr val="2a6099"/>
                      </a:solidFill>
                    </a:lnR>
                    <a:lnT w="720">
                      <a:solidFill>
                        <a:srgbClr val="2a6099"/>
                      </a:solidFill>
                    </a:lnT>
                    <a:lnB w="720">
                      <a:solidFill>
                        <a:srgbClr val="2a6099"/>
                      </a:solidFill>
                    </a:lnB>
                    <a:solidFill>
                      <a:srgbClr val="b4c7dc"/>
                    </a:solidFill>
                  </a:tcPr>
                </a:tc>
                <a:tc>
                  <a:txBody>
                    <a:bodyPr lIns="90000" rIns="90000" anchor="ctr">
                      <a:noAutofit/>
                    </a:bodyPr>
                    <a:p>
                      <a:pPr algn="ctr">
                        <a:lnSpc>
                          <a:spcPct val="100000"/>
                        </a:lnSpc>
                        <a:buNone/>
                      </a:pPr>
                      <a:r>
                        <a:rPr b="1" lang="en-PH" sz="1800" spc="-1" strike="noStrike">
                          <a:latin typeface="Lato"/>
                        </a:rPr>
                        <a:t>Volume</a:t>
                      </a:r>
                      <a:endParaRPr b="0" lang="en-PH" sz="1800" spc="-1" strike="noStrike">
                        <a:latin typeface="Arial"/>
                      </a:endParaRPr>
                    </a:p>
                  </a:txBody>
                  <a:tcPr anchor="ctr" marL="90000" marR="90000">
                    <a:lnL w="720">
                      <a:solidFill>
                        <a:srgbClr val="2a6099"/>
                      </a:solidFill>
                    </a:lnL>
                    <a:lnR w="720">
                      <a:solidFill>
                        <a:srgbClr val="2a6099"/>
                      </a:solidFill>
                    </a:lnR>
                    <a:lnT w="720">
                      <a:solidFill>
                        <a:srgbClr val="2a6099"/>
                      </a:solidFill>
                    </a:lnT>
                    <a:lnB w="720">
                      <a:solidFill>
                        <a:srgbClr val="2a6099"/>
                      </a:solidFill>
                    </a:lnB>
                    <a:solidFill>
                      <a:srgbClr val="b4c7dc"/>
                    </a:solidFill>
                  </a:tcPr>
                </a:tc>
                <a:tc>
                  <a:txBody>
                    <a:bodyPr lIns="90000" rIns="90000" anchor="ctr">
                      <a:noAutofit/>
                    </a:bodyPr>
                    <a:p>
                      <a:pPr algn="ctr">
                        <a:lnSpc>
                          <a:spcPct val="100000"/>
                        </a:lnSpc>
                        <a:buNone/>
                      </a:pPr>
                      <a:r>
                        <a:rPr b="1" lang="en-PH" sz="1800" spc="-1" strike="noStrike">
                          <a:latin typeface="Lato"/>
                        </a:rPr>
                        <a:t>Shape</a:t>
                      </a:r>
                      <a:endParaRPr b="0" lang="en-PH" sz="1800" spc="-1" strike="noStrike">
                        <a:latin typeface="Arial"/>
                      </a:endParaRPr>
                    </a:p>
                  </a:txBody>
                  <a:tcPr anchor="ctr" marL="90000" marR="90000">
                    <a:lnL w="720">
                      <a:solidFill>
                        <a:srgbClr val="2a6099"/>
                      </a:solidFill>
                    </a:lnL>
                    <a:lnR w="720">
                      <a:solidFill>
                        <a:srgbClr val="2a6099"/>
                      </a:solidFill>
                    </a:lnR>
                    <a:lnT w="720">
                      <a:solidFill>
                        <a:srgbClr val="2a6099"/>
                      </a:solidFill>
                    </a:lnT>
                    <a:lnB w="720">
                      <a:solidFill>
                        <a:srgbClr val="2a6099"/>
                      </a:solidFill>
                    </a:lnB>
                    <a:solidFill>
                      <a:srgbClr val="b4c7dc"/>
                    </a:solidFill>
                  </a:tcPr>
                </a:tc>
              </a:tr>
              <a:tr h="960840">
                <a:tc>
                  <a:txBody>
                    <a:bodyPr lIns="90000" rIns="90000" anchor="ctr">
                      <a:noAutofit/>
                    </a:bodyPr>
                    <a:p>
                      <a:pPr>
                        <a:lnSpc>
                          <a:spcPct val="100000"/>
                        </a:lnSpc>
                        <a:buNone/>
                      </a:pPr>
                      <a:r>
                        <a:rPr b="0" lang="en-PH" sz="1800" spc="-1" strike="noStrike">
                          <a:latin typeface="Lato"/>
                        </a:rPr>
                        <a:t>Solid</a:t>
                      </a:r>
                      <a:endParaRPr b="0" lang="en-PH" sz="1800" spc="-1" strike="noStrike">
                        <a:latin typeface="Arial"/>
                      </a:endParaRPr>
                    </a:p>
                  </a:txBody>
                  <a:tcPr anchor="ctr" marL="90000" marR="90000">
                    <a:lnL w="720">
                      <a:solidFill>
                        <a:srgbClr val="2a6099"/>
                      </a:solidFill>
                    </a:lnL>
                    <a:lnR w="720">
                      <a:solidFill>
                        <a:srgbClr val="2a6099"/>
                      </a:solidFill>
                    </a:lnR>
                    <a:lnT w="720">
                      <a:solidFill>
                        <a:srgbClr val="2a6099"/>
                      </a:solidFill>
                    </a:lnT>
                    <a:lnB w="720">
                      <a:solidFill>
                        <a:srgbClr val="2a6099"/>
                      </a:solidFill>
                    </a:lnB>
                    <a:solidFill>
                      <a:srgbClr val="dee6ef"/>
                    </a:solidFill>
                  </a:tcPr>
                </a:tc>
                <a:tc>
                  <a:txBody>
                    <a:bodyPr lIns="90000" rIns="90000" anchor="ctr">
                      <a:noAutofit/>
                    </a:bodyPr>
                    <a:p>
                      <a:pPr>
                        <a:lnSpc>
                          <a:spcPct val="100000"/>
                        </a:lnSpc>
                        <a:buNone/>
                      </a:pPr>
                      <a:r>
                        <a:rPr b="0" lang="en-PH" sz="1800" spc="-1" strike="noStrike">
                          <a:latin typeface="Lato"/>
                          <a:ea typeface="€Î›âþ"/>
                        </a:rPr>
                        <a:t>Definite mass</a:t>
                      </a:r>
                      <a:endParaRPr b="0" lang="en-PH" sz="1800" spc="-1" strike="noStrike">
                        <a:latin typeface="Arial"/>
                      </a:endParaRPr>
                    </a:p>
                  </a:txBody>
                  <a:tcPr anchor="ctr" marL="90000" marR="90000">
                    <a:lnL w="720">
                      <a:solidFill>
                        <a:srgbClr val="2a6099"/>
                      </a:solidFill>
                    </a:lnL>
                    <a:lnR w="720">
                      <a:solidFill>
                        <a:srgbClr val="2a6099"/>
                      </a:solidFill>
                    </a:lnR>
                    <a:lnT w="720">
                      <a:solidFill>
                        <a:srgbClr val="2a6099"/>
                      </a:solidFill>
                    </a:lnT>
                    <a:lnB w="720">
                      <a:solidFill>
                        <a:srgbClr val="2a6099"/>
                      </a:solidFill>
                    </a:lnB>
                    <a:solidFill>
                      <a:srgbClr val="dee6ef"/>
                    </a:solidFill>
                  </a:tcPr>
                </a:tc>
                <a:tc>
                  <a:txBody>
                    <a:bodyPr lIns="90000" rIns="90000" anchor="ctr">
                      <a:noAutofit/>
                    </a:bodyPr>
                    <a:p>
                      <a:pPr>
                        <a:lnSpc>
                          <a:spcPct val="100000"/>
                        </a:lnSpc>
                        <a:buNone/>
                      </a:pPr>
                      <a:r>
                        <a:rPr b="0" lang="en-PH" sz="1800" spc="-1" strike="noStrike">
                          <a:latin typeface="Lato"/>
                          <a:ea typeface="€Î›âþ"/>
                        </a:rPr>
                        <a:t>Definite volume</a:t>
                      </a:r>
                      <a:endParaRPr b="0" lang="en-PH" sz="1800" spc="-1" strike="noStrike">
                        <a:latin typeface="Arial"/>
                      </a:endParaRPr>
                    </a:p>
                  </a:txBody>
                  <a:tcPr anchor="ctr" marL="90000" marR="90000">
                    <a:lnL w="720">
                      <a:solidFill>
                        <a:srgbClr val="2a6099"/>
                      </a:solidFill>
                    </a:lnL>
                    <a:lnR w="720">
                      <a:solidFill>
                        <a:srgbClr val="2a6099"/>
                      </a:solidFill>
                    </a:lnR>
                    <a:lnT w="720">
                      <a:solidFill>
                        <a:srgbClr val="2a6099"/>
                      </a:solidFill>
                    </a:lnT>
                    <a:lnB w="720">
                      <a:solidFill>
                        <a:srgbClr val="2a6099"/>
                      </a:solidFill>
                    </a:lnB>
                    <a:solidFill>
                      <a:srgbClr val="dee6ef"/>
                    </a:solidFill>
                  </a:tcPr>
                </a:tc>
                <a:tc>
                  <a:txBody>
                    <a:bodyPr lIns="90000" rIns="90000" anchor="ctr">
                      <a:noAutofit/>
                    </a:bodyPr>
                    <a:p>
                      <a:pPr>
                        <a:lnSpc>
                          <a:spcPct val="100000"/>
                        </a:lnSpc>
                        <a:buNone/>
                      </a:pPr>
                      <a:r>
                        <a:rPr b="0" lang="en-PH" sz="1800" spc="-1" strike="noStrike">
                          <a:latin typeface="Lato"/>
                          <a:ea typeface="€Î›âþ"/>
                        </a:rPr>
                        <a:t>Has definite shape</a:t>
                      </a:r>
                      <a:endParaRPr b="0" lang="en-PH" sz="1800" spc="-1" strike="noStrike">
                        <a:latin typeface="Arial"/>
                      </a:endParaRPr>
                    </a:p>
                  </a:txBody>
                  <a:tcPr anchor="ctr" marL="90000" marR="90000">
                    <a:lnL w="720">
                      <a:solidFill>
                        <a:srgbClr val="2a6099"/>
                      </a:solidFill>
                    </a:lnL>
                    <a:lnR w="720">
                      <a:solidFill>
                        <a:srgbClr val="2a6099"/>
                      </a:solidFill>
                    </a:lnR>
                    <a:lnT w="720">
                      <a:solidFill>
                        <a:srgbClr val="2a6099"/>
                      </a:solidFill>
                    </a:lnT>
                    <a:lnB w="720">
                      <a:solidFill>
                        <a:srgbClr val="2a6099"/>
                      </a:solidFill>
                    </a:lnB>
                    <a:solidFill>
                      <a:srgbClr val="dee6ef"/>
                    </a:solidFill>
                  </a:tcPr>
                </a:tc>
              </a:tr>
              <a:tr h="960840">
                <a:tc>
                  <a:txBody>
                    <a:bodyPr lIns="90000" rIns="90000" anchor="ctr">
                      <a:noAutofit/>
                    </a:bodyPr>
                    <a:p>
                      <a:pPr>
                        <a:lnSpc>
                          <a:spcPct val="100000"/>
                        </a:lnSpc>
                        <a:buNone/>
                      </a:pPr>
                      <a:r>
                        <a:rPr b="0" lang="en-PH" sz="1800" spc="-1" strike="noStrike">
                          <a:latin typeface="Lato"/>
                        </a:rPr>
                        <a:t>Liquid</a:t>
                      </a:r>
                      <a:endParaRPr b="0" lang="en-PH" sz="1800" spc="-1" strike="noStrike">
                        <a:latin typeface="Arial"/>
                      </a:endParaRPr>
                    </a:p>
                  </a:txBody>
                  <a:tcPr anchor="ctr" marL="90000" marR="90000">
                    <a:lnL w="720">
                      <a:solidFill>
                        <a:srgbClr val="2a6099"/>
                      </a:solidFill>
                    </a:lnL>
                    <a:lnR w="720">
                      <a:solidFill>
                        <a:srgbClr val="2a6099"/>
                      </a:solidFill>
                    </a:lnR>
                    <a:lnT w="720">
                      <a:solidFill>
                        <a:srgbClr val="2a6099"/>
                      </a:solidFill>
                    </a:lnT>
                    <a:lnB w="720">
                      <a:solidFill>
                        <a:srgbClr val="2a6099"/>
                      </a:solidFill>
                    </a:lnB>
                    <a:solidFill>
                      <a:srgbClr val="dee6ef"/>
                    </a:solidFill>
                  </a:tcPr>
                </a:tc>
                <a:tc>
                  <a:txBody>
                    <a:bodyPr lIns="90000" rIns="90000" anchor="ctr">
                      <a:noAutofit/>
                    </a:bodyPr>
                    <a:p>
                      <a:pPr>
                        <a:lnSpc>
                          <a:spcPct val="100000"/>
                        </a:lnSpc>
                        <a:buNone/>
                      </a:pPr>
                      <a:r>
                        <a:rPr b="0" lang="en-PH" sz="1800" spc="-1" strike="noStrike">
                          <a:latin typeface="Lato"/>
                          <a:ea typeface="€Î›âþ"/>
                        </a:rPr>
                        <a:t>Definite mass</a:t>
                      </a:r>
                      <a:endParaRPr b="0" lang="en-PH" sz="1800" spc="-1" strike="noStrike">
                        <a:latin typeface="Arial"/>
                      </a:endParaRPr>
                    </a:p>
                  </a:txBody>
                  <a:tcPr anchor="ctr" marL="90000" marR="90000">
                    <a:lnL w="720">
                      <a:solidFill>
                        <a:srgbClr val="2a6099"/>
                      </a:solidFill>
                    </a:lnL>
                    <a:lnR w="720">
                      <a:solidFill>
                        <a:srgbClr val="2a6099"/>
                      </a:solidFill>
                    </a:lnR>
                    <a:lnT w="720">
                      <a:solidFill>
                        <a:srgbClr val="2a6099"/>
                      </a:solidFill>
                    </a:lnT>
                    <a:lnB w="720">
                      <a:solidFill>
                        <a:srgbClr val="2a6099"/>
                      </a:solidFill>
                    </a:lnB>
                    <a:solidFill>
                      <a:srgbClr val="dee6ef"/>
                    </a:solidFill>
                  </a:tcPr>
                </a:tc>
                <a:tc>
                  <a:txBody>
                    <a:bodyPr lIns="90000" rIns="90000" anchor="ctr">
                      <a:noAutofit/>
                    </a:bodyPr>
                    <a:p>
                      <a:pPr>
                        <a:lnSpc>
                          <a:spcPct val="100000"/>
                        </a:lnSpc>
                        <a:buNone/>
                      </a:pPr>
                      <a:r>
                        <a:rPr b="0" lang="en-PH" sz="1800" spc="-1" strike="noStrike">
                          <a:latin typeface="Lato"/>
                          <a:ea typeface="€Î›âþ"/>
                        </a:rPr>
                        <a:t>Definite volume</a:t>
                      </a:r>
                      <a:endParaRPr b="0" lang="en-PH" sz="1800" spc="-1" strike="noStrike">
                        <a:latin typeface="Arial"/>
                      </a:endParaRPr>
                    </a:p>
                  </a:txBody>
                  <a:tcPr anchor="ctr" marL="90000" marR="90000">
                    <a:lnL w="720">
                      <a:solidFill>
                        <a:srgbClr val="2a6099"/>
                      </a:solidFill>
                    </a:lnL>
                    <a:lnR w="720">
                      <a:solidFill>
                        <a:srgbClr val="2a6099"/>
                      </a:solidFill>
                    </a:lnR>
                    <a:lnT w="720">
                      <a:solidFill>
                        <a:srgbClr val="2a6099"/>
                      </a:solidFill>
                    </a:lnT>
                    <a:lnB w="720">
                      <a:solidFill>
                        <a:srgbClr val="2a6099"/>
                      </a:solidFill>
                    </a:lnB>
                    <a:solidFill>
                      <a:srgbClr val="dee6ef"/>
                    </a:solidFill>
                  </a:tcPr>
                </a:tc>
                <a:tc>
                  <a:txBody>
                    <a:bodyPr lIns="90000" rIns="90000" anchor="ctr">
                      <a:noAutofit/>
                    </a:bodyPr>
                    <a:p>
                      <a:pPr>
                        <a:lnSpc>
                          <a:spcPct val="100000"/>
                        </a:lnSpc>
                        <a:buNone/>
                      </a:pPr>
                      <a:r>
                        <a:rPr b="0" lang="en-PH" sz="1800" spc="-1" strike="noStrike">
                          <a:latin typeface="Lato"/>
                        </a:rPr>
                        <a:t>Takes the shape of the container</a:t>
                      </a:r>
                      <a:endParaRPr b="0" lang="en-PH" sz="1800" spc="-1" strike="noStrike">
                        <a:latin typeface="Arial"/>
                      </a:endParaRPr>
                    </a:p>
                  </a:txBody>
                  <a:tcPr anchor="ctr" marL="90000" marR="90000">
                    <a:lnL w="720">
                      <a:solidFill>
                        <a:srgbClr val="2a6099"/>
                      </a:solidFill>
                    </a:lnL>
                    <a:lnR w="720">
                      <a:solidFill>
                        <a:srgbClr val="2a6099"/>
                      </a:solidFill>
                    </a:lnR>
                    <a:lnT w="720">
                      <a:solidFill>
                        <a:srgbClr val="2a6099"/>
                      </a:solidFill>
                    </a:lnT>
                    <a:lnB w="720">
                      <a:solidFill>
                        <a:srgbClr val="2a6099"/>
                      </a:solidFill>
                    </a:lnB>
                    <a:solidFill>
                      <a:srgbClr val="dee6ef"/>
                    </a:solidFill>
                  </a:tcPr>
                </a:tc>
              </a:tr>
              <a:tr h="963720">
                <a:tc>
                  <a:txBody>
                    <a:bodyPr lIns="90000" rIns="90000" anchor="ctr">
                      <a:noAutofit/>
                    </a:bodyPr>
                    <a:p>
                      <a:pPr>
                        <a:lnSpc>
                          <a:spcPct val="100000"/>
                        </a:lnSpc>
                        <a:buNone/>
                      </a:pPr>
                      <a:r>
                        <a:rPr b="0" lang="en-PH" sz="1800" spc="-1" strike="noStrike">
                          <a:latin typeface="Lato"/>
                        </a:rPr>
                        <a:t>Gas</a:t>
                      </a:r>
                      <a:endParaRPr b="0" lang="en-PH" sz="1800" spc="-1" strike="noStrike">
                        <a:latin typeface="Arial"/>
                      </a:endParaRPr>
                    </a:p>
                  </a:txBody>
                  <a:tcPr anchor="ctr" marL="90000" marR="90000">
                    <a:lnL w="720">
                      <a:solidFill>
                        <a:srgbClr val="2a6099"/>
                      </a:solidFill>
                    </a:lnL>
                    <a:lnR w="720">
                      <a:solidFill>
                        <a:srgbClr val="2a6099"/>
                      </a:solidFill>
                    </a:lnR>
                    <a:lnT w="720">
                      <a:solidFill>
                        <a:srgbClr val="2a6099"/>
                      </a:solidFill>
                    </a:lnT>
                    <a:lnB w="720">
                      <a:solidFill>
                        <a:srgbClr val="2a6099"/>
                      </a:solidFill>
                    </a:lnB>
                    <a:solidFill>
                      <a:srgbClr val="dee6ef"/>
                    </a:solidFill>
                  </a:tcPr>
                </a:tc>
                <a:tc>
                  <a:txBody>
                    <a:bodyPr lIns="90000" rIns="90000" anchor="ctr">
                      <a:noAutofit/>
                    </a:bodyPr>
                    <a:p>
                      <a:pPr>
                        <a:lnSpc>
                          <a:spcPct val="100000"/>
                        </a:lnSpc>
                        <a:buNone/>
                      </a:pPr>
                      <a:r>
                        <a:rPr b="0" lang="en-PH" sz="1800" spc="-1" strike="noStrike">
                          <a:latin typeface="Lato"/>
                          <a:ea typeface="€Î›âþ"/>
                        </a:rPr>
                        <a:t>Definite mass</a:t>
                      </a:r>
                      <a:endParaRPr b="0" lang="en-PH" sz="1800" spc="-1" strike="noStrike">
                        <a:latin typeface="Arial"/>
                      </a:endParaRPr>
                    </a:p>
                  </a:txBody>
                  <a:tcPr anchor="ctr" marL="90000" marR="90000">
                    <a:lnL w="720">
                      <a:solidFill>
                        <a:srgbClr val="2a6099"/>
                      </a:solidFill>
                    </a:lnL>
                    <a:lnR w="720">
                      <a:solidFill>
                        <a:srgbClr val="2a6099"/>
                      </a:solidFill>
                    </a:lnR>
                    <a:lnT w="720">
                      <a:solidFill>
                        <a:srgbClr val="2a6099"/>
                      </a:solidFill>
                    </a:lnT>
                    <a:lnB w="720">
                      <a:solidFill>
                        <a:srgbClr val="2a6099"/>
                      </a:solidFill>
                    </a:lnB>
                    <a:solidFill>
                      <a:srgbClr val="dee6ef"/>
                    </a:solidFill>
                  </a:tcPr>
                </a:tc>
                <a:tc>
                  <a:txBody>
                    <a:bodyPr lIns="90000" rIns="90000" anchor="ctr">
                      <a:noAutofit/>
                    </a:bodyPr>
                    <a:p>
                      <a:pPr>
                        <a:lnSpc>
                          <a:spcPct val="100000"/>
                        </a:lnSpc>
                        <a:buNone/>
                      </a:pPr>
                      <a:r>
                        <a:rPr b="0" lang="en-PH" sz="1800" spc="-1" strike="noStrike">
                          <a:latin typeface="Lato"/>
                          <a:ea typeface="€Î›âþ"/>
                        </a:rPr>
                        <a:t>No definite volume</a:t>
                      </a:r>
                      <a:endParaRPr b="0" lang="en-PH" sz="1800" spc="-1" strike="noStrike">
                        <a:latin typeface="Arial"/>
                      </a:endParaRPr>
                    </a:p>
                  </a:txBody>
                  <a:tcPr anchor="ctr" marL="90000" marR="90000">
                    <a:lnL w="720">
                      <a:solidFill>
                        <a:srgbClr val="2a6099"/>
                      </a:solidFill>
                    </a:lnL>
                    <a:lnR w="720">
                      <a:solidFill>
                        <a:srgbClr val="2a6099"/>
                      </a:solidFill>
                    </a:lnR>
                    <a:lnT w="720">
                      <a:solidFill>
                        <a:srgbClr val="2a6099"/>
                      </a:solidFill>
                    </a:lnT>
                    <a:lnB w="720">
                      <a:solidFill>
                        <a:srgbClr val="2a6099"/>
                      </a:solidFill>
                    </a:lnB>
                    <a:solidFill>
                      <a:srgbClr val="dee6ef"/>
                    </a:solidFill>
                  </a:tcPr>
                </a:tc>
                <a:tc>
                  <a:txBody>
                    <a:bodyPr lIns="90000" rIns="90000" anchor="ctr">
                      <a:noAutofit/>
                    </a:bodyPr>
                    <a:p>
                      <a:pPr>
                        <a:lnSpc>
                          <a:spcPct val="100000"/>
                        </a:lnSpc>
                        <a:buNone/>
                      </a:pPr>
                      <a:r>
                        <a:rPr b="0" lang="en-PH" sz="1800" spc="-1" strike="noStrike">
                          <a:latin typeface="Lato"/>
                          <a:ea typeface="€Î›âþ"/>
                        </a:rPr>
                        <a:t>No definite shape</a:t>
                      </a:r>
                      <a:endParaRPr b="0" lang="en-PH" sz="1800" spc="-1" strike="noStrike">
                        <a:latin typeface="Arial"/>
                      </a:endParaRPr>
                    </a:p>
                  </a:txBody>
                  <a:tcPr anchor="ctr" marL="90000" marR="90000">
                    <a:lnL w="720">
                      <a:solidFill>
                        <a:srgbClr val="2a6099"/>
                      </a:solidFill>
                    </a:lnL>
                    <a:lnR w="720">
                      <a:solidFill>
                        <a:srgbClr val="2a6099"/>
                      </a:solidFill>
                    </a:lnR>
                    <a:lnT w="720">
                      <a:solidFill>
                        <a:srgbClr val="2a6099"/>
                      </a:solidFill>
                    </a:lnT>
                    <a:lnB w="720">
                      <a:solidFill>
                        <a:srgbClr val="2a6099"/>
                      </a:solidFill>
                    </a:lnB>
                    <a:solidFill>
                      <a:srgbClr val="dee6ef"/>
                    </a:solidFill>
                  </a:tcPr>
                </a:tc>
              </a:tr>
            </a:tbl>
          </a:graphicData>
        </a:graphic>
      </p:graphicFrame>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0" name=""/>
          <p:cNvSpPr/>
          <p:nvPr/>
        </p:nvSpPr>
        <p:spPr>
          <a:xfrm>
            <a:off x="900000" y="1080000"/>
            <a:ext cx="10260000" cy="4679640"/>
          </a:xfrm>
          <a:custGeom>
            <a:avLst/>
            <a:gdLst/>
            <a:ahLst/>
            <a:rect l="l" t="t" r="r" b="b"/>
            <a:pathLst>
              <a:path w="27502" h="13002">
                <a:moveTo>
                  <a:pt x="2166" y="0"/>
                </a:moveTo>
                <a:lnTo>
                  <a:pt x="2167" y="0"/>
                </a:lnTo>
                <a:cubicBezTo>
                  <a:pt x="1786" y="0"/>
                  <a:pt x="1413" y="100"/>
                  <a:pt x="1083" y="290"/>
                </a:cubicBezTo>
                <a:cubicBezTo>
                  <a:pt x="754" y="480"/>
                  <a:pt x="480" y="754"/>
                  <a:pt x="290" y="1083"/>
                </a:cubicBezTo>
                <a:cubicBezTo>
                  <a:pt x="100" y="1413"/>
                  <a:pt x="0" y="1786"/>
                  <a:pt x="0" y="2167"/>
                </a:cubicBezTo>
                <a:lnTo>
                  <a:pt x="0" y="10834"/>
                </a:lnTo>
                <a:lnTo>
                  <a:pt x="0" y="10834"/>
                </a:lnTo>
                <a:cubicBezTo>
                  <a:pt x="0" y="11215"/>
                  <a:pt x="100" y="11588"/>
                  <a:pt x="290" y="11918"/>
                </a:cubicBezTo>
                <a:cubicBezTo>
                  <a:pt x="480" y="12247"/>
                  <a:pt x="754" y="12521"/>
                  <a:pt x="1083" y="12711"/>
                </a:cubicBezTo>
                <a:cubicBezTo>
                  <a:pt x="1413" y="12901"/>
                  <a:pt x="1786" y="13001"/>
                  <a:pt x="2167" y="13001"/>
                </a:cubicBezTo>
                <a:lnTo>
                  <a:pt x="25334" y="13001"/>
                </a:lnTo>
                <a:lnTo>
                  <a:pt x="25334" y="13001"/>
                </a:lnTo>
                <a:cubicBezTo>
                  <a:pt x="25715" y="13001"/>
                  <a:pt x="26088" y="12901"/>
                  <a:pt x="26418" y="12711"/>
                </a:cubicBezTo>
                <a:cubicBezTo>
                  <a:pt x="26747" y="12521"/>
                  <a:pt x="27021" y="12247"/>
                  <a:pt x="27211" y="11918"/>
                </a:cubicBezTo>
                <a:cubicBezTo>
                  <a:pt x="27401" y="11588"/>
                  <a:pt x="27501" y="11215"/>
                  <a:pt x="27501" y="10834"/>
                </a:cubicBezTo>
                <a:lnTo>
                  <a:pt x="27501" y="2166"/>
                </a:lnTo>
                <a:lnTo>
                  <a:pt x="27501" y="2167"/>
                </a:lnTo>
                <a:lnTo>
                  <a:pt x="27501" y="2167"/>
                </a:lnTo>
                <a:cubicBezTo>
                  <a:pt x="27501" y="1786"/>
                  <a:pt x="27401" y="1413"/>
                  <a:pt x="27211" y="1083"/>
                </a:cubicBezTo>
                <a:cubicBezTo>
                  <a:pt x="27021" y="754"/>
                  <a:pt x="26747" y="480"/>
                  <a:pt x="26418" y="290"/>
                </a:cubicBezTo>
                <a:cubicBezTo>
                  <a:pt x="26088" y="100"/>
                  <a:pt x="25715" y="0"/>
                  <a:pt x="25334" y="0"/>
                </a:cubicBezTo>
                <a:lnTo>
                  <a:pt x="2166" y="0"/>
                </a:lnTo>
              </a:path>
            </a:pathLst>
          </a:custGeom>
          <a:solidFill>
            <a:srgbClr val="729fcf">
              <a:alpha val="26000"/>
            </a:srgbClr>
          </a:solidFill>
          <a:ln w="0">
            <a:solidFill>
              <a:srgbClr val="3465a4"/>
            </a:solidFill>
          </a:ln>
        </p:spPr>
        <p:style>
          <a:lnRef idx="0"/>
          <a:fillRef idx="0"/>
          <a:effectRef idx="0"/>
          <a:fontRef idx="minor"/>
        </p:style>
        <p:txBody>
          <a:bodyPr lIns="90000" rIns="90000" tIns="45000" bIns="45000" anchor="t">
            <a:noAutofit/>
          </a:bodyPr>
          <a:p>
            <a:pPr algn="just">
              <a:lnSpc>
                <a:spcPct val="200000"/>
              </a:lnSpc>
              <a:spcBef>
                <a:spcPts val="567"/>
              </a:spcBef>
              <a:spcAft>
                <a:spcPts val="567"/>
              </a:spcAft>
              <a:buNone/>
            </a:pPr>
            <a:r>
              <a:rPr b="0" lang="en-PH" sz="1800" spc="-1" strike="noStrike">
                <a:solidFill>
                  <a:srgbClr val="000000"/>
                </a:solidFill>
                <a:latin typeface="Lato"/>
                <a:ea typeface="€Î›âþ"/>
              </a:rPr>
              <a:t>	</a:t>
            </a:r>
            <a:r>
              <a:rPr b="0" lang="en-PH" sz="1800" spc="-1" strike="noStrike">
                <a:solidFill>
                  <a:srgbClr val="000000"/>
                </a:solidFill>
                <a:latin typeface="Lato"/>
                <a:ea typeface="€Î›âþ"/>
              </a:rPr>
              <a:t>	</a:t>
            </a:r>
            <a:r>
              <a:rPr b="0" lang="en-PH" sz="1800" spc="-1" strike="noStrike">
                <a:solidFill>
                  <a:srgbClr val="000000"/>
                </a:solidFill>
                <a:latin typeface="Lato"/>
                <a:ea typeface="€Î›âþ"/>
              </a:rPr>
              <a:t>In addition to solid, liquid, and gas, we also have plasma. </a:t>
            </a:r>
            <a:r>
              <a:rPr b="1" lang="en-PH" sz="1800" spc="-1" strike="noStrike">
                <a:solidFill>
                  <a:srgbClr val="000000"/>
                </a:solidFill>
                <a:latin typeface="Lato"/>
                <a:ea typeface="€Î›âþ"/>
              </a:rPr>
              <a:t>Plasma</a:t>
            </a:r>
            <a:r>
              <a:rPr b="0" lang="en-PH" sz="1800" spc="-1" strike="noStrike">
                <a:solidFill>
                  <a:srgbClr val="000000"/>
                </a:solidFill>
                <a:latin typeface="Lato"/>
                <a:ea typeface="€Î›âþ"/>
              </a:rPr>
              <a:t>, the “fourth state,” </a:t>
            </a:r>
            <a:endParaRPr b="0" lang="en-PH" sz="1800" spc="-1" strike="noStrike">
              <a:latin typeface="Arial"/>
            </a:endParaRPr>
          </a:p>
          <a:p>
            <a:pPr algn="just">
              <a:lnSpc>
                <a:spcPct val="200000"/>
              </a:lnSpc>
              <a:spcBef>
                <a:spcPts val="567"/>
              </a:spcBef>
              <a:spcAft>
                <a:spcPts val="567"/>
              </a:spcAft>
              <a:buNone/>
            </a:pPr>
            <a:r>
              <a:rPr b="0" lang="en-PH" sz="1800" spc="-1" strike="noStrike">
                <a:solidFill>
                  <a:srgbClr val="000000"/>
                </a:solidFill>
                <a:latin typeface="Lato"/>
                <a:ea typeface="€Î›âþ"/>
              </a:rPr>
              <a:t>is characterized by lack of shape, and it cannot be classified as gas, liquid, or solid. Examples of plasma are plasma ball and the contents of a fluorescent bulb.</a:t>
            </a:r>
            <a:endParaRPr b="0" lang="en-PH" sz="1800" spc="-1" strike="noStrike">
              <a:latin typeface="Arial"/>
            </a:endParaRPr>
          </a:p>
          <a:p>
            <a:pPr algn="just">
              <a:lnSpc>
                <a:spcPct val="200000"/>
              </a:lnSpc>
              <a:spcBef>
                <a:spcPts val="567"/>
              </a:spcBef>
              <a:spcAft>
                <a:spcPts val="567"/>
              </a:spcAft>
              <a:buNone/>
            </a:pPr>
            <a:r>
              <a:rPr b="0" lang="en-PH" sz="1800" spc="-1" strike="noStrike">
                <a:solidFill>
                  <a:srgbClr val="000000"/>
                </a:solidFill>
                <a:latin typeface="Lato"/>
                <a:ea typeface="€Î›âþ"/>
              </a:rPr>
              <a:t>	</a:t>
            </a:r>
            <a:r>
              <a:rPr b="0" lang="en-PH" sz="1800" spc="-1" strike="noStrike">
                <a:solidFill>
                  <a:srgbClr val="000000"/>
                </a:solidFill>
                <a:latin typeface="Lato"/>
                <a:ea typeface="€Î›âþ"/>
              </a:rPr>
              <a:t>	</a:t>
            </a:r>
            <a:r>
              <a:rPr b="0" lang="en-PH" sz="1800" spc="-1" strike="noStrike">
                <a:solidFill>
                  <a:srgbClr val="000000"/>
                </a:solidFill>
                <a:latin typeface="Lato"/>
                <a:ea typeface="€Î›âþ"/>
              </a:rPr>
              <a:t>The fifth state has already been discovered by scientists. It is called </a:t>
            </a:r>
            <a:r>
              <a:rPr b="1" lang="en-PH" sz="1800" spc="-1" strike="noStrike">
                <a:solidFill>
                  <a:srgbClr val="000000"/>
                </a:solidFill>
                <a:latin typeface="Lato"/>
                <a:ea typeface="€Î›âþ"/>
              </a:rPr>
              <a:t>Bose-Einstein Condensate</a:t>
            </a:r>
            <a:r>
              <a:rPr b="0" lang="en-PH" sz="1800" spc="-1" strike="noStrike">
                <a:solidFill>
                  <a:srgbClr val="000000"/>
                </a:solidFill>
                <a:latin typeface="Lato"/>
                <a:ea typeface="€Î›âþ"/>
              </a:rPr>
              <a:t> (BEC), but in Grade 3, the focus of study is only on the three states of matter: </a:t>
            </a:r>
            <a:r>
              <a:rPr b="1" lang="en-PH" sz="1800" spc="-1" strike="noStrike">
                <a:solidFill>
                  <a:srgbClr val="000000"/>
                </a:solidFill>
                <a:latin typeface="Lato"/>
                <a:ea typeface="€Î›âþ"/>
              </a:rPr>
              <a:t>solids, liquids, and gases.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1" name=""/>
          <p:cNvSpPr/>
          <p:nvPr/>
        </p:nvSpPr>
        <p:spPr>
          <a:xfrm>
            <a:off x="468000" y="360000"/>
            <a:ext cx="5939640" cy="5651640"/>
          </a:xfrm>
          <a:prstGeom prst="rect">
            <a:avLst/>
          </a:prstGeom>
          <a:noFill/>
          <a:ln w="0">
            <a:noFill/>
          </a:ln>
        </p:spPr>
        <p:style>
          <a:lnRef idx="0"/>
          <a:fillRef idx="0"/>
          <a:effectRef idx="0"/>
          <a:fontRef idx="minor"/>
        </p:style>
        <p:txBody>
          <a:bodyPr lIns="90000" rIns="90000" tIns="45000" bIns="45000" anchor="t">
            <a:noAutofit/>
          </a:bodyPr>
          <a:p>
            <a:pPr algn="just">
              <a:lnSpc>
                <a:spcPct val="150000"/>
              </a:lnSpc>
              <a:buNone/>
            </a:pPr>
            <a:r>
              <a:rPr b="1" lang="en-PH" sz="1800" spc="-1" strike="noStrike">
                <a:highlight>
                  <a:srgbClr val="f6f9d4"/>
                </a:highlight>
                <a:latin typeface="Lato"/>
              </a:rPr>
              <a:t>Plasma: The Fourth State of Matter</a:t>
            </a:r>
            <a:endParaRPr b="0" lang="en-PH" sz="1800" spc="-1" strike="noStrike">
              <a:latin typeface="Arial"/>
            </a:endParaRPr>
          </a:p>
          <a:p>
            <a:pPr algn="just">
              <a:lnSpc>
                <a:spcPct val="150000"/>
              </a:lnSpc>
              <a:buNone/>
            </a:pPr>
            <a:r>
              <a:rPr b="0" lang="en-PH" sz="1800" spc="-1" strike="noStrike">
                <a:latin typeface="Lato"/>
              </a:rPr>
              <a:t>	</a:t>
            </a:r>
            <a:r>
              <a:rPr b="0" lang="en-PH" sz="1800" spc="-1" strike="noStrike">
                <a:latin typeface="Lato"/>
              </a:rPr>
              <a:t>Plasma is different from the other states of matter. It may be formed from heating or from a gas. You can find plasma in fluorescent light bulbs. Inside the long tube is a gas. Electricity flows through the tube when the light is turned on. The electricity charges up, thus, creating glowing plasma inside the bulb.</a:t>
            </a:r>
            <a:endParaRPr b="0" lang="en-PH" sz="1800" spc="-1" strike="noStrike">
              <a:latin typeface="Arial"/>
            </a:endParaRPr>
          </a:p>
          <a:p>
            <a:pPr algn="just">
              <a:lnSpc>
                <a:spcPct val="150000"/>
              </a:lnSpc>
              <a:buNone/>
            </a:pPr>
            <a:r>
              <a:rPr b="0" lang="en-PH" sz="1800" spc="-1" strike="noStrike">
                <a:latin typeface="Lato"/>
              </a:rPr>
              <a:t>	</a:t>
            </a:r>
            <a:r>
              <a:rPr b="0" lang="en-PH" sz="1800" spc="-1" strike="noStrike">
                <a:latin typeface="Lato"/>
              </a:rPr>
              <a:t>Another example of plasma is a neon sign. Neon signs are glass tubes filled with gas. When light is turned on, electricity flows. The electricity charges the gas and creates plasma inside the tube. The plasma glows a special color depending on what kind of gas is inside. Inert gases are usually used in signs to create different colors.</a:t>
            </a:r>
            <a:endParaRPr b="0" lang="en-PH" sz="1800" spc="-1" strike="noStrike">
              <a:latin typeface="Arial"/>
            </a:endParaRPr>
          </a:p>
        </p:txBody>
      </p:sp>
      <p:pic>
        <p:nvPicPr>
          <p:cNvPr id="172" name="" descr=""/>
          <p:cNvPicPr/>
          <p:nvPr/>
        </p:nvPicPr>
        <p:blipFill>
          <a:blip r:embed="rId1"/>
          <a:stretch/>
        </p:blipFill>
        <p:spPr>
          <a:xfrm>
            <a:off x="6458400" y="1044000"/>
            <a:ext cx="5457240" cy="4426200"/>
          </a:xfrm>
          <a:prstGeom prst="rect">
            <a:avLst/>
          </a:prstGeom>
          <a:ln w="0">
            <a:noFill/>
          </a:ln>
        </p:spPr>
      </p:pic>
      <p:sp>
        <p:nvSpPr>
          <p:cNvPr id="173" name=""/>
          <p:cNvSpPr/>
          <p:nvPr/>
        </p:nvSpPr>
        <p:spPr>
          <a:xfrm>
            <a:off x="7380000" y="5580000"/>
            <a:ext cx="4139640" cy="36432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1800" spc="-1" strike="noStrike">
                <a:latin typeface="Lato"/>
                <a:ea typeface="€Î›âþ"/>
              </a:rPr>
              <a:t>A fluorescent bulb</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4" name=""/>
          <p:cNvSpPr/>
          <p:nvPr/>
        </p:nvSpPr>
        <p:spPr>
          <a:xfrm>
            <a:off x="756000" y="288000"/>
            <a:ext cx="9719640" cy="2231640"/>
          </a:xfrm>
          <a:prstGeom prst="rect">
            <a:avLst/>
          </a:prstGeom>
          <a:noFill/>
          <a:ln w="0">
            <a:noFill/>
          </a:ln>
        </p:spPr>
        <p:style>
          <a:lnRef idx="0"/>
          <a:fillRef idx="0"/>
          <a:effectRef idx="0"/>
          <a:fontRef idx="minor"/>
        </p:style>
        <p:txBody>
          <a:bodyPr lIns="90000" rIns="90000" tIns="45000" bIns="45000" anchor="t">
            <a:noAutofit/>
          </a:bodyPr>
          <a:p>
            <a:pPr algn="just">
              <a:lnSpc>
                <a:spcPct val="150000"/>
              </a:lnSpc>
              <a:buNone/>
            </a:pPr>
            <a:endParaRPr b="0" lang="en-PH" sz="1800" spc="-1" strike="noStrike">
              <a:latin typeface="Arial"/>
            </a:endParaRPr>
          </a:p>
          <a:p>
            <a:pPr algn="just">
              <a:lnSpc>
                <a:spcPct val="150000"/>
              </a:lnSpc>
              <a:buNone/>
            </a:pPr>
            <a:r>
              <a:rPr b="0" lang="en-PH" sz="1800" spc="-1" strike="noStrike">
                <a:latin typeface="Lato"/>
                <a:ea typeface="€Î›âþ"/>
              </a:rPr>
              <a:t>	</a:t>
            </a:r>
            <a:r>
              <a:rPr b="0" lang="en-PH" sz="1800" spc="-1" strike="noStrike">
                <a:latin typeface="Lato"/>
                <a:ea typeface="€Î›âþ"/>
              </a:rPr>
              <a:t>You see plasma when you look at the stars. Stars are big balls of gases at very high temperatures. The high temperature charges up the atoms and creates plasma.</a:t>
            </a:r>
            <a:endParaRPr b="0" lang="en-PH" sz="1800" spc="-1" strike="noStrike">
              <a:latin typeface="Arial"/>
            </a:endParaRPr>
          </a:p>
        </p:txBody>
      </p:sp>
      <p:pic>
        <p:nvPicPr>
          <p:cNvPr id="175" name="" descr=""/>
          <p:cNvPicPr/>
          <p:nvPr/>
        </p:nvPicPr>
        <p:blipFill>
          <a:blip r:embed="rId1"/>
          <a:stretch/>
        </p:blipFill>
        <p:spPr>
          <a:xfrm>
            <a:off x="1692000" y="1620000"/>
            <a:ext cx="8999640" cy="3902400"/>
          </a:xfrm>
          <a:prstGeom prst="rect">
            <a:avLst/>
          </a:prstGeom>
          <a:ln w="0">
            <a:noFill/>
          </a:ln>
        </p:spPr>
      </p:pic>
      <p:sp>
        <p:nvSpPr>
          <p:cNvPr id="176" name=""/>
          <p:cNvSpPr/>
          <p:nvPr/>
        </p:nvSpPr>
        <p:spPr>
          <a:xfrm>
            <a:off x="5220000" y="5680080"/>
            <a:ext cx="2159640" cy="36432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1800" spc="-1" strike="noStrike">
                <a:latin typeface="Lato"/>
              </a:rPr>
              <a:t>Stars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761</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2019-04-16T02:10:14Z</dcterms:created>
  <dc:creator>Microsoft Office User</dc:creator>
  <dc:description/>
  <dc:language>en-PH</dc:language>
  <cp:lastModifiedBy/>
  <dcterms:modified xsi:type="dcterms:W3CDTF">2023-08-04T17:53:44Z</dcterms:modified>
  <cp:revision>107</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Widescreen</vt:lpwstr>
  </property>
  <property fmtid="{D5CDD505-2E9C-101B-9397-08002B2CF9AE}" pid="3" name="Slides">
    <vt:r8>7</vt:r8>
  </property>
</Properties>
</file>