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8080" cy="684396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4960" cy="2784960"/>
          </a:xfrm>
          <a:prstGeom prst="rect">
            <a:avLst/>
          </a:prstGeom>
          <a:ln w="0">
            <a:noFill/>
          </a:ln>
        </p:spPr>
      </p:pic>
      <p:sp>
        <p:nvSpPr>
          <p:cNvPr id="2" name="Rectangle 5"/>
          <p:cNvSpPr/>
          <p:nvPr/>
        </p:nvSpPr>
        <p:spPr>
          <a:xfrm>
            <a:off x="3487320" y="1475280"/>
            <a:ext cx="8690400" cy="384840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0400" cy="37008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8080" cy="621000"/>
          </a:xfrm>
          <a:prstGeom prst="rect">
            <a:avLst/>
          </a:prstGeom>
          <a:ln w="0">
            <a:noFill/>
          </a:ln>
        </p:spPr>
      </p:pic>
      <p:sp>
        <p:nvSpPr>
          <p:cNvPr id="43" name="Rectangle 7"/>
          <p:cNvSpPr/>
          <p:nvPr/>
        </p:nvSpPr>
        <p:spPr>
          <a:xfrm>
            <a:off x="10868760" y="0"/>
            <a:ext cx="956520" cy="95652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0600" cy="1020600"/>
          </a:xfrm>
          <a:prstGeom prst="rect">
            <a:avLst/>
          </a:prstGeom>
          <a:ln w="0">
            <a:noFill/>
          </a:ln>
        </p:spPr>
      </p:pic>
      <p:sp>
        <p:nvSpPr>
          <p:cNvPr id="45" name="TextBox 9"/>
          <p:cNvSpPr/>
          <p:nvPr/>
        </p:nvSpPr>
        <p:spPr>
          <a:xfrm>
            <a:off x="185400" y="6362280"/>
            <a:ext cx="46778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928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2400" cy="337068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3528000" y="2665440"/>
            <a:ext cx="8626320" cy="1186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200" spc="-1" strike="noStrike">
                <a:solidFill>
                  <a:srgbClr val="ffffff"/>
                </a:solidFill>
                <a:latin typeface="Lato"/>
                <a:ea typeface="PingFang SC"/>
              </a:rPr>
              <a:t>Interactions among Living Things and Nonliving Things in Estuaries</a:t>
            </a:r>
            <a:r>
              <a:rPr b="1" lang="en-US" sz="4000" spc="-1" strike="noStrike">
                <a:solidFill>
                  <a:srgbClr val="ffffff"/>
                </a:solidFill>
                <a:latin typeface="Lato"/>
                <a:ea typeface="PingFang SC"/>
              </a:rPr>
              <a:t> </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7560000" y="5400000"/>
            <a:ext cx="2874960" cy="341280"/>
          </a:xfrm>
          <a:prstGeom prst="rect">
            <a:avLst/>
          </a:prstGeom>
          <a:noFill/>
          <a:ln w="0">
            <a:noFill/>
          </a:ln>
        </p:spPr>
        <p:style>
          <a:lnRef idx="0"/>
          <a:fillRef idx="0"/>
          <a:effectRef idx="0"/>
          <a:fontRef idx="minor"/>
        </p:style>
      </p:sp>
      <p:sp>
        <p:nvSpPr>
          <p:cNvPr id="126" name=""/>
          <p:cNvSpPr/>
          <p:nvPr/>
        </p:nvSpPr>
        <p:spPr>
          <a:xfrm>
            <a:off x="10260000" y="5746320"/>
            <a:ext cx="175680" cy="341280"/>
          </a:xfrm>
          <a:prstGeom prst="rect">
            <a:avLst/>
          </a:prstGeom>
          <a:noFill/>
          <a:ln w="0">
            <a:noFill/>
          </a:ln>
        </p:spPr>
        <p:style>
          <a:lnRef idx="0"/>
          <a:fillRef idx="0"/>
          <a:effectRef idx="0"/>
          <a:fontRef idx="minor"/>
        </p:style>
      </p:sp>
      <p:pic>
        <p:nvPicPr>
          <p:cNvPr id="127" name="" descr=""/>
          <p:cNvPicPr/>
          <p:nvPr/>
        </p:nvPicPr>
        <p:blipFill>
          <a:blip r:embed="rId1"/>
          <a:stretch/>
        </p:blipFill>
        <p:spPr>
          <a:xfrm>
            <a:off x="4059000" y="4072680"/>
            <a:ext cx="4074120" cy="2047320"/>
          </a:xfrm>
          <a:prstGeom prst="rect">
            <a:avLst/>
          </a:prstGeom>
          <a:ln cap="rnd" w="38160">
            <a:solidFill>
              <a:srgbClr val="00a933"/>
            </a:solidFill>
            <a:prstDash val="lgDash"/>
            <a:round/>
          </a:ln>
        </p:spPr>
      </p:pic>
      <p:sp>
        <p:nvSpPr>
          <p:cNvPr id="128"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
        <p:nvSpPr>
          <p:cNvPr id="129" name="PlaceHolder 2"/>
          <p:cNvSpPr txBox="1"/>
          <p:nvPr/>
        </p:nvSpPr>
        <p:spPr>
          <a:xfrm>
            <a:off x="515880" y="1620000"/>
            <a:ext cx="11160000" cy="2340000"/>
          </a:xfrm>
          <a:prstGeom prst="rect">
            <a:avLst/>
          </a:prstGeom>
          <a:noFill/>
          <a:ln w="0">
            <a:noFill/>
          </a:ln>
        </p:spPr>
        <p:txBody>
          <a:bodyPr lIns="90000" rIns="90000" tIns="45000" bIns="45000" anchor="t">
            <a:noAutofit/>
          </a:bodyPr>
          <a:p>
            <a:pPr algn="just">
              <a:lnSpc>
                <a:spcPct val="115000"/>
              </a:lnSpc>
              <a:spcBef>
                <a:spcPts val="1417"/>
              </a:spcBef>
              <a:buNone/>
            </a:pPr>
            <a:r>
              <a:rPr b="0" lang="en-PH" sz="1800" spc="-1" strike="noStrike">
                <a:latin typeface="Lato"/>
              </a:rPr>
              <a:t> </a:t>
            </a:r>
            <a:r>
              <a:rPr b="0" lang="en-PH" sz="1800" spc="-1" strike="noStrike">
                <a:latin typeface="Lato"/>
              </a:rPr>
              <a:t>	</a:t>
            </a:r>
            <a:r>
              <a:rPr b="0" lang="en-PH" sz="1800" spc="-1" strike="noStrike">
                <a:latin typeface="Lato"/>
              </a:rPr>
              <a:t>The Philippine waters are known for their rich ecosystems, housing different varieties of </a:t>
            </a:r>
            <a:br/>
            <a:r>
              <a:rPr b="0" lang="en-PH" sz="1800" spc="-1" strike="noStrike">
                <a:latin typeface="Lato"/>
              </a:rPr>
              <a:t>fishes, corals, and seaweeds. The picture above is an example of an ecosystem known as an </a:t>
            </a:r>
            <a:r>
              <a:rPr b="1" lang="en-PH" sz="1800" spc="-1" strike="noStrike">
                <a:latin typeface="Lato"/>
              </a:rPr>
              <a:t>estuary</a:t>
            </a:r>
            <a:r>
              <a:rPr b="0" lang="en-PH" sz="1800" spc="-1" strike="noStrike">
                <a:latin typeface="Lato"/>
              </a:rPr>
              <a:t>. It is defined as an area where the fresh water from rivers and salt water from the seas meet. It is considered a </a:t>
            </a:r>
            <a:r>
              <a:rPr b="1" lang="en-PH" sz="1800" spc="-1" strike="noStrike">
                <a:latin typeface="Lato"/>
              </a:rPr>
              <a:t>wetland</a:t>
            </a:r>
            <a:r>
              <a:rPr b="0" lang="en-PH" sz="1800" spc="-1" strike="noStrike">
                <a:latin typeface="Lato"/>
              </a:rPr>
              <a:t>, a home for a variety of marine animals, birds, and plants, as well as nonliving things, such as rocks, sands, and shells. Estuaries are often described as </a:t>
            </a:r>
            <a:r>
              <a:rPr b="1" lang="en-PH" sz="1800" spc="-1" strike="noStrike">
                <a:latin typeface="Lato"/>
              </a:rPr>
              <a:t>brackish</a:t>
            </a:r>
            <a:r>
              <a:rPr b="0" lang="en-PH" sz="1800" spc="-1" strike="noStrike">
                <a:latin typeface="Lato"/>
              </a:rPr>
              <a:t>, having more salinity (the amount of salt dissolved in water) than fresh water, but not as much as seawater, which is believed to be the main reason for the presence of their high diversity of living organisms.</a:t>
            </a:r>
            <a:endParaRPr b="0" lang="en-PH" sz="1800" spc="-1" strike="noStrike">
              <a:latin typeface="Arial"/>
            </a:endParaRPr>
          </a:p>
          <a:p>
            <a:pPr algn="just">
              <a:lnSpc>
                <a:spcPct val="115000"/>
              </a:lnSpc>
              <a:spcBef>
                <a:spcPts val="1417"/>
              </a:spcBef>
              <a:buNone/>
            </a:pPr>
            <a:endParaRPr b="0" lang="en-PH" sz="1800" spc="-1" strike="noStrike">
              <a:latin typeface="Arial"/>
            </a:endParaRPr>
          </a:p>
          <a:p>
            <a:pPr algn="just">
              <a:lnSpc>
                <a:spcPct val="115000"/>
              </a:lnSpc>
              <a:spcBef>
                <a:spcPts val="283"/>
              </a:spcBef>
              <a:spcAft>
                <a:spcPts val="283"/>
              </a:spcAft>
              <a:buNone/>
            </a:pPr>
            <a:endParaRPr b="0" lang="en-PH" sz="1800" spc="-1" strike="noStrike">
              <a:latin typeface="Arial"/>
            </a:endParaRPr>
          </a:p>
          <a:p>
            <a:pPr algn="just">
              <a:lnSpc>
                <a:spcPct val="115000"/>
              </a:lnSpc>
              <a:spcBef>
                <a:spcPts val="283"/>
              </a:spcBef>
              <a:spcAft>
                <a:spcPts val="283"/>
              </a:spcAft>
              <a:buNone/>
            </a:pPr>
            <a:endParaRPr b="0" lang="en-PH" sz="1800" spc="-1" strike="noStrike">
              <a:latin typeface="Arial"/>
            </a:endParaRPr>
          </a:p>
          <a:p>
            <a:pPr algn="just">
              <a:lnSpc>
                <a:spcPct val="115000"/>
              </a:lnSpc>
              <a:buNone/>
            </a:pP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PlaceHolder 1"/>
          <p:cNvSpPr>
            <a:spLocks noGrp="1"/>
          </p:cNvSpPr>
          <p:nvPr>
            <p:ph/>
          </p:nvPr>
        </p:nvSpPr>
        <p:spPr>
          <a:xfrm>
            <a:off x="336960" y="1980000"/>
            <a:ext cx="11518200" cy="3812760"/>
          </a:xfrm>
          <a:prstGeom prst="rect">
            <a:avLst/>
          </a:prstGeom>
          <a:noFill/>
          <a:ln w="0">
            <a:noFill/>
          </a:ln>
        </p:spPr>
        <p:txBody>
          <a:bodyPr lIns="90000" rIns="90000" tIns="45000" bIns="45000" anchor="t">
            <a:noAutofit/>
          </a:bodyPr>
          <a:p>
            <a:pPr>
              <a:lnSpc>
                <a:spcPct val="100000"/>
              </a:lnSpc>
              <a:buNone/>
            </a:pPr>
            <a:r>
              <a:rPr b="1" lang="en-PH" sz="1800" spc="-1" strike="noStrike">
                <a:solidFill>
                  <a:srgbClr val="bf0041"/>
                </a:solidFill>
                <a:latin typeface="Lato"/>
              </a:rPr>
              <a:t>Different Zones of the Estuary</a:t>
            </a:r>
            <a:endParaRPr b="0" lang="en-PH" sz="1800" spc="-1" strike="noStrike">
              <a:latin typeface="Arial"/>
            </a:endParaRPr>
          </a:p>
          <a:p>
            <a:pPr>
              <a:lnSpc>
                <a:spcPct val="100000"/>
              </a:lnSpc>
              <a:spcBef>
                <a:spcPts val="1417"/>
              </a:spcBef>
              <a:buNone/>
            </a:pPr>
            <a:endParaRPr b="0" lang="en-PH" sz="1800" spc="-1" strike="noStrike">
              <a:latin typeface="Arial"/>
            </a:endParaRPr>
          </a:p>
          <a:p>
            <a:pPr>
              <a:lnSpc>
                <a:spcPct val="100000"/>
              </a:lnSpc>
              <a:spcBef>
                <a:spcPts val="283"/>
              </a:spcBef>
              <a:spcAft>
                <a:spcPts val="283"/>
              </a:spcAft>
              <a:buNone/>
            </a:pPr>
            <a:endParaRPr b="0" lang="en-PH" sz="1800" spc="-1" strike="noStrike">
              <a:latin typeface="Arial"/>
            </a:endParaRPr>
          </a:p>
          <a:p>
            <a:pPr>
              <a:lnSpc>
                <a:spcPct val="100000"/>
              </a:lnSpc>
              <a:spcBef>
                <a:spcPts val="283"/>
              </a:spcBef>
              <a:spcAft>
                <a:spcPts val="283"/>
              </a:spcAft>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gn="just">
              <a:lnSpc>
                <a:spcPct val="100000"/>
              </a:lnSpc>
              <a:buNone/>
            </a:pPr>
            <a:r>
              <a:rPr b="0" lang="en-PH" sz="1800" spc="-1" strike="noStrike">
                <a:latin typeface="Lato"/>
              </a:rPr>
              <a:t>The estuary is divided into three tidal zones: the </a:t>
            </a:r>
            <a:r>
              <a:rPr b="1" lang="en-PH" sz="1800" spc="-1" strike="noStrike">
                <a:latin typeface="Lato"/>
              </a:rPr>
              <a:t>supratidal zone</a:t>
            </a:r>
            <a:r>
              <a:rPr b="0" lang="en-PH" sz="1800" spc="-1" strike="noStrike">
                <a:latin typeface="Lato"/>
              </a:rPr>
              <a:t>, </a:t>
            </a:r>
            <a:r>
              <a:rPr b="1" lang="en-PH" sz="1800" spc="-1" strike="noStrike">
                <a:latin typeface="Lato"/>
              </a:rPr>
              <a:t>intertidal zone</a:t>
            </a:r>
            <a:r>
              <a:rPr b="0" lang="en-PH" sz="1800" spc="-1" strike="noStrike">
                <a:latin typeface="Lato"/>
              </a:rPr>
              <a:t>, and </a:t>
            </a:r>
            <a:r>
              <a:rPr b="1" lang="en-PH" sz="1800" spc="-1" strike="noStrike">
                <a:latin typeface="Lato"/>
              </a:rPr>
              <a:t>subtidal zone</a:t>
            </a:r>
            <a:r>
              <a:rPr b="0" lang="en-PH" sz="1800" spc="-1" strike="noStrike">
                <a:latin typeface="Lato"/>
              </a:rPr>
              <a:t>. You may observe the image above for reference.</a:t>
            </a:r>
            <a:endParaRPr b="0" lang="en-PH" sz="1800" spc="-1" strike="noStrike">
              <a:latin typeface="Arial"/>
            </a:endParaRPr>
          </a:p>
        </p:txBody>
      </p:sp>
      <p:sp>
        <p:nvSpPr>
          <p:cNvPr id="131" name=""/>
          <p:cNvSpPr/>
          <p:nvPr/>
        </p:nvSpPr>
        <p:spPr>
          <a:xfrm>
            <a:off x="720000" y="360000"/>
            <a:ext cx="9168480" cy="708480"/>
          </a:xfrm>
          <a:prstGeom prst="rect">
            <a:avLst/>
          </a:prstGeom>
          <a:noFill/>
          <a:ln w="0">
            <a:noFill/>
          </a:ln>
        </p:spPr>
        <p:style>
          <a:lnRef idx="0"/>
          <a:fillRef idx="0"/>
          <a:effectRef idx="0"/>
          <a:fontRef idx="minor"/>
        </p:style>
      </p:sp>
      <p:sp>
        <p:nvSpPr>
          <p:cNvPr id="132" name=""/>
          <p:cNvSpPr/>
          <p:nvPr/>
        </p:nvSpPr>
        <p:spPr>
          <a:xfrm>
            <a:off x="7560000" y="5400000"/>
            <a:ext cx="2874960" cy="341280"/>
          </a:xfrm>
          <a:prstGeom prst="rect">
            <a:avLst/>
          </a:prstGeom>
          <a:noFill/>
          <a:ln w="0">
            <a:noFill/>
          </a:ln>
        </p:spPr>
        <p:style>
          <a:lnRef idx="0"/>
          <a:fillRef idx="0"/>
          <a:effectRef idx="0"/>
          <a:fontRef idx="minor"/>
        </p:style>
      </p:sp>
      <p:sp>
        <p:nvSpPr>
          <p:cNvPr id="133" name=""/>
          <p:cNvSpPr/>
          <p:nvPr/>
        </p:nvSpPr>
        <p:spPr>
          <a:xfrm>
            <a:off x="10260000" y="5746320"/>
            <a:ext cx="175680" cy="341280"/>
          </a:xfrm>
          <a:prstGeom prst="rect">
            <a:avLst/>
          </a:prstGeom>
          <a:noFill/>
          <a:ln w="0">
            <a:noFill/>
          </a:ln>
        </p:spPr>
        <p:style>
          <a:lnRef idx="0"/>
          <a:fillRef idx="0"/>
          <a:effectRef idx="0"/>
          <a:fontRef idx="minor"/>
        </p:style>
      </p:sp>
      <p:pic>
        <p:nvPicPr>
          <p:cNvPr id="134" name="" descr=""/>
          <p:cNvPicPr/>
          <p:nvPr/>
        </p:nvPicPr>
        <p:blipFill>
          <a:blip r:embed="rId1"/>
          <a:stretch/>
        </p:blipFill>
        <p:spPr>
          <a:xfrm>
            <a:off x="2675880" y="2520000"/>
            <a:ext cx="6840000" cy="2240640"/>
          </a:xfrm>
          <a:prstGeom prst="rect">
            <a:avLst/>
          </a:prstGeom>
          <a:ln cap="rnd" w="38160">
            <a:solidFill>
              <a:srgbClr val="00a933"/>
            </a:solidFill>
            <a:prstDash val="lgDash"/>
            <a:round/>
          </a:ln>
        </p:spPr>
      </p:pic>
      <p:sp>
        <p:nvSpPr>
          <p:cNvPr id="135"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PlaceHolder 1"/>
          <p:cNvSpPr>
            <a:spLocks noGrp="1"/>
          </p:cNvSpPr>
          <p:nvPr>
            <p:ph/>
          </p:nvPr>
        </p:nvSpPr>
        <p:spPr>
          <a:xfrm>
            <a:off x="415080" y="2379240"/>
            <a:ext cx="11361600" cy="3380760"/>
          </a:xfrm>
          <a:prstGeom prst="rect">
            <a:avLst/>
          </a:prstGeom>
          <a:noFill/>
          <a:ln w="0">
            <a:noFill/>
          </a:ln>
        </p:spPr>
        <p:txBody>
          <a:bodyPr lIns="90000" rIns="90000" tIns="45000" bIns="45000" anchor="t">
            <a:noAutofit/>
          </a:bodyPr>
          <a:p>
            <a:pPr algn="just">
              <a:lnSpc>
                <a:spcPct val="115000"/>
              </a:lnSpc>
              <a:spcBef>
                <a:spcPts val="1417"/>
              </a:spcBef>
              <a:buNone/>
            </a:pPr>
            <a:r>
              <a:rPr b="1" lang="en-PH" sz="1800" spc="-1" strike="noStrike">
                <a:latin typeface="Lato"/>
              </a:rPr>
              <a:t>Supratidal Zone</a:t>
            </a:r>
            <a:r>
              <a:rPr b="0" lang="en-PH" sz="1800" spc="-1" strike="noStrike">
                <a:latin typeface="Lato"/>
              </a:rPr>
              <a:t> - This zone is seldom covered with water from the sea. This can be found above the high tide waterline that extends to the upland. The lower part of this zone may receive moisture coming from the waves from the sea.</a:t>
            </a:r>
            <a:endParaRPr b="0" lang="en-PH" sz="1800" spc="-1" strike="noStrike">
              <a:latin typeface="Lato"/>
            </a:endParaRPr>
          </a:p>
          <a:p>
            <a:pPr algn="just">
              <a:lnSpc>
                <a:spcPct val="115000"/>
              </a:lnSpc>
              <a:spcBef>
                <a:spcPts val="1417"/>
              </a:spcBef>
              <a:buNone/>
            </a:pPr>
            <a:r>
              <a:rPr b="1" lang="en-PH" sz="1800" spc="-1" strike="noStrike">
                <a:latin typeface="Lato"/>
              </a:rPr>
              <a:t>Intertidal Zone -</a:t>
            </a:r>
            <a:r>
              <a:rPr b="0" lang="en-PH" sz="1800" spc="-1" strike="noStrike">
                <a:latin typeface="Lato"/>
              </a:rPr>
              <a:t> This zone is unique because it is being exposed to air and water at different times. During low tide, the area is exposed to the air, while during high tide, it is submerged in water. Also, this zone has varying salinity levels perfect for some animals and crabs to live in. A detailed discussion of the interaction of living and nonliving things will be discussed in the next lesson.</a:t>
            </a:r>
            <a:endParaRPr b="0" lang="en-PH" sz="1800" spc="-1" strike="noStrike">
              <a:latin typeface="Lato"/>
            </a:endParaRPr>
          </a:p>
          <a:p>
            <a:pPr algn="just">
              <a:lnSpc>
                <a:spcPct val="115000"/>
              </a:lnSpc>
              <a:spcBef>
                <a:spcPts val="1417"/>
              </a:spcBef>
              <a:buNone/>
            </a:pPr>
            <a:r>
              <a:rPr b="1" lang="en-PH" sz="1800" spc="-1" strike="noStrike">
                <a:latin typeface="Lato"/>
              </a:rPr>
              <a:t>Subtidal Zone -</a:t>
            </a:r>
            <a:r>
              <a:rPr b="0" lang="en-PH" sz="1800" spc="-1" strike="noStrike">
                <a:latin typeface="Lato"/>
              </a:rPr>
              <a:t> This zone is always covered with water since this can be found below the low tide line. Most of the time, the organisms here cannot live on land or be exposed for a long time in the air.</a:t>
            </a:r>
            <a:endParaRPr b="0" lang="en-PH" sz="1800" spc="-1" strike="noStrike">
              <a:latin typeface="Lato"/>
            </a:endParaRPr>
          </a:p>
          <a:p>
            <a:pPr algn="just">
              <a:lnSpc>
                <a:spcPct val="115000"/>
              </a:lnSpc>
              <a:spcBef>
                <a:spcPts val="1417"/>
              </a:spcBef>
              <a:buNone/>
            </a:pPr>
            <a:endParaRPr b="0" lang="en-PH" sz="1800" spc="-1" strike="noStrike">
              <a:latin typeface="Lato"/>
            </a:endParaRPr>
          </a:p>
          <a:p>
            <a:pPr algn="just">
              <a:lnSpc>
                <a:spcPct val="115000"/>
              </a:lnSpc>
              <a:spcBef>
                <a:spcPts val="283"/>
              </a:spcBef>
              <a:spcAft>
                <a:spcPts val="283"/>
              </a:spcAft>
              <a:buNone/>
            </a:pPr>
            <a:endParaRPr b="0" lang="en-PH" sz="1800" spc="-1" strike="noStrike">
              <a:latin typeface="Lato"/>
            </a:endParaRPr>
          </a:p>
          <a:p>
            <a:pPr algn="just">
              <a:lnSpc>
                <a:spcPct val="115000"/>
              </a:lnSpc>
              <a:spcBef>
                <a:spcPts val="283"/>
              </a:spcBef>
              <a:spcAft>
                <a:spcPts val="283"/>
              </a:spcAft>
              <a:buNone/>
            </a:pPr>
            <a:endParaRPr b="0" lang="en-PH" sz="1800" spc="-1" strike="noStrike">
              <a:latin typeface="Lato"/>
            </a:endParaRPr>
          </a:p>
          <a:p>
            <a:pPr algn="just">
              <a:lnSpc>
                <a:spcPct val="115000"/>
              </a:lnSpc>
              <a:buNone/>
            </a:pPr>
            <a:endParaRPr b="0" lang="en-PH" sz="1800" spc="-1" strike="noStrike">
              <a:latin typeface="Lato"/>
            </a:endParaRPr>
          </a:p>
        </p:txBody>
      </p:sp>
      <p:sp>
        <p:nvSpPr>
          <p:cNvPr id="137" name=""/>
          <p:cNvSpPr/>
          <p:nvPr/>
        </p:nvSpPr>
        <p:spPr>
          <a:xfrm>
            <a:off x="720000" y="360000"/>
            <a:ext cx="9168480" cy="708480"/>
          </a:xfrm>
          <a:prstGeom prst="rect">
            <a:avLst/>
          </a:prstGeom>
          <a:noFill/>
          <a:ln w="0">
            <a:noFill/>
          </a:ln>
        </p:spPr>
        <p:style>
          <a:lnRef idx="0"/>
          <a:fillRef idx="0"/>
          <a:effectRef idx="0"/>
          <a:fontRef idx="minor"/>
        </p:style>
      </p:sp>
      <p:sp>
        <p:nvSpPr>
          <p:cNvPr id="138" name=""/>
          <p:cNvSpPr/>
          <p:nvPr/>
        </p:nvSpPr>
        <p:spPr>
          <a:xfrm>
            <a:off x="7560000" y="5400000"/>
            <a:ext cx="2874960" cy="341280"/>
          </a:xfrm>
          <a:prstGeom prst="rect">
            <a:avLst/>
          </a:prstGeom>
          <a:noFill/>
          <a:ln w="0">
            <a:noFill/>
          </a:ln>
        </p:spPr>
        <p:style>
          <a:lnRef idx="0"/>
          <a:fillRef idx="0"/>
          <a:effectRef idx="0"/>
          <a:fontRef idx="minor"/>
        </p:style>
      </p:sp>
      <p:sp>
        <p:nvSpPr>
          <p:cNvPr id="139" name=""/>
          <p:cNvSpPr/>
          <p:nvPr/>
        </p:nvSpPr>
        <p:spPr>
          <a:xfrm>
            <a:off x="10260000" y="5746320"/>
            <a:ext cx="175680" cy="341280"/>
          </a:xfrm>
          <a:prstGeom prst="rect">
            <a:avLst/>
          </a:prstGeom>
          <a:noFill/>
          <a:ln w="0">
            <a:noFill/>
          </a:ln>
        </p:spPr>
        <p:style>
          <a:lnRef idx="0"/>
          <a:fillRef idx="0"/>
          <a:effectRef idx="0"/>
          <a:fontRef idx="minor"/>
        </p:style>
      </p:sp>
      <p:sp>
        <p:nvSpPr>
          <p:cNvPr id="140"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7560000" y="5400000"/>
            <a:ext cx="2874960" cy="341280"/>
          </a:xfrm>
          <a:prstGeom prst="rect">
            <a:avLst/>
          </a:prstGeom>
          <a:noFill/>
          <a:ln w="0">
            <a:noFill/>
          </a:ln>
        </p:spPr>
        <p:style>
          <a:lnRef idx="0"/>
          <a:fillRef idx="0"/>
          <a:effectRef idx="0"/>
          <a:fontRef idx="minor"/>
        </p:style>
      </p:sp>
      <p:sp>
        <p:nvSpPr>
          <p:cNvPr id="142" name=""/>
          <p:cNvSpPr/>
          <p:nvPr/>
        </p:nvSpPr>
        <p:spPr>
          <a:xfrm>
            <a:off x="10260000" y="5746320"/>
            <a:ext cx="175680" cy="341280"/>
          </a:xfrm>
          <a:prstGeom prst="rect">
            <a:avLst/>
          </a:prstGeom>
          <a:noFill/>
          <a:ln w="0">
            <a:noFill/>
          </a:ln>
        </p:spPr>
        <p:style>
          <a:lnRef idx="0"/>
          <a:fillRef idx="0"/>
          <a:effectRef idx="0"/>
          <a:fontRef idx="minor"/>
        </p:style>
      </p:sp>
      <p:pic>
        <p:nvPicPr>
          <p:cNvPr id="143" name="" descr=""/>
          <p:cNvPicPr/>
          <p:nvPr/>
        </p:nvPicPr>
        <p:blipFill>
          <a:blip r:embed="rId1"/>
          <a:stretch/>
        </p:blipFill>
        <p:spPr>
          <a:xfrm>
            <a:off x="2619000" y="2613240"/>
            <a:ext cx="6954120" cy="3324960"/>
          </a:xfrm>
          <a:prstGeom prst="rect">
            <a:avLst/>
          </a:prstGeom>
          <a:ln cap="rnd" w="38160">
            <a:solidFill>
              <a:srgbClr val="00a933"/>
            </a:solidFill>
            <a:prstDash val="lgDash"/>
            <a:round/>
          </a:ln>
        </p:spPr>
      </p:pic>
      <p:sp>
        <p:nvSpPr>
          <p:cNvPr id="144" name=""/>
          <p:cNvSpPr txBox="1"/>
          <p:nvPr/>
        </p:nvSpPr>
        <p:spPr>
          <a:xfrm>
            <a:off x="1865880" y="1980000"/>
            <a:ext cx="8460000" cy="430560"/>
          </a:xfrm>
          <a:prstGeom prst="rect">
            <a:avLst/>
          </a:prstGeom>
          <a:noFill/>
          <a:ln w="0">
            <a:noFill/>
          </a:ln>
        </p:spPr>
        <p:txBody>
          <a:bodyPr lIns="90000" rIns="90000" tIns="45000" bIns="45000" anchor="t">
            <a:noAutofit/>
          </a:bodyPr>
          <a:p>
            <a:pPr algn="ctr">
              <a:buNone/>
            </a:pPr>
            <a:r>
              <a:rPr b="1" lang="en-PH" sz="1800" spc="-1" strike="noStrike">
                <a:solidFill>
                  <a:srgbClr val="bf0041"/>
                </a:solidFill>
                <a:latin typeface="Lato"/>
              </a:rPr>
              <a:t>The Relationships and Interactions of the Organisms in Estuaries</a:t>
            </a:r>
            <a:endParaRPr b="0" lang="en-PH" sz="1800" spc="-1" strike="noStrike">
              <a:latin typeface="Lato"/>
            </a:endParaRPr>
          </a:p>
        </p:txBody>
      </p:sp>
      <p:sp>
        <p:nvSpPr>
          <p:cNvPr id="145"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PlaceHolder 1"/>
          <p:cNvSpPr>
            <a:spLocks noGrp="1"/>
          </p:cNvSpPr>
          <p:nvPr>
            <p:ph/>
          </p:nvPr>
        </p:nvSpPr>
        <p:spPr>
          <a:xfrm>
            <a:off x="605880" y="2412000"/>
            <a:ext cx="10980000" cy="2088000"/>
          </a:xfrm>
          <a:prstGeom prst="rect">
            <a:avLst/>
          </a:prstGeom>
          <a:noFill/>
          <a:ln w="0">
            <a:noFill/>
          </a:ln>
        </p:spPr>
        <p:txBody>
          <a:bodyPr lIns="90000" rIns="90000" tIns="45000" bIns="45000" anchor="t">
            <a:noAutofit/>
          </a:bodyPr>
          <a:p>
            <a:pPr algn="just">
              <a:lnSpc>
                <a:spcPct val="115000"/>
              </a:lnSpc>
              <a:spcBef>
                <a:spcPts val="1417"/>
              </a:spcBef>
              <a:buNone/>
            </a:pPr>
            <a:r>
              <a:rPr b="0" lang="en-PH" sz="1800" spc="-1" strike="noStrike">
                <a:latin typeface="Lato"/>
              </a:rPr>
              <a:t> </a:t>
            </a:r>
            <a:r>
              <a:rPr b="0" lang="en-PH" sz="1800" spc="-1" strike="noStrike">
                <a:latin typeface="Lato"/>
              </a:rPr>
              <a:t>	</a:t>
            </a:r>
            <a:r>
              <a:rPr b="0" lang="en-PH" sz="1800" spc="-1" strike="noStrike">
                <a:latin typeface="Lato"/>
              </a:rPr>
              <a:t>The interaction of these living things starts with the phytoplankton present in the water. Phytoplankton are tiny organisms (</a:t>
            </a:r>
            <a:r>
              <a:rPr b="1" lang="en-PH" sz="1800" spc="-1" strike="noStrike">
                <a:latin typeface="Lato"/>
              </a:rPr>
              <a:t>algae</a:t>
            </a:r>
            <a:r>
              <a:rPr b="0" lang="en-PH" sz="1800" spc="-1" strike="noStrike">
                <a:latin typeface="Lato"/>
              </a:rPr>
              <a:t>) that are free flowing in water and, most of the time, are eaten by zooplankton, marine animals that feed on plants and plant-like organisms such as algae. Fishes and other animals, such as worms, crabs, snails, and shellfish, feed on green algae, kelps, and other zooplankton for their survival. Larger animals feed on those aforementioned small animals. The dead and decayed remains of many organisms release nutrients that are essential for phytoplankton to grow and survive.</a:t>
            </a:r>
            <a:endParaRPr b="0" lang="en-PH" sz="1800" spc="-1" strike="noStrike">
              <a:latin typeface="Arial"/>
            </a:endParaRPr>
          </a:p>
          <a:p>
            <a:pPr algn="just">
              <a:lnSpc>
                <a:spcPct val="115000"/>
              </a:lnSpc>
              <a:spcBef>
                <a:spcPts val="1417"/>
              </a:spcBef>
              <a:buNone/>
            </a:pPr>
            <a:endParaRPr b="0" lang="en-PH" sz="1800" spc="-1" strike="noStrike">
              <a:latin typeface="Arial"/>
            </a:endParaRPr>
          </a:p>
          <a:p>
            <a:pPr algn="just">
              <a:lnSpc>
                <a:spcPct val="115000"/>
              </a:lnSpc>
              <a:spcBef>
                <a:spcPts val="283"/>
              </a:spcBef>
              <a:spcAft>
                <a:spcPts val="283"/>
              </a:spcAft>
              <a:buNone/>
            </a:pPr>
            <a:endParaRPr b="0" lang="en-PH" sz="1800" spc="-1" strike="noStrike">
              <a:latin typeface="Arial"/>
            </a:endParaRPr>
          </a:p>
          <a:p>
            <a:pPr algn="just">
              <a:lnSpc>
                <a:spcPct val="115000"/>
              </a:lnSpc>
              <a:spcBef>
                <a:spcPts val="283"/>
              </a:spcBef>
              <a:spcAft>
                <a:spcPts val="283"/>
              </a:spcAft>
              <a:buNone/>
            </a:pPr>
            <a:endParaRPr b="0" lang="en-PH" sz="1800" spc="-1" strike="noStrike">
              <a:latin typeface="Arial"/>
            </a:endParaRPr>
          </a:p>
          <a:p>
            <a:pPr algn="just">
              <a:lnSpc>
                <a:spcPct val="115000"/>
              </a:lnSpc>
              <a:buNone/>
            </a:pPr>
            <a:endParaRPr b="0" lang="en-PH" sz="1800" spc="-1" strike="noStrike">
              <a:latin typeface="Arial"/>
            </a:endParaRPr>
          </a:p>
        </p:txBody>
      </p:sp>
      <p:sp>
        <p:nvSpPr>
          <p:cNvPr id="147" name=""/>
          <p:cNvSpPr/>
          <p:nvPr/>
        </p:nvSpPr>
        <p:spPr>
          <a:xfrm>
            <a:off x="720000" y="360000"/>
            <a:ext cx="9168480" cy="897840"/>
          </a:xfrm>
          <a:prstGeom prst="rect">
            <a:avLst/>
          </a:prstGeom>
          <a:noFill/>
          <a:ln w="0">
            <a:noFill/>
          </a:ln>
        </p:spPr>
        <p:style>
          <a:lnRef idx="0"/>
          <a:fillRef idx="0"/>
          <a:effectRef idx="0"/>
          <a:fontRef idx="minor"/>
        </p:style>
      </p:sp>
      <p:sp>
        <p:nvSpPr>
          <p:cNvPr id="148" name=""/>
          <p:cNvSpPr/>
          <p:nvPr/>
        </p:nvSpPr>
        <p:spPr>
          <a:xfrm>
            <a:off x="7560000" y="5400000"/>
            <a:ext cx="2874960" cy="341280"/>
          </a:xfrm>
          <a:prstGeom prst="rect">
            <a:avLst/>
          </a:prstGeom>
          <a:noFill/>
          <a:ln w="0">
            <a:noFill/>
          </a:ln>
        </p:spPr>
        <p:style>
          <a:lnRef idx="0"/>
          <a:fillRef idx="0"/>
          <a:effectRef idx="0"/>
          <a:fontRef idx="minor"/>
        </p:style>
      </p:sp>
      <p:sp>
        <p:nvSpPr>
          <p:cNvPr id="149" name=""/>
          <p:cNvSpPr/>
          <p:nvPr/>
        </p:nvSpPr>
        <p:spPr>
          <a:xfrm>
            <a:off x="10260000" y="5746320"/>
            <a:ext cx="175680" cy="341280"/>
          </a:xfrm>
          <a:prstGeom prst="rect">
            <a:avLst/>
          </a:prstGeom>
          <a:noFill/>
          <a:ln w="0">
            <a:noFill/>
          </a:ln>
        </p:spPr>
        <p:style>
          <a:lnRef idx="0"/>
          <a:fillRef idx="0"/>
          <a:effectRef idx="0"/>
          <a:fontRef idx="minor"/>
        </p:style>
      </p:sp>
      <p:sp>
        <p:nvSpPr>
          <p:cNvPr id="150"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720000" y="360000"/>
            <a:ext cx="9168480" cy="897840"/>
          </a:xfrm>
          <a:prstGeom prst="rect">
            <a:avLst/>
          </a:prstGeom>
          <a:noFill/>
          <a:ln w="0">
            <a:noFill/>
          </a:ln>
        </p:spPr>
        <p:style>
          <a:lnRef idx="0"/>
          <a:fillRef idx="0"/>
          <a:effectRef idx="0"/>
          <a:fontRef idx="minor"/>
        </p:style>
      </p:sp>
      <p:sp>
        <p:nvSpPr>
          <p:cNvPr id="152" name=""/>
          <p:cNvSpPr/>
          <p:nvPr/>
        </p:nvSpPr>
        <p:spPr>
          <a:xfrm>
            <a:off x="10260000" y="5746320"/>
            <a:ext cx="175680" cy="341280"/>
          </a:xfrm>
          <a:prstGeom prst="rect">
            <a:avLst/>
          </a:prstGeom>
          <a:noFill/>
          <a:ln w="0">
            <a:noFill/>
          </a:ln>
        </p:spPr>
        <p:style>
          <a:lnRef idx="0"/>
          <a:fillRef idx="0"/>
          <a:effectRef idx="0"/>
          <a:fontRef idx="minor"/>
        </p:style>
      </p:sp>
      <p:sp>
        <p:nvSpPr>
          <p:cNvPr id="153" name=""/>
          <p:cNvSpPr/>
          <p:nvPr/>
        </p:nvSpPr>
        <p:spPr>
          <a:xfrm>
            <a:off x="8460000" y="3060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3</a:t>
            </a:r>
            <a:endParaRPr b="0" lang="en-PH" sz="1800" spc="-1" strike="noStrike">
              <a:latin typeface="Arial"/>
            </a:endParaRPr>
          </a:p>
        </p:txBody>
      </p:sp>
      <p:sp>
        <p:nvSpPr>
          <p:cNvPr id="154" name=""/>
          <p:cNvSpPr/>
          <p:nvPr/>
        </p:nvSpPr>
        <p:spPr>
          <a:xfrm>
            <a:off x="5940000" y="3060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2</a:t>
            </a:r>
            <a:endParaRPr b="0" lang="en-PH" sz="1800" spc="-1" strike="noStrike">
              <a:latin typeface="Arial"/>
            </a:endParaRPr>
          </a:p>
        </p:txBody>
      </p:sp>
      <p:sp>
        <p:nvSpPr>
          <p:cNvPr id="155" name=""/>
          <p:cNvSpPr/>
          <p:nvPr/>
        </p:nvSpPr>
        <p:spPr>
          <a:xfrm>
            <a:off x="7200000" y="4140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1</a:t>
            </a:r>
            <a:endParaRPr b="0" lang="en-PH" sz="1800" spc="-1" strike="noStrike">
              <a:latin typeface="Arial"/>
            </a:endParaRPr>
          </a:p>
        </p:txBody>
      </p:sp>
      <p:sp>
        <p:nvSpPr>
          <p:cNvPr id="156" name=""/>
          <p:cNvSpPr/>
          <p:nvPr/>
        </p:nvSpPr>
        <p:spPr>
          <a:xfrm>
            <a:off x="5040000" y="4140000"/>
            <a:ext cx="161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4</a:t>
            </a:r>
            <a:endParaRPr b="0" lang="en-PH" sz="1800" spc="-1" strike="noStrike">
              <a:latin typeface="Arial"/>
            </a:endParaRPr>
          </a:p>
        </p:txBody>
      </p:sp>
      <p:sp>
        <p:nvSpPr>
          <p:cNvPr id="157" name=""/>
          <p:cNvSpPr/>
          <p:nvPr/>
        </p:nvSpPr>
        <p:spPr>
          <a:xfrm>
            <a:off x="9360000" y="4140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5</a:t>
            </a:r>
            <a:endParaRPr b="0" lang="en-PH" sz="1800" spc="-1" strike="noStrike">
              <a:latin typeface="Arial"/>
            </a:endParaRPr>
          </a:p>
        </p:txBody>
      </p:sp>
      <p:sp>
        <p:nvSpPr>
          <p:cNvPr id="158" name=""/>
          <p:cNvSpPr/>
          <p:nvPr/>
        </p:nvSpPr>
        <p:spPr>
          <a:xfrm>
            <a:off x="7128000" y="5400000"/>
            <a:ext cx="197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Phytoplankton</a:t>
            </a:r>
            <a:endParaRPr b="0" lang="en-PH" sz="1800" spc="-1" strike="noStrike">
              <a:latin typeface="Arial"/>
            </a:endParaRPr>
          </a:p>
        </p:txBody>
      </p:sp>
      <p:sp>
        <p:nvSpPr>
          <p:cNvPr id="159" name=""/>
          <p:cNvSpPr/>
          <p:nvPr/>
        </p:nvSpPr>
        <p:spPr>
          <a:xfrm flipV="1">
            <a:off x="8028000" y="4752000"/>
            <a:ext cx="360" cy="540000"/>
          </a:xfrm>
          <a:prstGeom prst="line">
            <a:avLst/>
          </a:prstGeom>
          <a:ln w="0">
            <a:solidFill>
              <a:srgbClr val="3465a4"/>
            </a:solidFill>
            <a:tailEnd len="med" type="triangle" w="med"/>
          </a:ln>
        </p:spPr>
        <p:style>
          <a:lnRef idx="0"/>
          <a:fillRef idx="0"/>
          <a:effectRef idx="0"/>
          <a:fontRef idx="minor"/>
        </p:style>
      </p:sp>
      <p:sp>
        <p:nvSpPr>
          <p:cNvPr id="160" name=""/>
          <p:cNvSpPr/>
          <p:nvPr/>
        </p:nvSpPr>
        <p:spPr>
          <a:xfrm>
            <a:off x="6120000" y="4680000"/>
            <a:ext cx="712440" cy="732960"/>
          </a:xfrm>
          <a:prstGeom prst="line">
            <a:avLst/>
          </a:prstGeom>
          <a:ln w="0">
            <a:solidFill>
              <a:srgbClr val="3465a4"/>
            </a:solidFill>
            <a:tailEnd len="med" type="triangle" w="med"/>
          </a:ln>
        </p:spPr>
        <p:style>
          <a:lnRef idx="0"/>
          <a:fillRef idx="0"/>
          <a:effectRef idx="0"/>
          <a:fontRef idx="minor"/>
        </p:style>
      </p:sp>
      <p:sp>
        <p:nvSpPr>
          <p:cNvPr id="161" name=""/>
          <p:cNvSpPr/>
          <p:nvPr/>
        </p:nvSpPr>
        <p:spPr>
          <a:xfrm flipV="1">
            <a:off x="8028000" y="4752360"/>
            <a:ext cx="360" cy="540000"/>
          </a:xfrm>
          <a:prstGeom prst="line">
            <a:avLst/>
          </a:prstGeom>
          <a:ln w="0">
            <a:solidFill>
              <a:srgbClr val="3465a4"/>
            </a:solidFill>
            <a:tailEnd len="med" type="triangle" w="med"/>
          </a:ln>
        </p:spPr>
        <p:style>
          <a:lnRef idx="0"/>
          <a:fillRef idx="0"/>
          <a:effectRef idx="0"/>
          <a:fontRef idx="minor"/>
        </p:style>
      </p:sp>
      <p:sp>
        <p:nvSpPr>
          <p:cNvPr id="162" name=""/>
          <p:cNvSpPr/>
          <p:nvPr/>
        </p:nvSpPr>
        <p:spPr>
          <a:xfrm flipV="1">
            <a:off x="8784000" y="3708000"/>
            <a:ext cx="360" cy="432000"/>
          </a:xfrm>
          <a:prstGeom prst="line">
            <a:avLst/>
          </a:prstGeom>
          <a:ln w="0">
            <a:solidFill>
              <a:srgbClr val="3465a4"/>
            </a:solidFill>
            <a:tailEnd len="med" type="triangle" w="med"/>
          </a:ln>
        </p:spPr>
        <p:style>
          <a:lnRef idx="0"/>
          <a:fillRef idx="0"/>
          <a:effectRef idx="0"/>
          <a:fontRef idx="minor"/>
        </p:style>
      </p:sp>
      <p:sp>
        <p:nvSpPr>
          <p:cNvPr id="163" name=""/>
          <p:cNvSpPr/>
          <p:nvPr/>
        </p:nvSpPr>
        <p:spPr>
          <a:xfrm flipV="1">
            <a:off x="7380000" y="3697200"/>
            <a:ext cx="6840" cy="442800"/>
          </a:xfrm>
          <a:prstGeom prst="line">
            <a:avLst/>
          </a:prstGeom>
          <a:ln w="0">
            <a:solidFill>
              <a:srgbClr val="3465a4"/>
            </a:solidFill>
            <a:tailEnd len="med" type="triangle" w="med"/>
          </a:ln>
        </p:spPr>
        <p:style>
          <a:lnRef idx="0"/>
          <a:fillRef idx="0"/>
          <a:effectRef idx="0"/>
          <a:fontRef idx="minor"/>
        </p:style>
      </p:sp>
      <p:sp>
        <p:nvSpPr>
          <p:cNvPr id="164" name=""/>
          <p:cNvSpPr/>
          <p:nvPr/>
        </p:nvSpPr>
        <p:spPr>
          <a:xfrm>
            <a:off x="10022400" y="3600000"/>
            <a:ext cx="187200" cy="473040"/>
          </a:xfrm>
          <a:prstGeom prst="line">
            <a:avLst/>
          </a:prstGeom>
          <a:ln w="0">
            <a:solidFill>
              <a:srgbClr val="3465a4"/>
            </a:solidFill>
            <a:tailEnd len="med" type="triangle" w="med"/>
          </a:ln>
        </p:spPr>
        <p:style>
          <a:lnRef idx="0"/>
          <a:fillRef idx="0"/>
          <a:effectRef idx="0"/>
          <a:fontRef idx="minor"/>
        </p:style>
      </p:sp>
      <p:sp>
        <p:nvSpPr>
          <p:cNvPr id="165" name=""/>
          <p:cNvSpPr/>
          <p:nvPr/>
        </p:nvSpPr>
        <p:spPr>
          <a:xfrm flipH="1">
            <a:off x="5976000" y="3600000"/>
            <a:ext cx="133200" cy="466200"/>
          </a:xfrm>
          <a:prstGeom prst="line">
            <a:avLst/>
          </a:prstGeom>
          <a:ln w="0">
            <a:solidFill>
              <a:srgbClr val="3465a4"/>
            </a:solidFill>
            <a:tailEnd len="med" type="triangle" w="med"/>
          </a:ln>
        </p:spPr>
        <p:style>
          <a:lnRef idx="0"/>
          <a:fillRef idx="0"/>
          <a:effectRef idx="0"/>
          <a:fontRef idx="minor"/>
        </p:style>
      </p:sp>
      <p:sp>
        <p:nvSpPr>
          <p:cNvPr id="166" name=""/>
          <p:cNvSpPr/>
          <p:nvPr/>
        </p:nvSpPr>
        <p:spPr>
          <a:xfrm flipH="1">
            <a:off x="9424080" y="4684680"/>
            <a:ext cx="763920" cy="679320"/>
          </a:xfrm>
          <a:prstGeom prst="line">
            <a:avLst/>
          </a:prstGeom>
          <a:ln w="0">
            <a:solidFill>
              <a:srgbClr val="3465a4"/>
            </a:solidFill>
            <a:tailEnd len="med" type="triangle" w="med"/>
          </a:ln>
        </p:spPr>
        <p:style>
          <a:lnRef idx="0"/>
          <a:fillRef idx="0"/>
          <a:effectRef idx="0"/>
          <a:fontRef idx="minor"/>
        </p:style>
      </p:sp>
      <p:sp>
        <p:nvSpPr>
          <p:cNvPr id="167" name=""/>
          <p:cNvSpPr/>
          <p:nvPr/>
        </p:nvSpPr>
        <p:spPr>
          <a:xfrm>
            <a:off x="324000" y="3636000"/>
            <a:ext cx="4318200" cy="161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t">
            <a:noAutofit/>
          </a:bodyPr>
          <a:p>
            <a:pPr algn="ctr">
              <a:lnSpc>
                <a:spcPct val="100000"/>
              </a:lnSpc>
              <a:buNone/>
            </a:pPr>
            <a:br/>
            <a:r>
              <a:rPr b="0" lang="en-PH" sz="1800" spc="-1" strike="noStrike">
                <a:solidFill>
                  <a:srgbClr val="000000"/>
                </a:solidFill>
                <a:latin typeface="Arial"/>
                <a:ea typeface="DejaVu Sans"/>
              </a:rPr>
              <a:t> </a:t>
            </a:r>
            <a:r>
              <a:rPr b="0" lang="en-PH" sz="1800" spc="-1" strike="noStrike">
                <a:solidFill>
                  <a:srgbClr val="000000"/>
                </a:solidFill>
                <a:latin typeface="Lato"/>
                <a:ea typeface="DejaVu Sans"/>
              </a:rPr>
              <a:t>CRABS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SHARKS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SNAILS </a:t>
            </a:r>
            <a:endParaRPr b="0" lang="en-PH" sz="1800" spc="-1" strike="noStrike">
              <a:latin typeface="Arial"/>
            </a:endParaRPr>
          </a:p>
          <a:p>
            <a:pPr algn="ctr">
              <a:lnSpc>
                <a:spcPct val="100000"/>
              </a:lnSpc>
              <a:buNone/>
            </a:pPr>
            <a:endParaRPr b="0" lang="en-PH" sz="1800" spc="-1" strike="noStrike">
              <a:latin typeface="Arial"/>
            </a:endParaRPr>
          </a:p>
          <a:p>
            <a:pPr algn="ctr">
              <a:lnSpc>
                <a:spcPct val="100000"/>
              </a:lnSpc>
              <a:buNone/>
            </a:pPr>
            <a:r>
              <a:rPr b="0" lang="en-PH" sz="1800" spc="-1" strike="noStrike">
                <a:solidFill>
                  <a:srgbClr val="000000"/>
                </a:solidFill>
                <a:latin typeface="Lato"/>
                <a:ea typeface="DejaVu Sans"/>
              </a:rPr>
              <a:t>SEA STARS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WHALES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KELPS</a:t>
            </a:r>
            <a:endParaRPr b="0" lang="en-PH" sz="1800" spc="-1" strike="noStrike">
              <a:latin typeface="Arial"/>
            </a:endParaRPr>
          </a:p>
        </p:txBody>
      </p:sp>
      <p:sp>
        <p:nvSpPr>
          <p:cNvPr id="168" name=""/>
          <p:cNvSpPr txBox="1"/>
          <p:nvPr/>
        </p:nvSpPr>
        <p:spPr>
          <a:xfrm>
            <a:off x="386640" y="1980000"/>
            <a:ext cx="11418480" cy="1293120"/>
          </a:xfrm>
          <a:prstGeom prst="rect">
            <a:avLst/>
          </a:prstGeom>
          <a:noFill/>
          <a:ln w="0">
            <a:noFill/>
          </a:ln>
        </p:spPr>
        <p:txBody>
          <a:bodyPr lIns="90000" rIns="90000" tIns="45000" bIns="45000" anchor="t">
            <a:noAutofit/>
          </a:bodyPr>
          <a:p>
            <a:pPr algn="just">
              <a:buNone/>
            </a:pPr>
            <a:r>
              <a:rPr b="1" lang="en-PH" sz="1700" spc="-1" strike="noStrike">
                <a:latin typeface="Lato"/>
              </a:rPr>
              <a:t>Directions:</a:t>
            </a:r>
            <a:r>
              <a:rPr b="0" lang="en-PH" sz="1700" spc="-1" strike="noStrike">
                <a:latin typeface="Lato"/>
              </a:rPr>
              <a:t> In this exercises, you are going to choose the appropriate living organisms for every box based on the relationship or interaction they have as shown by each arrow. </a:t>
            </a:r>
            <a:r>
              <a:rPr b="1" lang="en-PH" sz="1700" spc="-1" strike="noStrike">
                <a:latin typeface="Lato"/>
              </a:rPr>
              <a:t>For example</a:t>
            </a:r>
            <a:r>
              <a:rPr b="0" lang="en-PH" sz="1700" spc="-1" strike="noStrike">
                <a:latin typeface="Lato"/>
              </a:rPr>
              <a:t>, the box containing the phytoplankton is related to the box with number 1, which are organisms that feed on phytoplankton. Do the rest of the boxes. Use the given choices of organisms below. </a:t>
            </a:r>
            <a:endParaRPr b="0" lang="en-PH" sz="1700" spc="-1" strike="noStrike">
              <a:latin typeface="Arial"/>
            </a:endParaRPr>
          </a:p>
        </p:txBody>
      </p:sp>
      <p:sp>
        <p:nvSpPr>
          <p:cNvPr id="169" name=""/>
          <p:cNvSpPr txBox="1"/>
          <p:nvPr/>
        </p:nvSpPr>
        <p:spPr>
          <a:xfrm>
            <a:off x="5285880" y="1386000"/>
            <a:ext cx="1620000" cy="450000"/>
          </a:xfrm>
          <a:prstGeom prst="rect">
            <a:avLst/>
          </a:prstGeom>
          <a:noFill/>
          <a:ln w="0">
            <a:noFill/>
          </a:ln>
        </p:spPr>
        <p:txBody>
          <a:bodyPr lIns="90000" rIns="90000" tIns="45000" bIns="45000" anchor="t">
            <a:noAutofit/>
          </a:bodyPr>
          <a:p>
            <a:pPr algn="ctr">
              <a:buNone/>
            </a:pPr>
            <a:r>
              <a:rPr b="1" lang="en-PH" sz="2000" spc="-1" strike="noStrike">
                <a:solidFill>
                  <a:srgbClr val="c9211e"/>
                </a:solidFill>
                <a:latin typeface="Lato"/>
              </a:rPr>
              <a:t>Activity </a:t>
            </a:r>
            <a:endParaRPr b="1" lang="en-PH" sz="2000" spc="-1" strike="noStrike">
              <a:solidFill>
                <a:srgbClr val="c9211e"/>
              </a:solidFill>
              <a:latin typeface="Lato"/>
            </a:endParaRPr>
          </a:p>
        </p:txBody>
      </p:sp>
      <p:sp>
        <p:nvSpPr>
          <p:cNvPr id="170"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1" name=""/>
          <p:cNvSpPr/>
          <p:nvPr/>
        </p:nvSpPr>
        <p:spPr>
          <a:xfrm>
            <a:off x="720000" y="360000"/>
            <a:ext cx="9168480" cy="897840"/>
          </a:xfrm>
          <a:prstGeom prst="rect">
            <a:avLst/>
          </a:prstGeom>
          <a:noFill/>
          <a:ln w="0">
            <a:noFill/>
          </a:ln>
        </p:spPr>
        <p:style>
          <a:lnRef idx="0"/>
          <a:fillRef idx="0"/>
          <a:effectRef idx="0"/>
          <a:fontRef idx="minor"/>
        </p:style>
      </p:sp>
      <p:sp>
        <p:nvSpPr>
          <p:cNvPr id="172" name=""/>
          <p:cNvSpPr/>
          <p:nvPr/>
        </p:nvSpPr>
        <p:spPr>
          <a:xfrm>
            <a:off x="10260000" y="5746320"/>
            <a:ext cx="175680" cy="341280"/>
          </a:xfrm>
          <a:prstGeom prst="rect">
            <a:avLst/>
          </a:prstGeom>
          <a:noFill/>
          <a:ln w="0">
            <a:noFill/>
          </a:ln>
        </p:spPr>
        <p:style>
          <a:lnRef idx="0"/>
          <a:fillRef idx="0"/>
          <a:effectRef idx="0"/>
          <a:fontRef idx="minor"/>
        </p:style>
      </p:sp>
      <p:sp>
        <p:nvSpPr>
          <p:cNvPr id="173" name=""/>
          <p:cNvSpPr/>
          <p:nvPr/>
        </p:nvSpPr>
        <p:spPr>
          <a:xfrm>
            <a:off x="6480000" y="2268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CRABS</a:t>
            </a:r>
            <a:endParaRPr b="0" lang="en-PH" sz="1800" spc="-1" strike="noStrike">
              <a:latin typeface="Arial"/>
            </a:endParaRPr>
          </a:p>
        </p:txBody>
      </p:sp>
      <p:sp>
        <p:nvSpPr>
          <p:cNvPr id="174" name=""/>
          <p:cNvSpPr/>
          <p:nvPr/>
        </p:nvSpPr>
        <p:spPr>
          <a:xfrm>
            <a:off x="2880000" y="2268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SEA STARS </a:t>
            </a:r>
            <a:endParaRPr b="0" lang="en-PH" sz="1800" spc="-1" strike="noStrike">
              <a:latin typeface="Arial"/>
            </a:endParaRPr>
          </a:p>
        </p:txBody>
      </p:sp>
      <p:sp>
        <p:nvSpPr>
          <p:cNvPr id="175" name=""/>
          <p:cNvSpPr/>
          <p:nvPr/>
        </p:nvSpPr>
        <p:spPr>
          <a:xfrm>
            <a:off x="4248000" y="3780000"/>
            <a:ext cx="251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SNAILS</a:t>
            </a:r>
            <a:endParaRPr b="0" lang="en-PH" sz="1800" spc="-1" strike="noStrike">
              <a:latin typeface="Arial"/>
            </a:endParaRPr>
          </a:p>
        </p:txBody>
      </p:sp>
      <p:sp>
        <p:nvSpPr>
          <p:cNvPr id="176" name=""/>
          <p:cNvSpPr/>
          <p:nvPr/>
        </p:nvSpPr>
        <p:spPr>
          <a:xfrm>
            <a:off x="1980000" y="3780000"/>
            <a:ext cx="179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WHALES</a:t>
            </a:r>
            <a:endParaRPr b="0" lang="en-PH" sz="1800" spc="-1" strike="noStrike">
              <a:latin typeface="Arial"/>
            </a:endParaRPr>
          </a:p>
        </p:txBody>
      </p:sp>
      <p:sp>
        <p:nvSpPr>
          <p:cNvPr id="177" name=""/>
          <p:cNvSpPr/>
          <p:nvPr/>
        </p:nvSpPr>
        <p:spPr>
          <a:xfrm>
            <a:off x="7200000" y="3780000"/>
            <a:ext cx="197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SHARKS</a:t>
            </a:r>
            <a:endParaRPr b="0" lang="en-PH" sz="1800" spc="-1" strike="noStrike">
              <a:latin typeface="Arial"/>
            </a:endParaRPr>
          </a:p>
        </p:txBody>
      </p:sp>
      <p:sp>
        <p:nvSpPr>
          <p:cNvPr id="178" name=""/>
          <p:cNvSpPr/>
          <p:nvPr/>
        </p:nvSpPr>
        <p:spPr>
          <a:xfrm>
            <a:off x="4519080" y="5040000"/>
            <a:ext cx="1978200" cy="538200"/>
          </a:xfrm>
          <a:prstGeom prst="rect">
            <a:avLst/>
          </a:prstGeom>
          <a:solidFill>
            <a:srgbClr val="ffffff"/>
          </a:solidFill>
          <a:ln w="0">
            <a:solidFill>
              <a:srgbClr val="3465a4"/>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Arial"/>
                <a:ea typeface="DejaVu Sans"/>
              </a:rPr>
              <a:t>Phytoplankton</a:t>
            </a:r>
            <a:endParaRPr b="0" lang="en-PH" sz="1800" spc="-1" strike="noStrike">
              <a:latin typeface="Arial"/>
            </a:endParaRPr>
          </a:p>
        </p:txBody>
      </p:sp>
      <p:sp>
        <p:nvSpPr>
          <p:cNvPr id="179" name=""/>
          <p:cNvSpPr/>
          <p:nvPr/>
        </p:nvSpPr>
        <p:spPr>
          <a:xfrm>
            <a:off x="3240000" y="2808000"/>
            <a:ext cx="360" cy="720000"/>
          </a:xfrm>
          <a:prstGeom prst="line">
            <a:avLst/>
          </a:prstGeom>
          <a:ln w="0">
            <a:solidFill>
              <a:srgbClr val="3465a4"/>
            </a:solidFill>
            <a:tailEnd len="med" type="triangle" w="med"/>
          </a:ln>
        </p:spPr>
        <p:style>
          <a:lnRef idx="0"/>
          <a:fillRef idx="0"/>
          <a:effectRef idx="0"/>
          <a:fontRef idx="minor"/>
        </p:style>
      </p:sp>
      <p:sp>
        <p:nvSpPr>
          <p:cNvPr id="180" name=""/>
          <p:cNvSpPr/>
          <p:nvPr/>
        </p:nvSpPr>
        <p:spPr>
          <a:xfrm>
            <a:off x="8100000" y="2808000"/>
            <a:ext cx="360" cy="720000"/>
          </a:xfrm>
          <a:prstGeom prst="line">
            <a:avLst/>
          </a:prstGeom>
          <a:ln w="0">
            <a:solidFill>
              <a:srgbClr val="3465a4"/>
            </a:solidFill>
            <a:tailEnd len="med" type="triangle" w="med"/>
          </a:ln>
        </p:spPr>
        <p:style>
          <a:lnRef idx="0"/>
          <a:fillRef idx="0"/>
          <a:effectRef idx="0"/>
          <a:fontRef idx="minor"/>
        </p:style>
      </p:sp>
      <p:sp>
        <p:nvSpPr>
          <p:cNvPr id="181" name=""/>
          <p:cNvSpPr/>
          <p:nvPr/>
        </p:nvSpPr>
        <p:spPr>
          <a:xfrm flipV="1">
            <a:off x="4500000" y="3060000"/>
            <a:ext cx="360" cy="720000"/>
          </a:xfrm>
          <a:prstGeom prst="line">
            <a:avLst/>
          </a:prstGeom>
          <a:ln w="0">
            <a:solidFill>
              <a:srgbClr val="3465a4"/>
            </a:solidFill>
            <a:tailEnd len="med" type="triangle" w="med"/>
          </a:ln>
        </p:spPr>
        <p:style>
          <a:lnRef idx="0"/>
          <a:fillRef idx="0"/>
          <a:effectRef idx="0"/>
          <a:fontRef idx="minor"/>
        </p:style>
      </p:sp>
      <p:sp>
        <p:nvSpPr>
          <p:cNvPr id="182" name=""/>
          <p:cNvSpPr/>
          <p:nvPr/>
        </p:nvSpPr>
        <p:spPr>
          <a:xfrm flipV="1">
            <a:off x="6660000" y="3060000"/>
            <a:ext cx="360" cy="720000"/>
          </a:xfrm>
          <a:prstGeom prst="line">
            <a:avLst/>
          </a:prstGeom>
          <a:ln w="0">
            <a:solidFill>
              <a:srgbClr val="3465a4"/>
            </a:solidFill>
            <a:tailEnd len="med" type="triangle" w="med"/>
          </a:ln>
        </p:spPr>
        <p:style>
          <a:lnRef idx="0"/>
          <a:fillRef idx="0"/>
          <a:effectRef idx="0"/>
          <a:fontRef idx="minor"/>
        </p:style>
      </p:sp>
      <p:sp>
        <p:nvSpPr>
          <p:cNvPr id="183" name=""/>
          <p:cNvSpPr/>
          <p:nvPr/>
        </p:nvSpPr>
        <p:spPr>
          <a:xfrm>
            <a:off x="3600000" y="4319280"/>
            <a:ext cx="720000" cy="720720"/>
          </a:xfrm>
          <a:prstGeom prst="line">
            <a:avLst/>
          </a:prstGeom>
          <a:ln w="0">
            <a:solidFill>
              <a:srgbClr val="3465a4"/>
            </a:solidFill>
            <a:tailEnd len="med" type="triangle" w="med"/>
          </a:ln>
        </p:spPr>
        <p:style>
          <a:lnRef idx="0"/>
          <a:fillRef idx="0"/>
          <a:effectRef idx="0"/>
          <a:fontRef idx="minor"/>
        </p:style>
      </p:sp>
      <p:sp>
        <p:nvSpPr>
          <p:cNvPr id="184" name=""/>
          <p:cNvSpPr/>
          <p:nvPr/>
        </p:nvSpPr>
        <p:spPr>
          <a:xfrm flipH="1">
            <a:off x="6768000" y="4319280"/>
            <a:ext cx="578880" cy="720720"/>
          </a:xfrm>
          <a:prstGeom prst="line">
            <a:avLst/>
          </a:prstGeom>
          <a:ln w="0">
            <a:solidFill>
              <a:srgbClr val="3465a4"/>
            </a:solidFill>
            <a:tailEnd len="med" type="triangle" w="med"/>
          </a:ln>
        </p:spPr>
        <p:style>
          <a:lnRef idx="0"/>
          <a:fillRef idx="0"/>
          <a:effectRef idx="0"/>
          <a:fontRef idx="minor"/>
        </p:style>
      </p:sp>
      <p:sp>
        <p:nvSpPr>
          <p:cNvPr id="185" name=""/>
          <p:cNvSpPr/>
          <p:nvPr/>
        </p:nvSpPr>
        <p:spPr>
          <a:xfrm>
            <a:off x="5106600" y="1531080"/>
            <a:ext cx="1978920" cy="4489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000" spc="-1" strike="noStrike">
                <a:solidFill>
                  <a:srgbClr val="c9211e"/>
                </a:solidFill>
                <a:latin typeface="Lato"/>
                <a:ea typeface="DejaVu Sans"/>
              </a:rPr>
              <a:t>Answer Key</a:t>
            </a:r>
            <a:endParaRPr b="1" lang="en-PH" sz="2000" spc="-1" strike="noStrike">
              <a:solidFill>
                <a:srgbClr val="c9211e"/>
              </a:solidFill>
              <a:latin typeface="Arial"/>
            </a:endParaRPr>
          </a:p>
        </p:txBody>
      </p:sp>
      <p:sp>
        <p:nvSpPr>
          <p:cNvPr id="186" name=""/>
          <p:cNvSpPr/>
          <p:nvPr/>
        </p:nvSpPr>
        <p:spPr>
          <a:xfrm>
            <a:off x="2117880" y="360000"/>
            <a:ext cx="7956000" cy="10684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	</a:t>
            </a:r>
            <a:r>
              <a:rPr b="1" lang="en-US" sz="2800" spc="-1" strike="noStrike">
                <a:solidFill>
                  <a:srgbClr val="000000"/>
                </a:solidFill>
                <a:latin typeface="Lato"/>
                <a:ea typeface="PingFang SC"/>
              </a:rPr>
              <a:t>Interactions among Living Things and Nonliving Things in Estuaries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784</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2023-07-11T15:17:18Z</dcterms:modified>
  <cp:revision>111</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