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720" cy="6834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600" cy="2775600"/>
          </a:xfrm>
          <a:prstGeom prst="rect">
            <a:avLst/>
          </a:prstGeom>
          <a:ln w="0">
            <a:noFill/>
          </a:ln>
        </p:spPr>
      </p:pic>
      <p:sp>
        <p:nvSpPr>
          <p:cNvPr id="2" name="Rectangle 5"/>
          <p:cNvSpPr/>
          <p:nvPr/>
        </p:nvSpPr>
        <p:spPr>
          <a:xfrm>
            <a:off x="3487320" y="1475280"/>
            <a:ext cx="8681040" cy="3839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1040" cy="360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720" cy="611640"/>
          </a:xfrm>
          <a:prstGeom prst="rect">
            <a:avLst/>
          </a:prstGeom>
          <a:ln w="0">
            <a:noFill/>
          </a:ln>
        </p:spPr>
      </p:pic>
      <p:sp>
        <p:nvSpPr>
          <p:cNvPr id="43" name="Rectangle 7"/>
          <p:cNvSpPr/>
          <p:nvPr/>
        </p:nvSpPr>
        <p:spPr>
          <a:xfrm>
            <a:off x="10868760" y="0"/>
            <a:ext cx="947160" cy="947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1240" cy="1011240"/>
          </a:xfrm>
          <a:prstGeom prst="rect">
            <a:avLst/>
          </a:prstGeom>
          <a:ln w="0">
            <a:noFill/>
          </a:ln>
        </p:spPr>
      </p:pic>
      <p:sp>
        <p:nvSpPr>
          <p:cNvPr id="45" name="TextBox 9"/>
          <p:cNvSpPr/>
          <p:nvPr/>
        </p:nvSpPr>
        <p:spPr>
          <a:xfrm>
            <a:off x="18540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040" cy="3361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4409280" y="2988000"/>
            <a:ext cx="7145640" cy="734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Bold"/>
              </a:rPr>
              <a:t>Stay Grounded, Be Humble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576000" y="343800"/>
            <a:ext cx="9790920" cy="1383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500" spc="-1" strike="noStrike">
                <a:solidFill>
                  <a:srgbClr val="000000"/>
                </a:solidFill>
                <a:latin typeface="Lato"/>
                <a:ea typeface="AppleSystemUIFont"/>
              </a:rPr>
              <a:t>	</a:t>
            </a:r>
            <a:r>
              <a:rPr b="0" lang="en-PH" sz="2500" spc="-1" strike="noStrike">
                <a:solidFill>
                  <a:srgbClr val="000000"/>
                </a:solidFill>
                <a:latin typeface="Lato"/>
                <a:ea typeface="AppleSystemUIFont"/>
              </a:rPr>
              <a:t>Use the present form of the verb when you refer to actions done at the moment, and -</a:t>
            </a:r>
            <a:r>
              <a:rPr b="1" lang="en-PH" sz="2500" spc="-1" strike="noStrike">
                <a:solidFill>
                  <a:srgbClr val="000000"/>
                </a:solidFill>
                <a:latin typeface="Lato"/>
                <a:ea typeface="AppleSystemUIFontBold"/>
              </a:rPr>
              <a:t>d </a:t>
            </a:r>
            <a:r>
              <a:rPr b="0" lang="en-PH" sz="2500" spc="-1" strike="noStrike">
                <a:solidFill>
                  <a:srgbClr val="000000"/>
                </a:solidFill>
                <a:latin typeface="Lato"/>
                <a:ea typeface="AppleSystemUIFont"/>
              </a:rPr>
              <a:t>or -</a:t>
            </a:r>
            <a:r>
              <a:rPr b="1" lang="en-PH" sz="2500" spc="-1" strike="noStrike">
                <a:solidFill>
                  <a:srgbClr val="000000"/>
                </a:solidFill>
                <a:latin typeface="Lato"/>
                <a:ea typeface="AppleSystemUIFontBold"/>
              </a:rPr>
              <a:t>ed </a:t>
            </a:r>
            <a:r>
              <a:rPr b="0" lang="en-PH" sz="2500" spc="-1" strike="noStrike">
                <a:solidFill>
                  <a:srgbClr val="000000"/>
                </a:solidFill>
                <a:latin typeface="Lato"/>
                <a:ea typeface="AppleSystemUIFont"/>
              </a:rPr>
              <a:t>forms when you mean actions done in the past. </a:t>
            </a:r>
            <a:endParaRPr b="0" lang="en-PH" sz="2500" spc="-1" strike="noStrike">
              <a:latin typeface="Arial"/>
            </a:endParaRPr>
          </a:p>
        </p:txBody>
      </p:sp>
      <p:sp>
        <p:nvSpPr>
          <p:cNvPr id="161" name=""/>
          <p:cNvSpPr/>
          <p:nvPr/>
        </p:nvSpPr>
        <p:spPr>
          <a:xfrm>
            <a:off x="684000" y="2052000"/>
            <a:ext cx="10762920" cy="3418920"/>
          </a:xfrm>
          <a:prstGeom prst="rect">
            <a:avLst/>
          </a:prstGeom>
          <a:noFill/>
          <a:ln w="38160">
            <a:solidFill>
              <a:srgbClr val="c9211e"/>
            </a:solidFill>
            <a:round/>
          </a:ln>
        </p:spPr>
        <p:style>
          <a:lnRef idx="0"/>
          <a:fillRef idx="0"/>
          <a:effectRef idx="0"/>
          <a:fontRef idx="minor"/>
        </p:style>
      </p:sp>
      <p:pic>
        <p:nvPicPr>
          <p:cNvPr id="162" name="" descr=""/>
          <p:cNvPicPr/>
          <p:nvPr/>
        </p:nvPicPr>
        <p:blipFill>
          <a:blip r:embed="rId1"/>
          <a:stretch/>
        </p:blipFill>
        <p:spPr>
          <a:xfrm>
            <a:off x="4320000" y="4680000"/>
            <a:ext cx="3418920" cy="1438920"/>
          </a:xfrm>
          <a:prstGeom prst="rect">
            <a:avLst/>
          </a:prstGeom>
          <a:ln w="0">
            <a:noFill/>
          </a:ln>
        </p:spPr>
      </p:pic>
      <p:sp>
        <p:nvSpPr>
          <p:cNvPr id="163" name=""/>
          <p:cNvSpPr/>
          <p:nvPr/>
        </p:nvSpPr>
        <p:spPr>
          <a:xfrm>
            <a:off x="685440" y="2160000"/>
            <a:ext cx="10509480" cy="172368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15000"/>
              </a:lnSpc>
              <a:buNone/>
            </a:pPr>
            <a:r>
              <a:rPr b="0" lang="en-PH" sz="2400" spc="-1" strike="noStrike">
                <a:solidFill>
                  <a:srgbClr val="000000"/>
                </a:solidFill>
                <a:latin typeface="Lato"/>
                <a:ea typeface="AppleSystemUIFont"/>
              </a:rPr>
              <a:t>1. Use the simple form or the base form of regular verbs when you refer to the following: actions done at present, habitual, or repeated action, a permanent condition, or facts or general truth. </a:t>
            </a:r>
            <a:endParaRPr b="0" lang="en-PH" sz="2400" spc="-1" strike="noStrike">
              <a:latin typeface="Arial"/>
            </a:endParaRPr>
          </a:p>
        </p:txBody>
      </p:sp>
      <p:sp>
        <p:nvSpPr>
          <p:cNvPr id="164" name=""/>
          <p:cNvSpPr/>
          <p:nvPr/>
        </p:nvSpPr>
        <p:spPr>
          <a:xfrm>
            <a:off x="732240" y="3726360"/>
            <a:ext cx="10426680" cy="108972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15000"/>
              </a:lnSpc>
              <a:buNone/>
            </a:pPr>
            <a:r>
              <a:rPr b="0" lang="en-PH" sz="2500" spc="-1" strike="noStrike">
                <a:solidFill>
                  <a:srgbClr val="000000"/>
                </a:solidFill>
                <a:latin typeface="Lato"/>
                <a:ea typeface="AppleSystemUIFont"/>
              </a:rPr>
              <a:t>2. Add </a:t>
            </a:r>
            <a:r>
              <a:rPr b="1" lang="en-PH" sz="2500" spc="-1" strike="noStrike">
                <a:solidFill>
                  <a:srgbClr val="000000"/>
                </a:solidFill>
                <a:latin typeface="Lato"/>
                <a:ea typeface="AppleSystemUIFontBold"/>
              </a:rPr>
              <a:t>-d </a:t>
            </a:r>
            <a:r>
              <a:rPr b="0" lang="en-PH" sz="2500" spc="-1" strike="noStrike">
                <a:solidFill>
                  <a:srgbClr val="000000"/>
                </a:solidFill>
                <a:latin typeface="Lato"/>
                <a:ea typeface="AppleSystemUIFont"/>
              </a:rPr>
              <a:t>or </a:t>
            </a:r>
            <a:r>
              <a:rPr b="1" lang="en-PH" sz="2500" spc="-1" strike="noStrike">
                <a:solidFill>
                  <a:srgbClr val="000000"/>
                </a:solidFill>
                <a:latin typeface="Lato"/>
                <a:ea typeface="AppleSystemUIFontBold"/>
              </a:rPr>
              <a:t>-ed </a:t>
            </a:r>
            <a:r>
              <a:rPr b="0" lang="en-PH" sz="2500" spc="-1" strike="noStrike">
                <a:solidFill>
                  <a:srgbClr val="000000"/>
                </a:solidFill>
                <a:latin typeface="Lato"/>
                <a:ea typeface="AppleSystemUIFont"/>
              </a:rPr>
              <a:t>to the form of the verb when you refer to actions done in the past.</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 descr=""/>
          <p:cNvPicPr/>
          <p:nvPr/>
        </p:nvPicPr>
        <p:blipFill>
          <a:blip r:embed="rId1"/>
          <a:stretch/>
        </p:blipFill>
        <p:spPr>
          <a:xfrm>
            <a:off x="8820000" y="2433240"/>
            <a:ext cx="3123360" cy="3505680"/>
          </a:xfrm>
          <a:prstGeom prst="rect">
            <a:avLst/>
          </a:prstGeom>
          <a:ln w="0">
            <a:noFill/>
          </a:ln>
        </p:spPr>
      </p:pic>
      <p:sp>
        <p:nvSpPr>
          <p:cNvPr id="126" name=""/>
          <p:cNvSpPr/>
          <p:nvPr/>
        </p:nvSpPr>
        <p:spPr>
          <a:xfrm>
            <a:off x="396360" y="576000"/>
            <a:ext cx="7918920" cy="1405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500" spc="-1" strike="noStrike">
                <a:solidFill>
                  <a:srgbClr val="000000"/>
                </a:solidFill>
                <a:latin typeface="Lato"/>
                <a:ea typeface="AppleSystemUIFont"/>
              </a:rPr>
              <a:t>Words with the </a:t>
            </a:r>
            <a:r>
              <a:rPr b="1" lang="en-PH" sz="2500" spc="-1" strike="noStrike">
                <a:solidFill>
                  <a:srgbClr val="000000"/>
                </a:solidFill>
                <a:latin typeface="Lato"/>
                <a:ea typeface="AppleSystemUIFontBold"/>
              </a:rPr>
              <a:t>-nt </a:t>
            </a:r>
            <a:r>
              <a:rPr b="0" lang="en-PH" sz="2500" spc="-1" strike="noStrike">
                <a:solidFill>
                  <a:srgbClr val="000000"/>
                </a:solidFill>
                <a:latin typeface="Lato"/>
                <a:ea typeface="AppleSystemUIFont"/>
              </a:rPr>
              <a:t>and </a:t>
            </a:r>
            <a:r>
              <a:rPr b="1" lang="en-PH" sz="2500" spc="-1" strike="noStrike">
                <a:solidFill>
                  <a:srgbClr val="000000"/>
                </a:solidFill>
                <a:latin typeface="Lato"/>
                <a:ea typeface="AppleSystemUIFontBold"/>
              </a:rPr>
              <a:t>-nd </a:t>
            </a:r>
            <a:r>
              <a:rPr b="0" lang="en-PH" sz="2500" spc="-1" strike="noStrike">
                <a:solidFill>
                  <a:srgbClr val="000000"/>
                </a:solidFill>
                <a:latin typeface="Lato"/>
                <a:ea typeface="AppleSystemUIFont"/>
              </a:rPr>
              <a:t>sounds:</a:t>
            </a:r>
            <a:endParaRPr b="0" lang="en-PH" sz="2500" spc="-1" strike="noStrike">
              <a:latin typeface="Arial"/>
            </a:endParaRPr>
          </a:p>
        </p:txBody>
      </p:sp>
      <p:graphicFrame>
        <p:nvGraphicFramePr>
          <p:cNvPr id="127" name=""/>
          <p:cNvGraphicFramePr/>
          <p:nvPr/>
        </p:nvGraphicFramePr>
        <p:xfrm>
          <a:off x="474480" y="1408680"/>
          <a:ext cx="8021160" cy="3957120"/>
        </p:xfrm>
        <a:graphic>
          <a:graphicData uri="http://schemas.openxmlformats.org/drawingml/2006/table">
            <a:tbl>
              <a:tblPr/>
              <a:tblGrid>
                <a:gridCol w="1336320"/>
                <a:gridCol w="1336320"/>
                <a:gridCol w="1336320"/>
                <a:gridCol w="1563480"/>
                <a:gridCol w="1278360"/>
                <a:gridCol w="1170720"/>
              </a:tblGrid>
              <a:tr h="562320">
                <a:tc gridSpan="3">
                  <a:txBody>
                    <a:bodyPr lIns="90000" rIns="90000" anchor="ctr">
                      <a:noAutofit/>
                    </a:bodyPr>
                    <a:p>
                      <a:pPr algn="ctr">
                        <a:lnSpc>
                          <a:spcPct val="100000"/>
                        </a:lnSpc>
                        <a:buNone/>
                      </a:pPr>
                      <a:r>
                        <a:rPr b="1" lang="en-PH" sz="2400" spc="-1" strike="noStrike">
                          <a:solidFill>
                            <a:srgbClr val="12a1f5"/>
                          </a:solidFill>
                          <a:latin typeface="Lato"/>
                          <a:ea typeface="AppleSystemUIFontBold"/>
                        </a:rPr>
                        <a:t>-nt</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gridSpan="3">
                  <a:txBody>
                    <a:bodyPr lIns="90000" rIns="90000" anchor="ctr">
                      <a:noAutofit/>
                    </a:bodyPr>
                    <a:p>
                      <a:pPr algn="ctr">
                        <a:lnSpc>
                          <a:spcPct val="100000"/>
                        </a:lnSpc>
                        <a:buNone/>
                      </a:pPr>
                      <a:r>
                        <a:rPr b="1" lang="en-PH" sz="2400" spc="-1" strike="noStrike">
                          <a:solidFill>
                            <a:srgbClr val="12a1f5"/>
                          </a:solidFill>
                          <a:latin typeface="Lato"/>
                          <a:ea typeface="AppleSystemUIFontBold"/>
                        </a:rPr>
                        <a:t>-nd</a:t>
                      </a:r>
                      <a:endParaRPr b="0" lang="en-PH" sz="24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6f9d4"/>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c hMerge="1">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729fcf"/>
                    </a:solidFill>
                  </a:tcPr>
                </a:tc>
              </a:tr>
              <a:tr h="848160">
                <a:tc>
                  <a:txBody>
                    <a:bodyPr lIns="90000" rIns="90000" anchor="ctr">
                      <a:noAutofit/>
                    </a:bodyPr>
                    <a:p>
                      <a:pPr algn="ctr">
                        <a:lnSpc>
                          <a:spcPct val="100000"/>
                        </a:lnSpc>
                        <a:buNone/>
                      </a:pPr>
                      <a:r>
                        <a:rPr b="0" lang="en-PH" sz="2300" spc="-1" strike="noStrike">
                          <a:latin typeface="Lato"/>
                          <a:ea typeface="AppleSystemUIFont"/>
                        </a:rPr>
                        <a:t>ant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plant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want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band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land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hand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48160">
                <a:tc>
                  <a:txBody>
                    <a:bodyPr lIns="90000" rIns="90000" anchor="ctr">
                      <a:noAutofit/>
                    </a:bodyPr>
                    <a:p>
                      <a:pPr algn="ctr">
                        <a:lnSpc>
                          <a:spcPct val="100000"/>
                        </a:lnSpc>
                        <a:buNone/>
                      </a:pPr>
                      <a:r>
                        <a:rPr b="0" lang="en-PH" sz="2300" spc="-1" strike="noStrike">
                          <a:latin typeface="Lato"/>
                          <a:ea typeface="AppleSystemUIFont"/>
                        </a:rPr>
                        <a:t>cent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cement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parent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bend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lend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send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48160">
                <a:tc>
                  <a:txBody>
                    <a:bodyPr lIns="90000" rIns="90000" anchor="ctr">
                      <a:noAutofit/>
                    </a:bodyPr>
                    <a:p>
                      <a:pPr algn="ctr">
                        <a:lnSpc>
                          <a:spcPct val="100000"/>
                        </a:lnSpc>
                        <a:buNone/>
                      </a:pPr>
                      <a:r>
                        <a:rPr b="0" lang="en-PH" sz="2300" spc="-1" strike="noStrike">
                          <a:latin typeface="Lato"/>
                          <a:ea typeface="AppleSystemUIFont"/>
                        </a:rPr>
                        <a:t>hint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mint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tint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command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demand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defend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850680">
                <a:tc>
                  <a:txBody>
                    <a:bodyPr lIns="90000" rIns="90000" anchor="ctr">
                      <a:noAutofit/>
                    </a:bodyPr>
                    <a:p>
                      <a:pPr algn="ctr">
                        <a:lnSpc>
                          <a:spcPct val="100000"/>
                        </a:lnSpc>
                        <a:buNone/>
                      </a:pPr>
                      <a:r>
                        <a:rPr b="0" lang="en-PH" sz="2300" spc="-1" strike="noStrike">
                          <a:latin typeface="Lato"/>
                          <a:ea typeface="AppleSystemUIFont"/>
                        </a:rPr>
                        <a:t>font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front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hunt</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bond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fond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0" lang="en-PH" sz="2300" spc="-1" strike="noStrike">
                          <a:latin typeface="Lato"/>
                          <a:ea typeface="AppleSystemUIFont"/>
                        </a:rPr>
                        <a:t>fund</a:t>
                      </a:r>
                      <a:endParaRPr b="0" lang="en-PH" sz="23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9522720" y="2736000"/>
            <a:ext cx="2356200" cy="2987280"/>
          </a:xfrm>
          <a:prstGeom prst="rect">
            <a:avLst/>
          </a:prstGeom>
          <a:ln w="0">
            <a:noFill/>
          </a:ln>
        </p:spPr>
      </p:pic>
      <p:graphicFrame>
        <p:nvGraphicFramePr>
          <p:cNvPr id="129" name=""/>
          <p:cNvGraphicFramePr/>
          <p:nvPr/>
        </p:nvGraphicFramePr>
        <p:xfrm>
          <a:off x="627480" y="1160640"/>
          <a:ext cx="8792640" cy="3879000"/>
        </p:xfrm>
        <a:graphic>
          <a:graphicData uri="http://schemas.openxmlformats.org/drawingml/2006/table">
            <a:tbl>
              <a:tblPr/>
              <a:tblGrid>
                <a:gridCol w="4395240"/>
                <a:gridCol w="4397760"/>
              </a:tblGrid>
              <a:tr h="844560">
                <a:tc>
                  <a:txBody>
                    <a:bodyPr lIns="90000" rIns="90000" anchor="ctr">
                      <a:noAutofit/>
                    </a:bodyPr>
                    <a:p>
                      <a:pPr algn="ctr">
                        <a:lnSpc>
                          <a:spcPct val="100000"/>
                        </a:lnSpc>
                        <a:buNone/>
                      </a:pPr>
                      <a:r>
                        <a:rPr b="1" lang="en-PH" sz="2400" spc="-1" strike="noStrike">
                          <a:solidFill>
                            <a:srgbClr val="12a1f5"/>
                          </a:solidFill>
                          <a:latin typeface="Lato"/>
                          <a:ea typeface="AppleSystemUIFontBold"/>
                        </a:rPr>
                        <a:t>-nt</a:t>
                      </a:r>
                      <a:endParaRPr b="0" lang="en-PH" sz="24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6f9d4"/>
                    </a:solidFill>
                  </a:tcPr>
                </a:tc>
                <a:tc>
                  <a:txBody>
                    <a:bodyPr lIns="90000" rIns="90000" anchor="ctr">
                      <a:noAutofit/>
                    </a:bodyPr>
                    <a:p>
                      <a:pPr algn="ctr">
                        <a:lnSpc>
                          <a:spcPct val="100000"/>
                        </a:lnSpc>
                        <a:buNone/>
                      </a:pPr>
                      <a:r>
                        <a:rPr b="1" lang="en-PH" sz="2400" spc="-1" strike="noStrike">
                          <a:solidFill>
                            <a:srgbClr val="12a1f5"/>
                          </a:solidFill>
                          <a:latin typeface="Lato"/>
                          <a:ea typeface="AppleSystemUIFontBold"/>
                        </a:rPr>
                        <a:t>-nd</a:t>
                      </a:r>
                      <a:endParaRPr b="0" lang="en-PH" sz="24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6f9d4"/>
                    </a:solidFill>
                  </a:tcPr>
                </a:tc>
              </a:tr>
              <a:tr h="3034800">
                <a:tc>
                  <a:txBody>
                    <a:bodyPr lIns="90000" rIns="90000" anchor="t">
                      <a:noAutofit/>
                    </a:bodyPr>
                    <a:p>
                      <a:pPr>
                        <a:lnSpc>
                          <a:spcPct val="100000"/>
                        </a:lnSpc>
                        <a:spcBef>
                          <a:spcPts val="567"/>
                        </a:spcBef>
                        <a:spcAft>
                          <a:spcPts val="567"/>
                        </a:spcAft>
                        <a:buNone/>
                      </a:pPr>
                      <a:r>
                        <a:rPr b="0" lang="en-PH" sz="2400" spc="-1" strike="noStrike">
                          <a:latin typeface="Lato"/>
                        </a:rPr>
                        <a:t>1. The brilliant agent is                  present. </a:t>
                      </a:r>
                      <a:endParaRPr b="0" lang="en-PH" sz="2400" spc="-1" strike="noStrike">
                        <a:latin typeface="Arial"/>
                      </a:endParaRPr>
                    </a:p>
                    <a:p>
                      <a:pPr>
                        <a:lnSpc>
                          <a:spcPct val="100000"/>
                        </a:lnSpc>
                        <a:spcBef>
                          <a:spcPts val="567"/>
                        </a:spcBef>
                        <a:spcAft>
                          <a:spcPts val="567"/>
                        </a:spcAft>
                        <a:buNone/>
                      </a:pPr>
                      <a:r>
                        <a:rPr b="0" lang="en-PH" sz="2400" spc="-1" strike="noStrike">
                          <a:latin typeface="Lato"/>
                        </a:rPr>
                        <a:t>2. The event is a decent one. </a:t>
                      </a:r>
                      <a:endParaRPr b="0" lang="en-PH" sz="2400" spc="-1" strike="noStrike">
                        <a:latin typeface="Arial"/>
                      </a:endParaRPr>
                    </a:p>
                    <a:p>
                      <a:pPr>
                        <a:lnSpc>
                          <a:spcPct val="100000"/>
                        </a:lnSpc>
                        <a:spcBef>
                          <a:spcPts val="567"/>
                        </a:spcBef>
                        <a:spcAft>
                          <a:spcPts val="567"/>
                        </a:spcAft>
                        <a:buNone/>
                      </a:pPr>
                      <a:r>
                        <a:rPr b="0" lang="en-PH" sz="2400" spc="-1" strike="noStrike">
                          <a:latin typeface="Lato"/>
                        </a:rPr>
                        <a:t>3. The silent servant gave his       comment in an instant.</a:t>
                      </a:r>
                      <a:endParaRPr b="0" lang="en-PH" sz="24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t">
                      <a:noAutofit/>
                    </a:bodyPr>
                    <a:p>
                      <a:pPr>
                        <a:lnSpc>
                          <a:spcPct val="100000"/>
                        </a:lnSpc>
                        <a:spcBef>
                          <a:spcPts val="567"/>
                        </a:spcBef>
                        <a:spcAft>
                          <a:spcPts val="567"/>
                        </a:spcAft>
                        <a:buNone/>
                      </a:pPr>
                      <a:r>
                        <a:rPr b="0" lang="en-PH" sz="2400" spc="-1" strike="noStrike">
                          <a:latin typeface="Lato"/>
                        </a:rPr>
                        <a:t>1. They attended the band            practice. </a:t>
                      </a:r>
                      <a:endParaRPr b="0" lang="en-PH" sz="2400" spc="-1" strike="noStrike">
                        <a:latin typeface="Arial"/>
                      </a:endParaRPr>
                    </a:p>
                    <a:p>
                      <a:pPr>
                        <a:lnSpc>
                          <a:spcPct val="100000"/>
                        </a:lnSpc>
                        <a:spcBef>
                          <a:spcPts val="567"/>
                        </a:spcBef>
                        <a:spcAft>
                          <a:spcPts val="567"/>
                        </a:spcAft>
                        <a:buNone/>
                      </a:pPr>
                      <a:r>
                        <a:rPr b="0" lang="en-PH" sz="2400" spc="-1" strike="noStrike">
                          <a:latin typeface="Lato"/>
                        </a:rPr>
                        <a:t>2. There is a legend                      surrounding that pond. </a:t>
                      </a:r>
                      <a:endParaRPr b="0" lang="en-PH" sz="2400" spc="-1" strike="noStrike">
                        <a:latin typeface="Arial"/>
                      </a:endParaRPr>
                    </a:p>
                    <a:p>
                      <a:pPr>
                        <a:lnSpc>
                          <a:spcPct val="100000"/>
                        </a:lnSpc>
                        <a:spcBef>
                          <a:spcPts val="567"/>
                        </a:spcBef>
                        <a:spcAft>
                          <a:spcPts val="567"/>
                        </a:spcAft>
                        <a:buNone/>
                      </a:pPr>
                      <a:r>
                        <a:rPr b="0" lang="en-PH" sz="2400" spc="-1" strike="noStrike">
                          <a:latin typeface="Lato"/>
                        </a:rPr>
                        <a:t>3. They send a thousand               soldiers to defend the land.</a:t>
                      </a:r>
                      <a:endParaRPr b="0" lang="en-PH" sz="24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648000" y="2124000"/>
            <a:ext cx="10978920" cy="2698920"/>
          </a:xfrm>
          <a:custGeom>
            <a:avLst/>
            <a:gdLst/>
            <a:ahLst/>
            <a:rect l="l" t="t" r="r" b="b"/>
            <a:pathLst>
              <a:path w="30502" h="7502">
                <a:moveTo>
                  <a:pt x="1250" y="0"/>
                </a:moveTo>
                <a:lnTo>
                  <a:pt x="1250" y="0"/>
                </a:lnTo>
                <a:cubicBezTo>
                  <a:pt x="1031" y="0"/>
                  <a:pt x="815" y="58"/>
                  <a:pt x="625" y="167"/>
                </a:cubicBezTo>
                <a:cubicBezTo>
                  <a:pt x="435" y="277"/>
                  <a:pt x="277" y="435"/>
                  <a:pt x="167" y="625"/>
                </a:cubicBezTo>
                <a:cubicBezTo>
                  <a:pt x="58" y="815"/>
                  <a:pt x="0" y="1031"/>
                  <a:pt x="0" y="1250"/>
                </a:cubicBezTo>
                <a:lnTo>
                  <a:pt x="0" y="6250"/>
                </a:lnTo>
                <a:lnTo>
                  <a:pt x="0" y="6251"/>
                </a:lnTo>
                <a:cubicBezTo>
                  <a:pt x="0" y="6470"/>
                  <a:pt x="58" y="6686"/>
                  <a:pt x="167" y="6876"/>
                </a:cubicBezTo>
                <a:cubicBezTo>
                  <a:pt x="277" y="7066"/>
                  <a:pt x="435" y="7224"/>
                  <a:pt x="625" y="7334"/>
                </a:cubicBezTo>
                <a:cubicBezTo>
                  <a:pt x="815" y="7443"/>
                  <a:pt x="1031" y="7501"/>
                  <a:pt x="1250" y="7501"/>
                </a:cubicBezTo>
                <a:lnTo>
                  <a:pt x="29250" y="7501"/>
                </a:lnTo>
                <a:lnTo>
                  <a:pt x="29251" y="7501"/>
                </a:lnTo>
                <a:cubicBezTo>
                  <a:pt x="29470" y="7501"/>
                  <a:pt x="29686" y="7443"/>
                  <a:pt x="29876" y="7334"/>
                </a:cubicBezTo>
                <a:cubicBezTo>
                  <a:pt x="30066" y="7224"/>
                  <a:pt x="30224" y="7066"/>
                  <a:pt x="30334" y="6876"/>
                </a:cubicBezTo>
                <a:cubicBezTo>
                  <a:pt x="30443" y="6686"/>
                  <a:pt x="30501" y="6470"/>
                  <a:pt x="30501" y="6251"/>
                </a:cubicBezTo>
                <a:lnTo>
                  <a:pt x="30501" y="1250"/>
                </a:lnTo>
                <a:lnTo>
                  <a:pt x="30501" y="1250"/>
                </a:lnTo>
                <a:lnTo>
                  <a:pt x="30501" y="1250"/>
                </a:lnTo>
                <a:cubicBezTo>
                  <a:pt x="30501" y="1031"/>
                  <a:pt x="30443" y="815"/>
                  <a:pt x="30334" y="625"/>
                </a:cubicBezTo>
                <a:cubicBezTo>
                  <a:pt x="30224" y="435"/>
                  <a:pt x="30066" y="277"/>
                  <a:pt x="29876" y="167"/>
                </a:cubicBezTo>
                <a:cubicBezTo>
                  <a:pt x="29686" y="58"/>
                  <a:pt x="29470" y="0"/>
                  <a:pt x="29251" y="0"/>
                </a:cubicBezTo>
                <a:lnTo>
                  <a:pt x="1250" y="0"/>
                </a:lnTo>
              </a:path>
            </a:pathLst>
          </a:custGeom>
          <a:noFill/>
          <a:ln w="29160">
            <a:solidFill>
              <a:srgbClr val="c9211e"/>
            </a:solidFill>
            <a:round/>
          </a:ln>
        </p:spPr>
        <p:style>
          <a:lnRef idx="0"/>
          <a:fillRef idx="0"/>
          <a:effectRef idx="0"/>
          <a:fontRef idx="minor"/>
        </p:style>
      </p:sp>
      <p:sp>
        <p:nvSpPr>
          <p:cNvPr id="131" name=""/>
          <p:cNvSpPr/>
          <p:nvPr/>
        </p:nvSpPr>
        <p:spPr>
          <a:xfrm>
            <a:off x="3312000" y="2124000"/>
            <a:ext cx="360" cy="2700000"/>
          </a:xfrm>
          <a:prstGeom prst="line">
            <a:avLst/>
          </a:prstGeom>
          <a:ln w="29160">
            <a:solidFill>
              <a:srgbClr val="069a2e"/>
            </a:solidFill>
            <a:round/>
          </a:ln>
        </p:spPr>
        <p:style>
          <a:lnRef idx="0"/>
          <a:fillRef idx="0"/>
          <a:effectRef idx="0"/>
          <a:fontRef idx="minor"/>
        </p:style>
      </p:sp>
      <p:sp>
        <p:nvSpPr>
          <p:cNvPr id="132" name=""/>
          <p:cNvSpPr/>
          <p:nvPr/>
        </p:nvSpPr>
        <p:spPr>
          <a:xfrm>
            <a:off x="6300000" y="2124000"/>
            <a:ext cx="360" cy="2700000"/>
          </a:xfrm>
          <a:prstGeom prst="line">
            <a:avLst/>
          </a:prstGeom>
          <a:ln w="29160">
            <a:solidFill>
              <a:srgbClr val="069a2e"/>
            </a:solidFill>
            <a:round/>
          </a:ln>
        </p:spPr>
        <p:style>
          <a:lnRef idx="0"/>
          <a:fillRef idx="0"/>
          <a:effectRef idx="0"/>
          <a:fontRef idx="minor"/>
        </p:style>
      </p:sp>
      <p:sp>
        <p:nvSpPr>
          <p:cNvPr id="133" name=""/>
          <p:cNvSpPr/>
          <p:nvPr/>
        </p:nvSpPr>
        <p:spPr>
          <a:xfrm>
            <a:off x="9108000" y="2124000"/>
            <a:ext cx="360" cy="2700000"/>
          </a:xfrm>
          <a:prstGeom prst="line">
            <a:avLst/>
          </a:prstGeom>
          <a:ln w="29160">
            <a:solidFill>
              <a:srgbClr val="069a2e"/>
            </a:solidFill>
            <a:round/>
          </a:ln>
        </p:spPr>
        <p:style>
          <a:lnRef idx="0"/>
          <a:fillRef idx="0"/>
          <a:effectRef idx="0"/>
          <a:fontRef idx="minor"/>
        </p:style>
      </p:sp>
      <p:pic>
        <p:nvPicPr>
          <p:cNvPr id="134" name="" descr=""/>
          <p:cNvPicPr/>
          <p:nvPr/>
        </p:nvPicPr>
        <p:blipFill>
          <a:blip r:embed="rId1"/>
          <a:stretch/>
        </p:blipFill>
        <p:spPr>
          <a:xfrm>
            <a:off x="900000" y="2520000"/>
            <a:ext cx="2158920" cy="2032920"/>
          </a:xfrm>
          <a:prstGeom prst="rect">
            <a:avLst/>
          </a:prstGeom>
          <a:ln w="0">
            <a:noFill/>
          </a:ln>
        </p:spPr>
      </p:pic>
      <p:pic>
        <p:nvPicPr>
          <p:cNvPr id="135" name="" descr=""/>
          <p:cNvPicPr/>
          <p:nvPr/>
        </p:nvPicPr>
        <p:blipFill>
          <a:blip r:embed="rId2"/>
          <a:stretch/>
        </p:blipFill>
        <p:spPr>
          <a:xfrm>
            <a:off x="3780000" y="2353680"/>
            <a:ext cx="2158920" cy="2145240"/>
          </a:xfrm>
          <a:prstGeom prst="rect">
            <a:avLst/>
          </a:prstGeom>
          <a:ln w="0">
            <a:noFill/>
          </a:ln>
        </p:spPr>
      </p:pic>
      <p:pic>
        <p:nvPicPr>
          <p:cNvPr id="136" name="" descr=""/>
          <p:cNvPicPr/>
          <p:nvPr/>
        </p:nvPicPr>
        <p:blipFill>
          <a:blip r:embed="rId3"/>
          <a:stretch/>
        </p:blipFill>
        <p:spPr>
          <a:xfrm>
            <a:off x="6446520" y="2579760"/>
            <a:ext cx="2408400" cy="1883160"/>
          </a:xfrm>
          <a:prstGeom prst="rect">
            <a:avLst/>
          </a:prstGeom>
          <a:ln w="0">
            <a:noFill/>
          </a:ln>
        </p:spPr>
      </p:pic>
      <p:pic>
        <p:nvPicPr>
          <p:cNvPr id="137" name="" descr=""/>
          <p:cNvPicPr/>
          <p:nvPr/>
        </p:nvPicPr>
        <p:blipFill>
          <a:blip r:embed="rId4"/>
          <a:stretch/>
        </p:blipFill>
        <p:spPr>
          <a:xfrm>
            <a:off x="9720000" y="2520000"/>
            <a:ext cx="1618920" cy="1968480"/>
          </a:xfrm>
          <a:prstGeom prst="rect">
            <a:avLst/>
          </a:prstGeom>
          <a:ln w="0">
            <a:noFill/>
          </a:ln>
        </p:spPr>
      </p:pic>
      <p:sp>
        <p:nvSpPr>
          <p:cNvPr id="138" name=""/>
          <p:cNvSpPr/>
          <p:nvPr/>
        </p:nvSpPr>
        <p:spPr>
          <a:xfrm>
            <a:off x="2160000" y="1285920"/>
            <a:ext cx="7918920" cy="513000"/>
          </a:xfrm>
          <a:prstGeom prst="rect">
            <a:avLst/>
          </a:prstGeom>
          <a:noFill/>
          <a:ln w="0">
            <a:noFill/>
          </a:ln>
        </p:spPr>
        <p:style>
          <a:lnRef idx="0"/>
          <a:fillRef idx="0"/>
          <a:effectRef idx="0"/>
          <a:fontRef idx="minor"/>
        </p:style>
        <p:txBody>
          <a:bodyPr lIns="90000" rIns="90000" tIns="45000" bIns="45000" anchor="t">
            <a:noAutofit/>
          </a:bodyPr>
          <a:p>
            <a:pPr marL="291960" algn="ctr">
              <a:lnSpc>
                <a:spcPct val="100000"/>
              </a:lnSpc>
              <a:buNone/>
            </a:pPr>
            <a:r>
              <a:rPr b="0" lang="en-PH" sz="2500" spc="-1" strike="noStrike">
                <a:solidFill>
                  <a:srgbClr val="000000"/>
                </a:solidFill>
                <a:latin typeface="Lato"/>
                <a:ea typeface="AppleSystemUIFont"/>
              </a:rPr>
              <a:t>What are the names of the drawings below?</a:t>
            </a:r>
            <a:endParaRPr b="0" lang="en-PH" sz="25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 name="" descr=""/>
          <p:cNvPicPr/>
          <p:nvPr/>
        </p:nvPicPr>
        <p:blipFill>
          <a:blip r:embed="rId1"/>
          <a:stretch/>
        </p:blipFill>
        <p:spPr>
          <a:xfrm>
            <a:off x="6587280" y="140400"/>
            <a:ext cx="4139640" cy="1927440"/>
          </a:xfrm>
          <a:prstGeom prst="rect">
            <a:avLst/>
          </a:prstGeom>
          <a:ln w="0">
            <a:noFill/>
          </a:ln>
        </p:spPr>
      </p:pic>
      <p:sp>
        <p:nvSpPr>
          <p:cNvPr id="140" name=""/>
          <p:cNvSpPr/>
          <p:nvPr/>
        </p:nvSpPr>
        <p:spPr>
          <a:xfrm>
            <a:off x="1008000" y="903240"/>
            <a:ext cx="5758920" cy="535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500" spc="-1" strike="noStrike">
                <a:solidFill>
                  <a:srgbClr val="c9211e"/>
                </a:solidFill>
                <a:latin typeface="Lato"/>
                <a:ea typeface="AppleSystemUIFont"/>
              </a:rPr>
              <a:t>Stay Grounded, Be Humble </a:t>
            </a:r>
            <a:endParaRPr b="0" lang="en-PH" sz="2500" spc="-1" strike="noStrike">
              <a:latin typeface="Arial"/>
            </a:endParaRPr>
          </a:p>
        </p:txBody>
      </p:sp>
      <p:sp>
        <p:nvSpPr>
          <p:cNvPr id="141" name=""/>
          <p:cNvSpPr/>
          <p:nvPr/>
        </p:nvSpPr>
        <p:spPr>
          <a:xfrm>
            <a:off x="360000" y="2104920"/>
            <a:ext cx="11518920" cy="9900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A proud parrot met a small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bird in the forest. The parrot was big and he thought that the little bird was no match for his flying ability. </a:t>
            </a:r>
            <a:endParaRPr b="0" lang="en-PH" sz="2300" spc="-1" strike="noStrike">
              <a:latin typeface="Arial"/>
            </a:endParaRPr>
          </a:p>
        </p:txBody>
      </p:sp>
      <p:sp>
        <p:nvSpPr>
          <p:cNvPr id="142" name=""/>
          <p:cNvSpPr/>
          <p:nvPr/>
        </p:nvSpPr>
        <p:spPr>
          <a:xfrm>
            <a:off x="468000" y="3230280"/>
            <a:ext cx="9718920" cy="872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a:t>
            </a:r>
            <a:r>
              <a:rPr b="0" lang="en-PH" sz="2300" spc="-1" strike="noStrike">
                <a:solidFill>
                  <a:srgbClr val="000000"/>
                </a:solidFill>
                <a:latin typeface="Lato"/>
                <a:ea typeface="AppleSystemUIFont"/>
              </a:rPr>
              <a:t>Let us see who flies faster and stronger between the two of us!”</a:t>
            </a:r>
            <a:endParaRPr b="0" lang="en-PH" sz="2300" spc="-1" strike="noStrike">
              <a:latin typeface="Arial"/>
            </a:endParaRPr>
          </a:p>
        </p:txBody>
      </p:sp>
      <p:sp>
        <p:nvSpPr>
          <p:cNvPr id="143" name=""/>
          <p:cNvSpPr/>
          <p:nvPr/>
        </p:nvSpPr>
        <p:spPr>
          <a:xfrm>
            <a:off x="324360" y="3780000"/>
            <a:ext cx="11554560" cy="1440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The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bird felt insulted mainly because he was small and the parrot was big. He thought of teaching the parrot a lesson. The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bird said, “Okay, fine! I accept your challenge.”</a:t>
            </a:r>
            <a:endParaRPr b="0" lang="en-PH" sz="2300" spc="-1" strike="noStrike">
              <a:latin typeface="Arial"/>
            </a:endParaRPr>
          </a:p>
        </p:txBody>
      </p:sp>
      <p:sp>
        <p:nvSpPr>
          <p:cNvPr id="144" name=""/>
          <p:cNvSpPr/>
          <p:nvPr/>
        </p:nvSpPr>
        <p:spPr>
          <a:xfrm>
            <a:off x="360000" y="5400000"/>
            <a:ext cx="9358920" cy="872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a:t>
            </a:r>
            <a:r>
              <a:rPr b="0" lang="en-PH" sz="2300" spc="-1" strike="noStrike">
                <a:solidFill>
                  <a:srgbClr val="000000"/>
                </a:solidFill>
                <a:latin typeface="Lato"/>
                <a:ea typeface="AppleSystemUIFont"/>
              </a:rPr>
              <a:t>When do we start the race?” the parrot arrogantly asked.</a:t>
            </a:r>
            <a:endParaRPr b="0" lang="en-PH" sz="2300" spc="-1" strike="noStrike">
              <a:latin typeface="Arial"/>
            </a:endParaRPr>
          </a:p>
        </p:txBody>
      </p:sp>
      <p:sp>
        <p:nvSpPr>
          <p:cNvPr id="145" name=""/>
          <p:cNvSpPr/>
          <p:nvPr/>
        </p:nvSpPr>
        <p:spPr>
          <a:xfrm>
            <a:off x="1080000" y="867240"/>
            <a:ext cx="5434200" cy="607680"/>
          </a:xfrm>
          <a:prstGeom prst="rect">
            <a:avLst/>
          </a:prstGeom>
          <a:noFill/>
          <a:ln w="5724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20000" y="389160"/>
            <a:ext cx="9538920" cy="12643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The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bird noticed that dark clouds have formed in the sky. He knew it was going to rain shortly.</a:t>
            </a:r>
            <a:endParaRPr b="0" lang="en-PH" sz="2300" spc="-1" strike="noStrike">
              <a:latin typeface="Arial"/>
            </a:endParaRPr>
          </a:p>
        </p:txBody>
      </p:sp>
      <p:sp>
        <p:nvSpPr>
          <p:cNvPr id="147" name=""/>
          <p:cNvSpPr/>
          <p:nvPr/>
        </p:nvSpPr>
        <p:spPr>
          <a:xfrm>
            <a:off x="689760" y="1764000"/>
            <a:ext cx="7517160" cy="18907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The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bird replied, “Okay, we’ll begin the race right now! But to make it a little bit exciting, I will carry a bag of sugar while you carry a few bundles of cotton. How is that?”</a:t>
            </a:r>
            <a:endParaRPr b="0" lang="en-PH" sz="2300" spc="-1" strike="noStrike">
              <a:latin typeface="Arial"/>
            </a:endParaRPr>
          </a:p>
        </p:txBody>
      </p:sp>
      <p:pic>
        <p:nvPicPr>
          <p:cNvPr id="148" name="" descr=""/>
          <p:cNvPicPr/>
          <p:nvPr/>
        </p:nvPicPr>
        <p:blipFill>
          <a:blip r:embed="rId1"/>
          <a:stretch/>
        </p:blipFill>
        <p:spPr>
          <a:xfrm>
            <a:off x="8676000" y="1440000"/>
            <a:ext cx="3238920" cy="2974680"/>
          </a:xfrm>
          <a:prstGeom prst="rect">
            <a:avLst/>
          </a:prstGeom>
          <a:ln w="0">
            <a:noFill/>
          </a:ln>
        </p:spPr>
      </p:pic>
      <p:sp>
        <p:nvSpPr>
          <p:cNvPr id="149" name=""/>
          <p:cNvSpPr/>
          <p:nvPr/>
        </p:nvSpPr>
        <p:spPr>
          <a:xfrm>
            <a:off x="648000" y="3963240"/>
            <a:ext cx="8530920" cy="2341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The parrot laughed aloud and was thinking that the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bird must have gone crazy. He quickly accepted the challenge. The parrot knew that the cotton is lighter than sugar. He thought he would surely win.</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720000" y="430560"/>
            <a:ext cx="9358920" cy="1440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The race was to start from the peak of a mountain and will end at the peak of another mountain. Between the two mountains were miles of sea water. </a:t>
            </a:r>
            <a:endParaRPr b="0" lang="en-PH" sz="2300" spc="-1" strike="noStrike">
              <a:latin typeface="Arial"/>
            </a:endParaRPr>
          </a:p>
        </p:txBody>
      </p:sp>
      <p:sp>
        <p:nvSpPr>
          <p:cNvPr id="151" name=""/>
          <p:cNvSpPr/>
          <p:nvPr/>
        </p:nvSpPr>
        <p:spPr>
          <a:xfrm>
            <a:off x="720000" y="2022120"/>
            <a:ext cx="7018920" cy="5572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2300" spc="-1" strike="noStrike">
                <a:solidFill>
                  <a:srgbClr val="000000"/>
                </a:solidFill>
                <a:latin typeface="Lato"/>
                <a:ea typeface="AppleSystemUIFont"/>
              </a:rPr>
              <a:t>	</a:t>
            </a:r>
            <a:r>
              <a:rPr b="0" lang="en-PH" sz="2300" spc="-1" strike="noStrike">
                <a:solidFill>
                  <a:srgbClr val="000000"/>
                </a:solidFill>
                <a:latin typeface="Lato"/>
                <a:ea typeface="AppleSystemUIFont"/>
              </a:rPr>
              <a:t>Just when they were nearing the finish line, a heavy downpour fell from the dark clouds. In a few seconds, the cotton which the parrot was carrying got soaked with rainwater and became heavier. As the load became heavier, the parrot flew slower and slower. The load of sugar also got wet, but it melted with the rainwater. The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bird was smiling as it flew faster and faster ahead of the parrot to the finish line!</a:t>
            </a:r>
            <a:endParaRPr b="0" lang="en-PH" sz="2300" spc="-1" strike="noStrike">
              <a:latin typeface="Arial"/>
            </a:endParaRPr>
          </a:p>
        </p:txBody>
      </p:sp>
      <p:pic>
        <p:nvPicPr>
          <p:cNvPr id="152" name="" descr=""/>
          <p:cNvPicPr/>
          <p:nvPr/>
        </p:nvPicPr>
        <p:blipFill>
          <a:blip r:embed="rId1"/>
          <a:stretch/>
        </p:blipFill>
        <p:spPr>
          <a:xfrm>
            <a:off x="8172000" y="1872000"/>
            <a:ext cx="3778920" cy="33814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432000" y="1476000"/>
            <a:ext cx="11302920" cy="3706920"/>
          </a:xfrm>
          <a:custGeom>
            <a:avLst/>
            <a:gdLst/>
            <a:ahLst/>
            <a:rect l="l" t="t" r="r" b="b"/>
            <a:pathLst>
              <a:path w="31402" h="10302">
                <a:moveTo>
                  <a:pt x="1716" y="0"/>
                </a:moveTo>
                <a:lnTo>
                  <a:pt x="1717" y="0"/>
                </a:lnTo>
                <a:cubicBezTo>
                  <a:pt x="1415" y="0"/>
                  <a:pt x="1119" y="79"/>
                  <a:pt x="858" y="230"/>
                </a:cubicBezTo>
                <a:cubicBezTo>
                  <a:pt x="597" y="381"/>
                  <a:pt x="381" y="597"/>
                  <a:pt x="230" y="858"/>
                </a:cubicBezTo>
                <a:cubicBezTo>
                  <a:pt x="79" y="1119"/>
                  <a:pt x="0" y="1415"/>
                  <a:pt x="0" y="1717"/>
                </a:cubicBezTo>
                <a:lnTo>
                  <a:pt x="0" y="8584"/>
                </a:lnTo>
                <a:lnTo>
                  <a:pt x="0" y="8584"/>
                </a:lnTo>
                <a:cubicBezTo>
                  <a:pt x="0" y="8886"/>
                  <a:pt x="79" y="9182"/>
                  <a:pt x="230" y="9443"/>
                </a:cubicBezTo>
                <a:cubicBezTo>
                  <a:pt x="381" y="9704"/>
                  <a:pt x="597" y="9920"/>
                  <a:pt x="858" y="10071"/>
                </a:cubicBezTo>
                <a:cubicBezTo>
                  <a:pt x="1119" y="10222"/>
                  <a:pt x="1415" y="10301"/>
                  <a:pt x="1717" y="10301"/>
                </a:cubicBezTo>
                <a:lnTo>
                  <a:pt x="29684" y="10301"/>
                </a:lnTo>
                <a:lnTo>
                  <a:pt x="29684" y="10301"/>
                </a:lnTo>
                <a:cubicBezTo>
                  <a:pt x="29986" y="10301"/>
                  <a:pt x="30282" y="10222"/>
                  <a:pt x="30543" y="10071"/>
                </a:cubicBezTo>
                <a:cubicBezTo>
                  <a:pt x="30804" y="9920"/>
                  <a:pt x="31020" y="9704"/>
                  <a:pt x="31171" y="9443"/>
                </a:cubicBezTo>
                <a:cubicBezTo>
                  <a:pt x="31322" y="9182"/>
                  <a:pt x="31401" y="8886"/>
                  <a:pt x="31401" y="8584"/>
                </a:cubicBezTo>
                <a:lnTo>
                  <a:pt x="31401" y="1716"/>
                </a:lnTo>
                <a:lnTo>
                  <a:pt x="31401" y="1717"/>
                </a:lnTo>
                <a:lnTo>
                  <a:pt x="31401" y="1717"/>
                </a:lnTo>
                <a:cubicBezTo>
                  <a:pt x="31401" y="1415"/>
                  <a:pt x="31322" y="1119"/>
                  <a:pt x="31171" y="858"/>
                </a:cubicBezTo>
                <a:cubicBezTo>
                  <a:pt x="31020" y="597"/>
                  <a:pt x="30804" y="381"/>
                  <a:pt x="30543" y="230"/>
                </a:cubicBezTo>
                <a:cubicBezTo>
                  <a:pt x="30282" y="79"/>
                  <a:pt x="29986" y="0"/>
                  <a:pt x="29684" y="0"/>
                </a:cubicBezTo>
                <a:lnTo>
                  <a:pt x="1716" y="0"/>
                </a:lnTo>
              </a:path>
            </a:pathLst>
          </a:custGeom>
          <a:noFill/>
          <a:ln w="38160">
            <a:solidFill>
              <a:srgbClr val="127622"/>
            </a:solidFill>
            <a:round/>
          </a:ln>
        </p:spPr>
        <p:style>
          <a:lnRef idx="0"/>
          <a:fillRef idx="0"/>
          <a:effectRef idx="0"/>
          <a:fontRef idx="minor"/>
        </p:style>
      </p:sp>
      <p:sp>
        <p:nvSpPr>
          <p:cNvPr id="154" name=""/>
          <p:cNvSpPr/>
          <p:nvPr/>
        </p:nvSpPr>
        <p:spPr>
          <a:xfrm>
            <a:off x="936000" y="1835640"/>
            <a:ext cx="10906920" cy="4175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0" lang="en-PH" sz="2400" spc="-1" strike="noStrike">
                <a:solidFill>
                  <a:srgbClr val="000000"/>
                </a:solidFill>
                <a:latin typeface="Lato"/>
                <a:ea typeface="DejaVu Sans"/>
              </a:rPr>
              <a:t>1. What was the contest about? Read the title. Guess who would win in the            contest. </a:t>
            </a:r>
            <a:endParaRPr b="0" lang="en-PH" sz="2400" spc="-1" strike="noStrike">
              <a:latin typeface="Arial"/>
            </a:endParaRPr>
          </a:p>
          <a:p>
            <a:pPr algn="just">
              <a:lnSpc>
                <a:spcPct val="100000"/>
              </a:lnSpc>
              <a:spcBef>
                <a:spcPts val="567"/>
              </a:spcBef>
              <a:spcAft>
                <a:spcPts val="567"/>
              </a:spcAft>
              <a:buNone/>
            </a:pPr>
            <a:r>
              <a:rPr b="0" lang="en-PH" sz="2400" spc="-1" strike="noStrike">
                <a:solidFill>
                  <a:srgbClr val="000000"/>
                </a:solidFill>
                <a:latin typeface="Lato"/>
                <a:ea typeface="AppleSystemUIFont"/>
              </a:rPr>
              <a:t>2. How did the </a:t>
            </a:r>
            <a:r>
              <a:rPr b="0" i="1" lang="en-PH" sz="2400" spc="-1" strike="noStrike">
                <a:solidFill>
                  <a:srgbClr val="000000"/>
                </a:solidFill>
                <a:latin typeface="Lato"/>
                <a:ea typeface="AppleSystemUIFontItalic"/>
              </a:rPr>
              <a:t>maya </a:t>
            </a:r>
            <a:r>
              <a:rPr b="0" lang="en-PH" sz="2400" spc="-1" strike="noStrike">
                <a:solidFill>
                  <a:srgbClr val="000000"/>
                </a:solidFill>
                <a:latin typeface="Lato"/>
                <a:ea typeface="AppleSystemUIFont"/>
              </a:rPr>
              <a:t>bird win? What are the traits of a </a:t>
            </a:r>
            <a:r>
              <a:rPr b="0" i="1" lang="en-PH" sz="2400" spc="-1" strike="noStrike">
                <a:solidFill>
                  <a:srgbClr val="000000"/>
                </a:solidFill>
                <a:latin typeface="Lato"/>
                <a:ea typeface="AppleSystemUIFontItalic"/>
              </a:rPr>
              <a:t>maya </a:t>
            </a:r>
            <a:r>
              <a:rPr b="0" lang="en-PH" sz="2400" spc="-1" strike="noStrike">
                <a:solidFill>
                  <a:srgbClr val="000000"/>
                </a:solidFill>
                <a:latin typeface="Lato"/>
                <a:ea typeface="AppleSystemUIFont"/>
              </a:rPr>
              <a:t>bird? </a:t>
            </a:r>
            <a:endParaRPr b="0" lang="en-PH" sz="2400" spc="-1" strike="noStrike">
              <a:latin typeface="Arial"/>
            </a:endParaRPr>
          </a:p>
          <a:p>
            <a:pPr algn="just">
              <a:lnSpc>
                <a:spcPct val="100000"/>
              </a:lnSpc>
              <a:spcBef>
                <a:spcPts val="567"/>
              </a:spcBef>
              <a:spcAft>
                <a:spcPts val="567"/>
              </a:spcAft>
              <a:buNone/>
            </a:pPr>
            <a:r>
              <a:rPr b="0" lang="en-PH" sz="2400" spc="-1" strike="noStrike">
                <a:solidFill>
                  <a:srgbClr val="000000"/>
                </a:solidFill>
                <a:latin typeface="Lato"/>
                <a:ea typeface="AppleSystemUIFont"/>
              </a:rPr>
              <a:t>3. What do you think did the young </a:t>
            </a:r>
            <a:r>
              <a:rPr b="0" i="1" lang="en-PH" sz="2400" spc="-1" strike="noStrike">
                <a:solidFill>
                  <a:srgbClr val="000000"/>
                </a:solidFill>
                <a:latin typeface="Lato"/>
                <a:ea typeface="AppleSystemUIFontItalic"/>
              </a:rPr>
              <a:t>maya </a:t>
            </a:r>
            <a:r>
              <a:rPr b="0" lang="en-PH" sz="2400" spc="-1" strike="noStrike">
                <a:solidFill>
                  <a:srgbClr val="000000"/>
                </a:solidFill>
                <a:latin typeface="Lato"/>
                <a:ea typeface="AppleSystemUIFont"/>
              </a:rPr>
              <a:t>bird feel after winning the race? </a:t>
            </a:r>
            <a:endParaRPr b="0" lang="en-PH" sz="2400" spc="-1" strike="noStrike">
              <a:latin typeface="Arial"/>
            </a:endParaRPr>
          </a:p>
          <a:p>
            <a:pPr algn="just">
              <a:lnSpc>
                <a:spcPct val="100000"/>
              </a:lnSpc>
              <a:spcBef>
                <a:spcPts val="567"/>
              </a:spcBef>
              <a:spcAft>
                <a:spcPts val="567"/>
              </a:spcAft>
              <a:buNone/>
            </a:pPr>
            <a:r>
              <a:rPr b="0" lang="en-PH" sz="2400" spc="-1" strike="noStrike">
                <a:solidFill>
                  <a:srgbClr val="000000"/>
                </a:solidFill>
                <a:latin typeface="Lato"/>
                <a:ea typeface="AppleSystemUIFont"/>
              </a:rPr>
              <a:t>4. Do you think the parrot would humble itself at the end of the story? </a:t>
            </a:r>
            <a:endParaRPr b="0" lang="en-PH" sz="2400" spc="-1" strike="noStrike">
              <a:latin typeface="Arial"/>
            </a:endParaRPr>
          </a:p>
          <a:p>
            <a:pPr algn="just">
              <a:lnSpc>
                <a:spcPct val="100000"/>
              </a:lnSpc>
              <a:spcBef>
                <a:spcPts val="567"/>
              </a:spcBef>
              <a:spcAft>
                <a:spcPts val="567"/>
              </a:spcAft>
              <a:buNone/>
            </a:pPr>
            <a:r>
              <a:rPr b="0" lang="en-PH" sz="2400" spc="-1" strike="noStrike">
                <a:solidFill>
                  <a:srgbClr val="000000"/>
                </a:solidFill>
                <a:latin typeface="Lato"/>
                <a:ea typeface="AppleSystemUIFont"/>
              </a:rPr>
              <a:t>5. What lesson could you learn from the parrot in the story? </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720000" y="540000"/>
            <a:ext cx="4471200" cy="535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500" spc="-1" strike="noStrike">
                <a:solidFill>
                  <a:srgbClr val="c9211e"/>
                </a:solidFill>
                <a:latin typeface="Lato"/>
                <a:ea typeface="AppleSystemUIFontBold"/>
              </a:rPr>
              <a:t>Sequencing Events </a:t>
            </a:r>
            <a:endParaRPr b="0" lang="en-PH" sz="2500" spc="-1" strike="noStrike">
              <a:latin typeface="Arial"/>
            </a:endParaRPr>
          </a:p>
        </p:txBody>
      </p:sp>
      <p:sp>
        <p:nvSpPr>
          <p:cNvPr id="156" name=""/>
          <p:cNvSpPr/>
          <p:nvPr/>
        </p:nvSpPr>
        <p:spPr>
          <a:xfrm>
            <a:off x="396000" y="2268000"/>
            <a:ext cx="10798920" cy="3303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2300" spc="-1" strike="noStrike">
                <a:solidFill>
                  <a:srgbClr val="000000"/>
                </a:solidFill>
                <a:latin typeface="Lato"/>
                <a:ea typeface="AppleSystemUIFont"/>
              </a:rPr>
              <a:t>_____ The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reached the mountain peak first and won the race. </a:t>
            </a:r>
            <a:endParaRPr b="0" lang="en-PH" sz="2300" spc="-1" strike="noStrike">
              <a:latin typeface="Arial"/>
            </a:endParaRPr>
          </a:p>
          <a:p>
            <a:pPr algn="just">
              <a:lnSpc>
                <a:spcPct val="100000"/>
              </a:lnSpc>
              <a:spcBef>
                <a:spcPts val="850"/>
              </a:spcBef>
              <a:spcAft>
                <a:spcPts val="850"/>
              </a:spcAft>
              <a:buNone/>
            </a:pPr>
            <a:r>
              <a:rPr b="0" lang="en-PH" sz="2300" spc="-1" strike="noStrike">
                <a:solidFill>
                  <a:srgbClr val="000000"/>
                </a:solidFill>
                <a:latin typeface="Lato"/>
                <a:ea typeface="AppleSystemUIFont"/>
              </a:rPr>
              <a:t>_____ As the load of cotton became heavier, the parrot flew slower. </a:t>
            </a:r>
            <a:endParaRPr b="0" lang="en-PH" sz="2300" spc="-1" strike="noStrike">
              <a:latin typeface="Arial"/>
            </a:endParaRPr>
          </a:p>
          <a:p>
            <a:pPr algn="just">
              <a:lnSpc>
                <a:spcPct val="100000"/>
              </a:lnSpc>
              <a:spcBef>
                <a:spcPts val="850"/>
              </a:spcBef>
              <a:spcAft>
                <a:spcPts val="850"/>
              </a:spcAft>
              <a:buNone/>
            </a:pPr>
            <a:r>
              <a:rPr b="0" lang="en-PH" sz="2300" spc="-1" strike="noStrike">
                <a:solidFill>
                  <a:srgbClr val="000000"/>
                </a:solidFill>
                <a:latin typeface="Lato"/>
                <a:ea typeface="AppleSystemUIFont"/>
              </a:rPr>
              <a:t>_____ The proud parrot challenged the little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to a race. </a:t>
            </a:r>
            <a:endParaRPr b="0" lang="en-PH" sz="2300" spc="-1" strike="noStrike">
              <a:latin typeface="Arial"/>
            </a:endParaRPr>
          </a:p>
          <a:p>
            <a:pPr algn="just">
              <a:lnSpc>
                <a:spcPct val="100000"/>
              </a:lnSpc>
              <a:spcBef>
                <a:spcPts val="850"/>
              </a:spcBef>
              <a:spcAft>
                <a:spcPts val="850"/>
              </a:spcAft>
              <a:buNone/>
            </a:pPr>
            <a:r>
              <a:rPr b="0" lang="en-PH" sz="2300" spc="-1" strike="noStrike">
                <a:solidFill>
                  <a:srgbClr val="000000"/>
                </a:solidFill>
                <a:latin typeface="Lato"/>
                <a:ea typeface="AppleSystemUIFont"/>
              </a:rPr>
              <a:t>_____ When they were near the finish line, there was a heavy rain. </a:t>
            </a:r>
            <a:endParaRPr b="0" lang="en-PH" sz="2300" spc="-1" strike="noStrike">
              <a:latin typeface="Arial"/>
            </a:endParaRPr>
          </a:p>
          <a:p>
            <a:pPr algn="just">
              <a:lnSpc>
                <a:spcPct val="100000"/>
              </a:lnSpc>
              <a:spcBef>
                <a:spcPts val="850"/>
              </a:spcBef>
              <a:spcAft>
                <a:spcPts val="850"/>
              </a:spcAft>
              <a:buNone/>
            </a:pPr>
            <a:r>
              <a:rPr b="0" lang="en-PH" sz="2300" spc="-1" strike="noStrike">
                <a:solidFill>
                  <a:srgbClr val="000000"/>
                </a:solidFill>
                <a:latin typeface="Lato"/>
                <a:ea typeface="AppleSystemUIFont"/>
              </a:rPr>
              <a:t>_____ As they both agreed to make the race exciting, the </a:t>
            </a:r>
            <a:r>
              <a:rPr b="0" i="1" lang="en-PH" sz="2300" spc="-1" strike="noStrike">
                <a:solidFill>
                  <a:srgbClr val="000000"/>
                </a:solidFill>
                <a:latin typeface="Lato"/>
                <a:ea typeface="AppleSystemUIFontItalic"/>
              </a:rPr>
              <a:t>maya </a:t>
            </a:r>
            <a:r>
              <a:rPr b="0" lang="en-PH" sz="2300" spc="-1" strike="noStrike">
                <a:solidFill>
                  <a:srgbClr val="000000"/>
                </a:solidFill>
                <a:latin typeface="Lato"/>
                <a:ea typeface="AppleSystemUIFont"/>
              </a:rPr>
              <a:t>will carry a bag of            sugar while the parrot will carry bundles of cotton. </a:t>
            </a:r>
            <a:endParaRPr b="0" lang="en-PH" sz="2300" spc="-1" strike="noStrike">
              <a:latin typeface="Arial"/>
            </a:endParaRPr>
          </a:p>
        </p:txBody>
      </p:sp>
      <p:sp>
        <p:nvSpPr>
          <p:cNvPr id="157" name=""/>
          <p:cNvSpPr/>
          <p:nvPr/>
        </p:nvSpPr>
        <p:spPr>
          <a:xfrm>
            <a:off x="720000" y="1368000"/>
            <a:ext cx="8098920" cy="513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500" spc="-1" strike="noStrike">
                <a:solidFill>
                  <a:srgbClr val="069a2e"/>
                </a:solidFill>
                <a:latin typeface="Lato"/>
                <a:ea typeface="Calibri;Calibri"/>
              </a:rPr>
              <a:t>Can you show the correct order of events in the story?</a:t>
            </a:r>
            <a:endParaRPr b="0" lang="en-PH" sz="2500" spc="-1" strike="noStrike">
              <a:latin typeface="Arial"/>
            </a:endParaRPr>
          </a:p>
        </p:txBody>
      </p:sp>
      <p:pic>
        <p:nvPicPr>
          <p:cNvPr id="158" name="" descr=""/>
          <p:cNvPicPr/>
          <p:nvPr/>
        </p:nvPicPr>
        <p:blipFill>
          <a:blip r:embed="rId1"/>
          <a:stretch/>
        </p:blipFill>
        <p:spPr>
          <a:xfrm>
            <a:off x="9000000" y="1060560"/>
            <a:ext cx="2698920" cy="3006360"/>
          </a:xfrm>
          <a:prstGeom prst="rect">
            <a:avLst/>
          </a:prstGeom>
          <a:ln w="0">
            <a:noFill/>
          </a:ln>
        </p:spPr>
      </p:pic>
      <p:sp>
        <p:nvSpPr>
          <p:cNvPr id="159" name=""/>
          <p:cNvSpPr/>
          <p:nvPr/>
        </p:nvSpPr>
        <p:spPr>
          <a:xfrm rot="672000">
            <a:off x="8993520" y="1119240"/>
            <a:ext cx="2629080" cy="1429920"/>
          </a:xfrm>
          <a:prstGeom prst="cloudCallout">
            <a:avLst>
              <a:gd name="adj1" fmla="val 22981"/>
              <a:gd name="adj2" fmla="val 80907"/>
            </a:avLst>
          </a:prstGeom>
          <a:solidFill>
            <a:srgbClr val="ffd8ce"/>
          </a:solidFill>
          <a:ln w="0">
            <a:solidFill>
              <a:srgbClr val="ffd8ce"/>
            </a:solid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2466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2023-08-23T15:57:56Z</dcterms:modified>
  <cp:revision>144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