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8520" cy="685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5400" cy="279540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700840" cy="385884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700840" cy="3805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8520" cy="63144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6960" cy="96696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31040" cy="103104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82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97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12840" cy="338112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59360" y="3084480"/>
            <a:ext cx="749160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;Arial"/>
              </a:rPr>
              <a:t>Epiko sa mga Akdang Pampanitikan ng Mindanao</a:t>
            </a:r>
            <a:endParaRPr b="0" lang="en-PH" sz="3600" spc="-1" strike="noStrike">
              <a:latin typeface="Montserra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33840" y="36000"/>
            <a:ext cx="10512000" cy="717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Lato"/>
                <a:ea typeface="Arial;Arial"/>
              </a:rPr>
              <a:t>Epiko sa mga Akdang Pampanitikan ng Mindanao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203040" y="1044000"/>
            <a:ext cx="11316240" cy="337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mga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superhero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mga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tauhang likhang-isip na nagtataglay ng pambihirang kapangyarihan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Sila ay mga tauhang may kakaibang lakas, katalinuhan, at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super powers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gaya ng paglipad, pagiging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invisible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at pagiging imortal o walang kamatayan. Ang mga lokal na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superhero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katulad nina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Panday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at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Darna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nagtataglay ng pambihirang lakas na nanggagaling sa kanilang anting-anting o agimat. Karaniwan itong ipinagkakaloob sa natatanging nilalang. Sa una, ang mga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superhero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mga pangkaraniwang tao lamang ngunit dahil sa kabutihan ng kanilang puso ay napagkalooban sila ng natatanging kapangyarihan upang ipagtanggol ang mga naaapi mula sa masasamang nilalang.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"/>
          <p:cNvSpPr/>
          <p:nvPr/>
        </p:nvSpPr>
        <p:spPr>
          <a:xfrm>
            <a:off x="181440" y="1152000"/>
            <a:ext cx="11697840" cy="233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epiko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mula sa salitang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Griyego na epos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na nangangahulugang “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salawikain o awit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.” Ito ay isang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mahabang salaysay sa anyong patula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na maaaring awitin o isatono na hango sa pasalindilang tradisyon tungkol sa mga pangyayaring mahiwaga o kabayanihan ng mga tauhan. Layunin nitong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pukawin ang isipan ng mga mambabasa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sa pamamagitan ng mga nakapaloob na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paniniwala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kaugalian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at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mithiin ng mga tauhan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Tinatawag din itong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epikong bayan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Napakaraming epiko ang naglabasan sa panahong ito, subalit walang sinumang makapagsabi kung alin sa mga ito ang pinakamatanda sapagkat ang pagkakasalin ng mga ito ay hindi pa naluluma.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8" name="PlaceHolder 2"/>
          <p:cNvSpPr/>
          <p:nvPr/>
        </p:nvSpPr>
        <p:spPr>
          <a:xfrm>
            <a:off x="34200" y="36360"/>
            <a:ext cx="10512000" cy="71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Lato"/>
                <a:ea typeface="Arial;Arial"/>
              </a:rPr>
              <a:t>Epiko sa mga Akdang Pampanitikan ng Mindanao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"/>
          <p:cNvSpPr/>
          <p:nvPr/>
        </p:nvSpPr>
        <p:spPr>
          <a:xfrm>
            <a:off x="360000" y="972360"/>
            <a:ext cx="11339640" cy="5146920"/>
          </a:xfrm>
          <a:prstGeom prst="rect">
            <a:avLst/>
          </a:prstGeom>
          <a:noFill/>
          <a:ln w="38160">
            <a:solidFill>
              <a:srgbClr val="000000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MAHAHALAGANG KAALAMAN</a:t>
            </a:r>
            <a:endParaRPr b="0" lang="en-PH" sz="1800" spc="-1" strike="noStrike">
              <a:latin typeface="Lato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epiko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madalas na patungkol sa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mahiwagang pangyayari o kabayanihang kinapalolooban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ng mga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paniniwala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kaugalian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at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huwaran sa buhay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ng mga sinaunang mamamayan ng isang bayan. Ito ay nagmula sa karunungan ng ating mga ninuno. Ang mga epikong Pilipino ay nararapat na tawaging </a:t>
            </a:r>
            <a:r>
              <a:rPr b="1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ethnoepic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dahil ito ay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kumakatawan sa bawat pangkat etniko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at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tumatalakay sa mga bayani ng bawat rehiyon at tribu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15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Katangiang Pampanitikan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Ang mga epiko ay may iba’t ibang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katangian at nasa anyong berso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o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talata na inaawit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Kadalasang ang kuwento nito ay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umiikot sa bayani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kasama ang mga sagupaan sa mahihiwagang nilalang, anting-anting, at paghahanap sa kaniyang minamahal o magulang.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15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Pagkilala sa Simbolo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Upang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maging masining ang presentasyon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ang isang kuwento ay gumagamit 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simbolo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imahen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at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pahiwatig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Nakatutulong ang mga ito sa malalimang pag-uugnay ng ulat sa kaalaman ng paksa. Ang simbolo ay mga salitang kumakatawan sa mga bagay batay sa pagpapakahulugan ng tao.</a:t>
            </a:r>
            <a:endParaRPr b="0" lang="en-PH" sz="1800" spc="-1" strike="noStrike">
              <a:latin typeface="Lato"/>
            </a:endParaRPr>
          </a:p>
        </p:txBody>
      </p:sp>
      <p:sp>
        <p:nvSpPr>
          <p:cNvPr id="130" name="PlaceHolder 3"/>
          <p:cNvSpPr/>
          <p:nvPr/>
        </p:nvSpPr>
        <p:spPr>
          <a:xfrm>
            <a:off x="34200" y="36360"/>
            <a:ext cx="10512000" cy="71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Lato"/>
                <a:ea typeface="Arial;Arial"/>
              </a:rPr>
              <a:t>Epiko sa mga Akdang Pampanitikan ng Mindanao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/>
          </p:nvPr>
        </p:nvSpPr>
        <p:spPr>
          <a:xfrm>
            <a:off x="299160" y="1466640"/>
            <a:ext cx="11579760" cy="4291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Panuto: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Isulat ang </a:t>
            </a:r>
            <a:r>
              <a:rPr b="1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Tama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 kung ang pangungusap ay wasto o </a:t>
            </a:r>
            <a:r>
              <a:rPr b="1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Mali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 naman kung hindi.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_________ 1. Ang epiko ay nagmula sa salitang Griyego na epos na nangangahulugang “salawikain” o “awit.”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_________ 2. Nasa anyong patula ang lahat ng epiko.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_________ 3. Walang sinuman ang makapagsasabi kung alin sa mga epikong iniakda ang pinakamatanda.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_________ 4. Ang mga </a:t>
            </a:r>
            <a:r>
              <a:rPr b="0" i="1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superhero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 ay mga tauhang likhang-isip na nagtataglay ng pambihirang kapangyarihan.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_________ 5. Ang mga lokal na </a:t>
            </a:r>
            <a:r>
              <a:rPr b="0" i="1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superhero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 katulad nina Panday at Darna ay nagtataglay ng pambihirang lakas na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       nanggagaling sa kanilang anting-anting o agimat.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3780000" y="756000"/>
            <a:ext cx="3417840" cy="51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Pagsasanay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33" name="PlaceHolder 4"/>
          <p:cNvSpPr/>
          <p:nvPr/>
        </p:nvSpPr>
        <p:spPr>
          <a:xfrm>
            <a:off x="34200" y="36360"/>
            <a:ext cx="10512000" cy="71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Lato"/>
                <a:ea typeface="Arial;Arial"/>
              </a:rPr>
              <a:t>Epiko sa mga Akdang Pampanitikan ng Mindanao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/>
          </p:nvPr>
        </p:nvSpPr>
        <p:spPr>
          <a:xfrm>
            <a:off x="180000" y="900000"/>
            <a:ext cx="10678680" cy="4291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r>
              <a:rPr b="1" lang="en-US" sz="2400" spc="-1" strike="noStrike">
                <a:solidFill>
                  <a:srgbClr val="000000"/>
                </a:solidFill>
                <a:latin typeface="Arial;Arial"/>
                <a:ea typeface="Arial;Arial"/>
              </a:rPr>
              <a:t>Susi sa Pagwawasto: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1. Tama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2. Tama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3. Mali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4. Tama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5. Tama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5" name="PlaceHolder 5"/>
          <p:cNvSpPr/>
          <p:nvPr/>
        </p:nvSpPr>
        <p:spPr>
          <a:xfrm>
            <a:off x="34200" y="36360"/>
            <a:ext cx="10512000" cy="71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Lato"/>
                <a:ea typeface="Arial;Arial"/>
              </a:rPr>
              <a:t>Epiko sa mga Akdang Pampanitikan ng Mindanao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812</TotalTime>
  <Application>LibreOffice/7.2.5.2$MacOSX_X86_64 LibreOffice_project/499f9727c189e6ef3471021d6132d4c694f357e5</Application>
  <AppVersion>15.0000</AppVersion>
  <Words>294</Words>
  <Paragraphs>32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2023-07-10T18:30:11Z</dcterms:modified>
  <cp:revision>61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i4>6</vt:i4>
  </property>
</Properties>
</file>