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2760" cy="68486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9640" cy="27896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5080" cy="38530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5080" cy="3747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2760" cy="6256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1200" cy="9612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5280" cy="10252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2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7080" cy="33753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528000" y="2522880"/>
            <a:ext cx="859140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"/>
          <p:cNvSpPr/>
          <p:nvPr/>
        </p:nvSpPr>
        <p:spPr>
          <a:xfrm>
            <a:off x="1440000" y="385560"/>
            <a:ext cx="9287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1080000" y="2016000"/>
            <a:ext cx="6479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Here are some rules: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036440" y="2743560"/>
            <a:ext cx="1051884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1. For a one-syllable adjective like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strong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, you simply add –er or est.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1980000" y="3364920"/>
            <a:ext cx="9971280" cy="97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strong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stronger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strongest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1005480" y="4172040"/>
            <a:ext cx="1026180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If the one-syllable adjective ends with a consonant, such as the 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word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thin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, just double the consonant and add –er or –est.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1944000" y="5203080"/>
            <a:ext cx="9899280" cy="10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thin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–        thinner  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–        thinnest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 rot="21597600">
            <a:off x="792360" y="540000"/>
            <a:ext cx="989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9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29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1044000" y="1877040"/>
            <a:ext cx="1030104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For adjectives with more than one syllable, such as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generous,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just add        less or more or least or most.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1368000" y="2916000"/>
            <a:ext cx="9899280" cy="10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generous – more/less generous – most/least generous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1025640" y="3664440"/>
            <a:ext cx="10097640" cy="230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For adjectives with more than one syllable ending in y, such as happy,      remove y then add –ier or –iest or add less or least.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1332000" y="4644000"/>
            <a:ext cx="6119280" cy="288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sillier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silliest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less silly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least silly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 rot="21597600">
            <a:off x="1008360" y="543240"/>
            <a:ext cx="989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1080000" y="2612520"/>
            <a:ext cx="10079280" cy="275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Here is a bonus reminder: Double comparatives and double superlatives in sentences are serious grammar mistakes.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1944720" y="4100040"/>
            <a:ext cx="9214560" cy="230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Î@çþ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Î@çþ"/>
              </a:rPr>
              <a:t>x  You are the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Î@çþ"/>
              </a:rPr>
              <a:t>most sweetest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Î@çþ"/>
              </a:rPr>
              <a:t> person in this community.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Î@çþ"/>
              </a:rPr>
              <a:t> 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Î@çþ"/>
              </a:rPr>
              <a:t>You are the sweetest person in this community.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2021400" y="4500000"/>
            <a:ext cx="2981880" cy="155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Arial"/>
                <a:ea typeface="PingFang SC"/>
              </a:rPr>
              <a:t>✓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 rot="21597600">
            <a:off x="1152360" y="219240"/>
            <a:ext cx="989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900000" y="1231560"/>
            <a:ext cx="1069128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Activity 1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Fill out the chart below with the correct degree of the given adjectives.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72" name=""/>
          <p:cNvGraphicFramePr/>
          <p:nvPr/>
        </p:nvGraphicFramePr>
        <p:xfrm>
          <a:off x="1442520" y="2068200"/>
          <a:ext cx="9357120" cy="3848760"/>
        </p:xfrm>
        <a:graphic>
          <a:graphicData uri="http://schemas.openxmlformats.org/drawingml/2006/table">
            <a:tbl>
              <a:tblPr/>
              <a:tblGrid>
                <a:gridCol w="3118680"/>
                <a:gridCol w="3118680"/>
                <a:gridCol w="3120120"/>
              </a:tblGrid>
              <a:tr h="349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Positive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Comparative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Superlative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dark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scarier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grand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most heroic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beautiful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longer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encouraging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weaker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worst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Box 10"/>
          <p:cNvSpPr/>
          <p:nvPr/>
        </p:nvSpPr>
        <p:spPr>
          <a:xfrm>
            <a:off x="1117080" y="252000"/>
            <a:ext cx="98985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200" spc="-1" strike="noStrike">
              <a:latin typeface="Arial"/>
            </a:endParaRPr>
          </a:p>
        </p:txBody>
      </p:sp>
      <p:graphicFrame>
        <p:nvGraphicFramePr>
          <p:cNvPr id="174" name=""/>
          <p:cNvGraphicFramePr/>
          <p:nvPr/>
        </p:nvGraphicFramePr>
        <p:xfrm>
          <a:off x="1209600" y="1627920"/>
          <a:ext cx="9806040" cy="3751920"/>
        </p:xfrm>
        <a:graphic>
          <a:graphicData uri="http://schemas.openxmlformats.org/drawingml/2006/table">
            <a:tbl>
              <a:tblPr/>
              <a:tblGrid>
                <a:gridCol w="3268080"/>
                <a:gridCol w="3268080"/>
                <a:gridCol w="3270240"/>
              </a:tblGrid>
              <a:tr h="35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Positive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Comparative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Superlative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614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dark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darker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darkest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29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scary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scarier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scariest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5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grand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grander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grandest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52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heroic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more heroic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most heroic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5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beautiful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more beautiful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Most beautiful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29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long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longer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longest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301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good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better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29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encouraging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More encouraging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Most encouraging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29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weak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weaker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weakest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5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bad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worse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worst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5" name=""/>
          <p:cNvSpPr/>
          <p:nvPr/>
        </p:nvSpPr>
        <p:spPr>
          <a:xfrm>
            <a:off x="1152000" y="1080000"/>
            <a:ext cx="5039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Arial"/>
                <a:ea typeface="DejaVu Sans"/>
              </a:rPr>
              <a:t>Answer Key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00000" y="3868200"/>
            <a:ext cx="10279440" cy="13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368000" y="3780000"/>
            <a:ext cx="10170360" cy="243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Examples: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My desk is brown.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pillows on my bed are soft and fluffy.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56880" y="2124000"/>
            <a:ext cx="10222560" cy="205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Adjectives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describe nouns and pronouns. Adjectives are words that create a clear picture about a noun or pronoun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being described.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260000" y="651240"/>
            <a:ext cx="917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899640" y="5004000"/>
            <a:ext cx="1043964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given sentences contain adjectives in the positive degree.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900000" y="3501000"/>
            <a:ext cx="10262880" cy="319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00000" y="1944000"/>
            <a:ext cx="10258920" cy="186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Adjectives in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positive degree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describe a noun or the pronoun with no comparison. Adjectives in the positive degree use the base form.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260000" y="543240"/>
            <a:ext cx="917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000" spc="-1" strike="noStrike"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998280" y="4208040"/>
          <a:ext cx="10164960" cy="1278000"/>
        </p:xfrm>
        <a:graphic>
          <a:graphicData uri="http://schemas.openxmlformats.org/drawingml/2006/table">
            <a:tbl>
              <a:tblPr/>
              <a:tblGrid>
                <a:gridCol w="2031840"/>
                <a:gridCol w="2031840"/>
                <a:gridCol w="2031840"/>
                <a:gridCol w="2031840"/>
                <a:gridCol w="2037960"/>
              </a:tblGrid>
              <a:tr h="6541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smart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creative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intelligent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brave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skillful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242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honest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resourceful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fast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strong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great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260000" y="615240"/>
            <a:ext cx="917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1147680" y="2088000"/>
            <a:ext cx="9975600" cy="363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Oftentimes, we do not describe only one noun or pronoun. We sometimes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compare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the characteristics of two people, things, places, animals, events, and the like.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126440" y="3951000"/>
            <a:ext cx="9852840" cy="319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Whenever we compare two nouns or pronouns, we use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comparative degree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. Whenever we compare three or more nouns or pronouns, we use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superlative degree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1260000" y="615240"/>
            <a:ext cx="917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037520" y="1929960"/>
            <a:ext cx="6989760" cy="148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Comparative Degree of Adjectives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044000" y="2700000"/>
            <a:ext cx="10079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Adjectives in the comparative degree compare two individuals or two groups.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044000" y="3835080"/>
            <a:ext cx="8855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Anna’s hair is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longer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than Anne’s.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064880" y="4628160"/>
            <a:ext cx="1002240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In the sentence, the hair lengths of Anna and Anne are compared to each other.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1440360" y="540000"/>
            <a:ext cx="917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044000" y="1872000"/>
            <a:ext cx="1025928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Adjectives in the comparative degree use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base form + –er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or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more/less + the positive form.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044000" y="3132720"/>
            <a:ext cx="3815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600" spc="-1" strike="noStrike">
              <a:latin typeface="Arial"/>
            </a:endParaRPr>
          </a:p>
        </p:txBody>
      </p:sp>
      <p:graphicFrame>
        <p:nvGraphicFramePr>
          <p:cNvPr id="145" name=""/>
          <p:cNvGraphicFramePr/>
          <p:nvPr/>
        </p:nvGraphicFramePr>
        <p:xfrm>
          <a:off x="1161000" y="3840120"/>
          <a:ext cx="9818640" cy="1439280"/>
        </p:xfrm>
        <a:graphic>
          <a:graphicData uri="http://schemas.openxmlformats.org/drawingml/2006/table">
            <a:tbl>
              <a:tblPr/>
              <a:tblGrid>
                <a:gridCol w="1963080"/>
                <a:gridCol w="2526120"/>
                <a:gridCol w="2118600"/>
                <a:gridCol w="1282320"/>
                <a:gridCol w="1928880"/>
              </a:tblGrid>
              <a:tr h="719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smarter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more creative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more intelligent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braver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more skillful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200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more honest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less resourceful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faster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stronger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greater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1620000" y="540000"/>
            <a:ext cx="9179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227960" y="2340720"/>
            <a:ext cx="9751320" cy="148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Superlative Degree of Adjectives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224000" y="3330360"/>
            <a:ext cx="9719280" cy="363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In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superlative degree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of adjectives, the comparison is between an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individual or group among others.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The superlative adjective uses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base form + –est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or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most/least + positive form.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1260000" y="723600"/>
            <a:ext cx="9611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152000" y="2592000"/>
            <a:ext cx="541224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51" name=""/>
          <p:cNvGraphicFramePr/>
          <p:nvPr/>
        </p:nvGraphicFramePr>
        <p:xfrm>
          <a:off x="1226520" y="3451680"/>
          <a:ext cx="9818640" cy="1439280"/>
        </p:xfrm>
        <a:graphic>
          <a:graphicData uri="http://schemas.openxmlformats.org/drawingml/2006/table">
            <a:tbl>
              <a:tblPr/>
              <a:tblGrid>
                <a:gridCol w="1963080"/>
                <a:gridCol w="2526120"/>
                <a:gridCol w="2118600"/>
                <a:gridCol w="1439640"/>
                <a:gridCol w="1771560"/>
              </a:tblGrid>
              <a:tr h="719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smartest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most creative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most intelligent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bravest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most skillful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200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most honest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least resourceful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fastest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strongest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300" spc="-1" strike="noStrike">
                          <a:latin typeface="Lato"/>
                        </a:rPr>
                        <a:t>greatest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1332360" y="540000"/>
            <a:ext cx="928728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Degrees of Comparison of Adjectives and Using Them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880560" y="2101680"/>
            <a:ext cx="6858720" cy="136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There are also irregular adjectives like:</a:t>
            </a:r>
            <a:endParaRPr b="0" lang="en-PH" sz="2500" spc="-1" strike="noStrike">
              <a:latin typeface="Arial"/>
            </a:endParaRPr>
          </a:p>
        </p:txBody>
      </p:sp>
      <p:graphicFrame>
        <p:nvGraphicFramePr>
          <p:cNvPr id="154" name=""/>
          <p:cNvGraphicFramePr/>
          <p:nvPr/>
        </p:nvGraphicFramePr>
        <p:xfrm>
          <a:off x="1034280" y="2794320"/>
          <a:ext cx="10125360" cy="2821320"/>
        </p:xfrm>
        <a:graphic>
          <a:graphicData uri="http://schemas.openxmlformats.org/drawingml/2006/table">
            <a:tbl>
              <a:tblPr/>
              <a:tblGrid>
                <a:gridCol w="3374640"/>
                <a:gridCol w="3374640"/>
                <a:gridCol w="3376440"/>
              </a:tblGrid>
              <a:tr h="5644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600" spc="-1" strike="noStrike">
                          <a:latin typeface="Lato"/>
                        </a:rPr>
                        <a:t>Positive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600" spc="-1" strike="noStrike">
                          <a:latin typeface="Lato"/>
                        </a:rPr>
                        <a:t>Comparative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600" spc="-1" strike="noStrike">
                          <a:latin typeface="Lato"/>
                        </a:rPr>
                        <a:t>Superlative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4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good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better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best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4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bad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worse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worst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4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little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less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least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37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many/much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more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most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2023-07-11T11:26:01Z</dcterms:modified>
  <cp:revision>73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