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82760" cy="684864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89640" cy="278964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95080" cy="3853080"/>
          </a:xfrm>
          <a:prstGeom prst="rect">
            <a:avLst/>
          </a:prstGeom>
          <a:solidFill>
            <a:srgbClr val="9c0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95080" cy="37476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82760" cy="62568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61200" cy="961200"/>
          </a:xfrm>
          <a:prstGeom prst="rect">
            <a:avLst/>
          </a:prstGeom>
          <a:solidFill>
            <a:srgbClr val="9c0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25280" cy="102528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825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139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607080" cy="3375360"/>
          </a:xfrm>
          <a:prstGeom prst="rect">
            <a:avLst/>
          </a:prstGeom>
          <a:ln w="126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"/>
          <p:cNvSpPr/>
          <p:nvPr/>
        </p:nvSpPr>
        <p:spPr>
          <a:xfrm>
            <a:off x="3528000" y="2522880"/>
            <a:ext cx="8591400" cy="395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3600" spc="-1" strike="noStrike">
                <a:solidFill>
                  <a:srgbClr val="ffffff"/>
                </a:solidFill>
                <a:latin typeface="Lato"/>
                <a:ea typeface="Ž_x005F_x0010_éþ"/>
              </a:rPr>
              <a:t>Degrees of Comparison of Adjectives and Using Them in Sentences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"/>
          <p:cNvSpPr/>
          <p:nvPr/>
        </p:nvSpPr>
        <p:spPr>
          <a:xfrm>
            <a:off x="1440000" y="385560"/>
            <a:ext cx="9287280" cy="395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3200" spc="-1" strike="noStrike">
                <a:solidFill>
                  <a:srgbClr val="000000"/>
                </a:solidFill>
                <a:latin typeface="Lato"/>
                <a:ea typeface="Ž_x005F_x0010_éþ"/>
              </a:rPr>
              <a:t>Degrees of Comparison of Adjectives and Using Them in Sentences</a:t>
            </a:r>
            <a:endParaRPr b="0" lang="en-PH" sz="3200" spc="-1" strike="noStrike">
              <a:latin typeface="Arial"/>
            </a:endParaRPr>
          </a:p>
        </p:txBody>
      </p:sp>
      <p:sp>
        <p:nvSpPr>
          <p:cNvPr id="156" name=""/>
          <p:cNvSpPr/>
          <p:nvPr/>
        </p:nvSpPr>
        <p:spPr>
          <a:xfrm>
            <a:off x="1080000" y="2016000"/>
            <a:ext cx="6479280" cy="142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Here are some rules:</a:t>
            </a:r>
            <a:endParaRPr b="0" lang="en-PH" sz="2600" spc="-1" strike="noStrike">
              <a:latin typeface="Arial"/>
            </a:endParaRPr>
          </a:p>
        </p:txBody>
      </p:sp>
      <p:sp>
        <p:nvSpPr>
          <p:cNvPr id="157" name=""/>
          <p:cNvSpPr/>
          <p:nvPr/>
        </p:nvSpPr>
        <p:spPr>
          <a:xfrm>
            <a:off x="1036440" y="2743560"/>
            <a:ext cx="10518840" cy="186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1. For a one-syllable adjective like </a:t>
            </a:r>
            <a:r>
              <a:rPr b="0" i="1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strong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, you simply add –er or est.</a:t>
            </a:r>
            <a:endParaRPr b="0" lang="en-PH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600" spc="-1" strike="noStrike">
              <a:latin typeface="Arial"/>
            </a:endParaRPr>
          </a:p>
        </p:txBody>
      </p:sp>
      <p:sp>
        <p:nvSpPr>
          <p:cNvPr id="158" name=""/>
          <p:cNvSpPr/>
          <p:nvPr/>
        </p:nvSpPr>
        <p:spPr>
          <a:xfrm>
            <a:off x="1980000" y="3364920"/>
            <a:ext cx="9971280" cy="97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strong </a:t>
            </a:r>
            <a:r>
              <a:rPr b="1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1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– </a:t>
            </a:r>
            <a:r>
              <a:rPr b="1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    stronger </a:t>
            </a:r>
            <a:r>
              <a:rPr b="1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– </a:t>
            </a:r>
            <a:r>
              <a:rPr b="1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    strongest</a:t>
            </a:r>
            <a:endParaRPr b="0" lang="en-PH" sz="2600" spc="-1" strike="noStrike">
              <a:latin typeface="Arial"/>
            </a:endParaRPr>
          </a:p>
        </p:txBody>
      </p:sp>
      <p:sp>
        <p:nvSpPr>
          <p:cNvPr id="159" name=""/>
          <p:cNvSpPr/>
          <p:nvPr/>
        </p:nvSpPr>
        <p:spPr>
          <a:xfrm>
            <a:off x="1005480" y="4172040"/>
            <a:ext cx="10261800" cy="186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2. If the one-syllable adjective ends with a consonant, such as the    </a:t>
            </a:r>
            <a:endParaRPr b="0" lang="en-PH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    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word </a:t>
            </a:r>
            <a:r>
              <a:rPr b="0" i="1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thin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, just double the consonant and add –er or –est.</a:t>
            </a:r>
            <a:endParaRPr b="0" lang="en-PH" sz="2600" spc="-1" strike="noStrike">
              <a:latin typeface="Arial"/>
            </a:endParaRPr>
          </a:p>
        </p:txBody>
      </p:sp>
      <p:sp>
        <p:nvSpPr>
          <p:cNvPr id="160" name=""/>
          <p:cNvSpPr/>
          <p:nvPr/>
        </p:nvSpPr>
        <p:spPr>
          <a:xfrm>
            <a:off x="1944000" y="5203080"/>
            <a:ext cx="9899280" cy="102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thin </a:t>
            </a:r>
            <a:r>
              <a:rPr b="1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    –        thinner   </a:t>
            </a:r>
            <a:r>
              <a:rPr b="1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    –        thinnest</a:t>
            </a:r>
            <a:endParaRPr b="0" lang="en-PH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"/>
          <p:cNvSpPr/>
          <p:nvPr/>
        </p:nvSpPr>
        <p:spPr>
          <a:xfrm rot="21597600">
            <a:off x="792360" y="540000"/>
            <a:ext cx="9899280" cy="395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2900" spc="-1" strike="noStrike">
                <a:solidFill>
                  <a:srgbClr val="000000"/>
                </a:solidFill>
                <a:latin typeface="Lato"/>
                <a:ea typeface="Ž_x005F_x0010_éþ"/>
              </a:rPr>
              <a:t>Degrees of Comparison of Adjectives and Using Them in Sentences</a:t>
            </a:r>
            <a:endParaRPr b="0" lang="en-PH" sz="2900" spc="-1" strike="noStrike">
              <a:latin typeface="Arial"/>
            </a:endParaRPr>
          </a:p>
        </p:txBody>
      </p:sp>
      <p:sp>
        <p:nvSpPr>
          <p:cNvPr id="162" name=""/>
          <p:cNvSpPr/>
          <p:nvPr/>
        </p:nvSpPr>
        <p:spPr>
          <a:xfrm>
            <a:off x="1044000" y="1877040"/>
            <a:ext cx="10301040" cy="186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3. For adjectives with more than one syllable, such as </a:t>
            </a:r>
            <a:r>
              <a:rPr b="0" i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generous,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just add        less or more or least or most.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163" name=""/>
          <p:cNvSpPr/>
          <p:nvPr/>
        </p:nvSpPr>
        <p:spPr>
          <a:xfrm>
            <a:off x="1368000" y="2916000"/>
            <a:ext cx="9899280" cy="102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generous – more/less generous – most/least generous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164" name=""/>
          <p:cNvSpPr/>
          <p:nvPr/>
        </p:nvSpPr>
        <p:spPr>
          <a:xfrm>
            <a:off x="1025640" y="3664440"/>
            <a:ext cx="10097640" cy="2307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4. For adjectives with more than one syllable ending in y, such as happy,      remove y then add –ier or –iest or add less or least.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165" name=""/>
          <p:cNvSpPr/>
          <p:nvPr/>
        </p:nvSpPr>
        <p:spPr>
          <a:xfrm>
            <a:off x="1332000" y="4644000"/>
            <a:ext cx="6119280" cy="288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sillier </a:t>
            </a: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– </a:t>
            </a: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silliest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less silly </a:t>
            </a: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– </a:t>
            </a: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least silly</a:t>
            </a:r>
            <a:endParaRPr b="0" lang="en-PH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"/>
          <p:cNvSpPr/>
          <p:nvPr/>
        </p:nvSpPr>
        <p:spPr>
          <a:xfrm rot="21597600">
            <a:off x="1008360" y="543240"/>
            <a:ext cx="9899280" cy="395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3600" spc="-1" strike="noStrike">
                <a:solidFill>
                  <a:srgbClr val="000000"/>
                </a:solidFill>
                <a:latin typeface="Lato"/>
                <a:ea typeface="Ž_x005F_x0010_éþ"/>
              </a:rPr>
              <a:t>Degrees of Comparison of Adjectives and Using Them in Sentences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67" name=""/>
          <p:cNvSpPr/>
          <p:nvPr/>
        </p:nvSpPr>
        <p:spPr>
          <a:xfrm>
            <a:off x="1080000" y="2612520"/>
            <a:ext cx="10079280" cy="275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Here is a bonus reminder: Double comparatives and double superlatives in sentences are serious grammar mistakes.</a:t>
            </a:r>
            <a:endParaRPr b="0" lang="en-PH" sz="2600" spc="-1" strike="noStrike">
              <a:latin typeface="Arial"/>
            </a:endParaRPr>
          </a:p>
        </p:txBody>
      </p:sp>
      <p:sp>
        <p:nvSpPr>
          <p:cNvPr id="168" name=""/>
          <p:cNvSpPr/>
          <p:nvPr/>
        </p:nvSpPr>
        <p:spPr>
          <a:xfrm>
            <a:off x="1944720" y="4100040"/>
            <a:ext cx="9214560" cy="2307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600" spc="-1" strike="noStrike">
                <a:solidFill>
                  <a:srgbClr val="000000"/>
                </a:solidFill>
                <a:latin typeface="Lato"/>
                <a:ea typeface="Î@çþ"/>
              </a:rPr>
              <a:t> 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Î@çþ"/>
              </a:rPr>
              <a:t>x  You are the </a:t>
            </a:r>
            <a:r>
              <a:rPr b="0" lang="en-PH" sz="2600" spc="-1" strike="noStrike" u="sng">
                <a:solidFill>
                  <a:srgbClr val="000000"/>
                </a:solidFill>
                <a:uFillTx/>
                <a:latin typeface="Lato"/>
                <a:ea typeface="Î@çþ"/>
              </a:rPr>
              <a:t>most sweetest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Î@çþ"/>
              </a:rPr>
              <a:t> person in this community.</a:t>
            </a:r>
            <a:endParaRPr b="0" lang="en-PH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600" spc="-1" strike="noStrike">
                <a:solidFill>
                  <a:srgbClr val="000000"/>
                </a:solidFill>
                <a:latin typeface="Lato"/>
                <a:ea typeface="Î@çþ"/>
              </a:rPr>
              <a:t>     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Î@çþ"/>
              </a:rPr>
              <a:t>You are the sweetest person in this community.</a:t>
            </a:r>
            <a:endParaRPr b="0" lang="en-PH" sz="2600" spc="-1" strike="noStrike">
              <a:latin typeface="Arial"/>
            </a:endParaRPr>
          </a:p>
        </p:txBody>
      </p:sp>
      <p:sp>
        <p:nvSpPr>
          <p:cNvPr id="169" name=""/>
          <p:cNvSpPr/>
          <p:nvPr/>
        </p:nvSpPr>
        <p:spPr>
          <a:xfrm>
            <a:off x="2021400" y="4500000"/>
            <a:ext cx="2981880" cy="155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600" spc="-1" strike="noStrike">
                <a:solidFill>
                  <a:srgbClr val="000000"/>
                </a:solidFill>
                <a:latin typeface="Arial"/>
                <a:ea typeface="PingFang SC"/>
              </a:rPr>
              <a:t>✓</a:t>
            </a:r>
            <a:endParaRPr b="0" lang="en-PH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"/>
          <p:cNvSpPr/>
          <p:nvPr/>
        </p:nvSpPr>
        <p:spPr>
          <a:xfrm rot="21597600">
            <a:off x="1152360" y="219240"/>
            <a:ext cx="9899280" cy="395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2600" spc="-1" strike="noStrike">
                <a:solidFill>
                  <a:srgbClr val="000000"/>
                </a:solidFill>
                <a:latin typeface="Lato"/>
                <a:ea typeface="Ž_x005F_x0010_éþ"/>
              </a:rPr>
              <a:t>Degrees of Comparison of Adjectives and Using Them in Sentences</a:t>
            </a:r>
            <a:endParaRPr b="0" lang="en-PH" sz="2600" spc="-1" strike="noStrike">
              <a:latin typeface="Arial"/>
            </a:endParaRPr>
          </a:p>
        </p:txBody>
      </p:sp>
      <p:sp>
        <p:nvSpPr>
          <p:cNvPr id="171" name=""/>
          <p:cNvSpPr/>
          <p:nvPr/>
        </p:nvSpPr>
        <p:spPr>
          <a:xfrm>
            <a:off x="900000" y="1231560"/>
            <a:ext cx="10691280" cy="186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c9211e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c9211e"/>
                </a:solidFill>
                <a:latin typeface="Lato"/>
                <a:ea typeface="DejaVu Sans"/>
              </a:rPr>
              <a:t>Activity 1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Fill out the chart below with the correct degree of the given adjectives.</a:t>
            </a:r>
            <a:endParaRPr b="0" lang="en-PH" sz="1800" spc="-1" strike="noStrike">
              <a:latin typeface="Arial"/>
            </a:endParaRPr>
          </a:p>
        </p:txBody>
      </p:sp>
      <p:graphicFrame>
        <p:nvGraphicFramePr>
          <p:cNvPr id="172" name=""/>
          <p:cNvGraphicFramePr/>
          <p:nvPr/>
        </p:nvGraphicFramePr>
        <p:xfrm>
          <a:off x="1442520" y="2068200"/>
          <a:ext cx="9357120" cy="3848760"/>
        </p:xfrm>
        <a:graphic>
          <a:graphicData uri="http://schemas.openxmlformats.org/drawingml/2006/table">
            <a:tbl>
              <a:tblPr/>
              <a:tblGrid>
                <a:gridCol w="3118680"/>
                <a:gridCol w="3118680"/>
                <a:gridCol w="3120120"/>
              </a:tblGrid>
              <a:tr h="349920"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latin typeface="Arial"/>
                        </a:rPr>
                        <a:t>Positive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latin typeface="Arial"/>
                        </a:rPr>
                        <a:t>Comparative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latin typeface="Arial"/>
                        </a:rPr>
                        <a:t>Superlative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49920"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Arial"/>
                        </a:rPr>
                        <a:t>dark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anchor="t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anchor="t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49920">
                <a:tc>
                  <a:tcPr anchor="t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Arial"/>
                        </a:rPr>
                        <a:t>scarier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anchor="t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49920"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Arial"/>
                        </a:rPr>
                        <a:t>grand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anchor="t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anchor="t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49920">
                <a:tc>
                  <a:tcPr anchor="t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anchor="t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Arial"/>
                        </a:rPr>
                        <a:t>most heroic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49920"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Arial"/>
                        </a:rPr>
                        <a:t>beautiful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anchor="t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anchor="t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49920">
                <a:tc>
                  <a:tcPr anchor="t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Arial"/>
                        </a:rPr>
                        <a:t>longer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anchor="t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49920">
                <a:tc>
                  <a:tcPr anchor="t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anchor="t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Arial"/>
                        </a:rPr>
                        <a:t>best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49920"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Arial"/>
                        </a:rPr>
                        <a:t>encouraging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anchor="t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anchor="t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49920">
                <a:tc>
                  <a:tcPr anchor="t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Arial"/>
                        </a:rPr>
                        <a:t>weaker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anchor="t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49920">
                <a:tc>
                  <a:tcPr anchor="t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anchor="t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Arial"/>
                        </a:rPr>
                        <a:t>worst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Box 10"/>
          <p:cNvSpPr/>
          <p:nvPr/>
        </p:nvSpPr>
        <p:spPr>
          <a:xfrm>
            <a:off x="1117080" y="252000"/>
            <a:ext cx="989856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PH" sz="3200" spc="-1" strike="noStrike">
                <a:solidFill>
                  <a:srgbClr val="000000"/>
                </a:solidFill>
                <a:latin typeface="Lato"/>
                <a:ea typeface="Ž_x005F_x0010_éþ"/>
              </a:rPr>
              <a:t>Personal Pronouns in Sentences</a:t>
            </a:r>
            <a:endParaRPr b="0" lang="en-PH" sz="3200" spc="-1" strike="noStrike">
              <a:latin typeface="Arial"/>
            </a:endParaRPr>
          </a:p>
        </p:txBody>
      </p:sp>
      <p:graphicFrame>
        <p:nvGraphicFramePr>
          <p:cNvPr id="174" name=""/>
          <p:cNvGraphicFramePr/>
          <p:nvPr/>
        </p:nvGraphicFramePr>
        <p:xfrm>
          <a:off x="1209600" y="1627920"/>
          <a:ext cx="9806040" cy="3751920"/>
        </p:xfrm>
        <a:graphic>
          <a:graphicData uri="http://schemas.openxmlformats.org/drawingml/2006/table">
            <a:tbl>
              <a:tblPr/>
              <a:tblGrid>
                <a:gridCol w="3268080"/>
                <a:gridCol w="3268080"/>
                <a:gridCol w="3270240"/>
              </a:tblGrid>
              <a:tr h="359640"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latin typeface="Arial"/>
                        </a:rPr>
                        <a:t>Positive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latin typeface="Arial"/>
                        </a:rPr>
                        <a:t>Comparative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latin typeface="Arial"/>
                        </a:rPr>
                        <a:t>Superlative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61440"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Arial"/>
                        </a:rPr>
                        <a:t>dark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Arial"/>
                        </a:rPr>
                        <a:t>darker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Arial"/>
                        </a:rPr>
                        <a:t>darkest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29760"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Arial"/>
                        </a:rPr>
                        <a:t>scary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Arial"/>
                        </a:rPr>
                        <a:t>scarier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Arial"/>
                        </a:rPr>
                        <a:t>scariest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45600"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Arial"/>
                        </a:rPr>
                        <a:t>grand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Arial"/>
                        </a:rPr>
                        <a:t>grander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Arial"/>
                        </a:rPr>
                        <a:t>grandest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45240"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Arial"/>
                        </a:rPr>
                        <a:t>heroic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Arial"/>
                        </a:rPr>
                        <a:t>more heroic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Arial"/>
                        </a:rPr>
                        <a:t>most heroic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45600"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Arial"/>
                        </a:rPr>
                        <a:t>beautiful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Arial"/>
                        </a:rPr>
                        <a:t>more beautiful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Arial"/>
                        </a:rPr>
                        <a:t>Most beautiful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29760"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Arial"/>
                        </a:rPr>
                        <a:t>long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Arial"/>
                        </a:rPr>
                        <a:t>longer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Arial"/>
                        </a:rPr>
                        <a:t>longest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30120"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Arial"/>
                        </a:rPr>
                        <a:t>good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Arial"/>
                        </a:rPr>
                        <a:t>better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Arial"/>
                        </a:rPr>
                        <a:t>best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29760"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Arial"/>
                        </a:rPr>
                        <a:t>encouraging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Arial"/>
                        </a:rPr>
                        <a:t>More encouraging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Arial"/>
                        </a:rPr>
                        <a:t>Most encouraging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29760"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Arial"/>
                        </a:rPr>
                        <a:t>weak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Arial"/>
                        </a:rPr>
                        <a:t>weaker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Arial"/>
                        </a:rPr>
                        <a:t>weakest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45600"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Arial"/>
                        </a:rPr>
                        <a:t>bad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Arial"/>
                        </a:rPr>
                        <a:t>worse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Arial"/>
                        </a:rPr>
                        <a:t>worst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75" name=""/>
          <p:cNvSpPr/>
          <p:nvPr/>
        </p:nvSpPr>
        <p:spPr>
          <a:xfrm>
            <a:off x="1152000" y="1080000"/>
            <a:ext cx="5039280" cy="34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c9211e"/>
                </a:solidFill>
                <a:latin typeface="Arial"/>
                <a:ea typeface="DejaVu Sans"/>
              </a:rPr>
              <a:t>Answer Key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"/>
          <p:cNvSpPr/>
          <p:nvPr/>
        </p:nvSpPr>
        <p:spPr>
          <a:xfrm>
            <a:off x="900000" y="3868200"/>
            <a:ext cx="10279440" cy="134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just">
              <a:lnSpc>
                <a:spcPct val="100000"/>
              </a:lnSpc>
              <a:spcBef>
                <a:spcPts val="499"/>
              </a:spcBef>
              <a:spcAft>
                <a:spcPts val="499"/>
              </a:spcAft>
              <a:buNone/>
            </a:pPr>
            <a:r>
              <a:rPr b="1" lang="en-PH" sz="26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Arial;Arial"/>
              </a:rPr>
              <a:t> </a:t>
            </a:r>
            <a:endParaRPr b="0" lang="en-PH" sz="2600" spc="-1" strike="noStrike">
              <a:latin typeface="Arial"/>
            </a:endParaRPr>
          </a:p>
        </p:txBody>
      </p:sp>
      <p:sp>
        <p:nvSpPr>
          <p:cNvPr id="126" name=""/>
          <p:cNvSpPr/>
          <p:nvPr/>
        </p:nvSpPr>
        <p:spPr>
          <a:xfrm>
            <a:off x="1368000" y="3780000"/>
            <a:ext cx="10170360" cy="243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Examples: 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My desk is brown.</a:t>
            </a:r>
            <a:endParaRPr b="0" lang="en-PH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       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The pillows on my bed are soft and fluffy.</a:t>
            </a:r>
            <a:endParaRPr b="0" lang="en-PH" sz="2600" spc="-1" strike="noStrike">
              <a:latin typeface="Arial"/>
            </a:endParaRPr>
          </a:p>
        </p:txBody>
      </p:sp>
      <p:sp>
        <p:nvSpPr>
          <p:cNvPr id="127" name=""/>
          <p:cNvSpPr/>
          <p:nvPr/>
        </p:nvSpPr>
        <p:spPr>
          <a:xfrm>
            <a:off x="956880" y="2124000"/>
            <a:ext cx="10222560" cy="205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Adjectives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 describe nouns and pronouns. Adjectives are words that create a clear picture about a noun or pronoun</a:t>
            </a:r>
            <a:endParaRPr b="0" lang="en-PH" sz="26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being described.</a:t>
            </a:r>
            <a:endParaRPr b="0" lang="en-PH" sz="2600" spc="-1" strike="noStrike">
              <a:latin typeface="Arial"/>
            </a:endParaRPr>
          </a:p>
        </p:txBody>
      </p:sp>
      <p:sp>
        <p:nvSpPr>
          <p:cNvPr id="128" name=""/>
          <p:cNvSpPr/>
          <p:nvPr/>
        </p:nvSpPr>
        <p:spPr>
          <a:xfrm>
            <a:off x="1260000" y="651240"/>
            <a:ext cx="9179280" cy="395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3000" spc="-1" strike="noStrike">
                <a:solidFill>
                  <a:srgbClr val="000000"/>
                </a:solidFill>
                <a:latin typeface="Lato"/>
                <a:ea typeface="Ž_x005F_x0010_éþ"/>
              </a:rPr>
              <a:t>Degrees of Comparison of Adjectives and Using Them in Sentences</a:t>
            </a:r>
            <a:endParaRPr b="0" lang="en-PH" sz="3000" spc="-1" strike="noStrike">
              <a:latin typeface="Arial"/>
            </a:endParaRPr>
          </a:p>
        </p:txBody>
      </p:sp>
      <p:sp>
        <p:nvSpPr>
          <p:cNvPr id="129" name=""/>
          <p:cNvSpPr/>
          <p:nvPr/>
        </p:nvSpPr>
        <p:spPr>
          <a:xfrm>
            <a:off x="899640" y="5004000"/>
            <a:ext cx="10439640" cy="142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The given sentences contain adjectives in the positive degree.</a:t>
            </a:r>
            <a:endParaRPr b="0" lang="en-PH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"/>
          <p:cNvSpPr/>
          <p:nvPr/>
        </p:nvSpPr>
        <p:spPr>
          <a:xfrm>
            <a:off x="900000" y="3501000"/>
            <a:ext cx="10262880" cy="319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Examples:</a:t>
            </a:r>
            <a:endParaRPr b="0" lang="en-PH" sz="2600" spc="-1" strike="noStrike">
              <a:latin typeface="Arial"/>
            </a:endParaRPr>
          </a:p>
        </p:txBody>
      </p:sp>
      <p:sp>
        <p:nvSpPr>
          <p:cNvPr id="131" name=""/>
          <p:cNvSpPr/>
          <p:nvPr/>
        </p:nvSpPr>
        <p:spPr>
          <a:xfrm>
            <a:off x="900000" y="1944000"/>
            <a:ext cx="10258920" cy="186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Adjectives in the </a:t>
            </a:r>
            <a:r>
              <a:rPr b="1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positive degree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 describe a noun or the pronoun with no comparison. Adjectives in the positive degree use the base form.</a:t>
            </a:r>
            <a:endParaRPr b="0" lang="en-PH" sz="2600" spc="-1" strike="noStrike">
              <a:latin typeface="Arial"/>
            </a:endParaRPr>
          </a:p>
        </p:txBody>
      </p:sp>
      <p:sp>
        <p:nvSpPr>
          <p:cNvPr id="132" name=""/>
          <p:cNvSpPr/>
          <p:nvPr/>
        </p:nvSpPr>
        <p:spPr>
          <a:xfrm>
            <a:off x="1260000" y="543240"/>
            <a:ext cx="9179280" cy="395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3000" spc="-1" strike="noStrike">
                <a:solidFill>
                  <a:srgbClr val="000000"/>
                </a:solidFill>
                <a:latin typeface="Lato"/>
                <a:ea typeface="Ž_x005F_x0010_éþ"/>
              </a:rPr>
              <a:t>Degrees of Comparison of Adjectives and Using Them in Sentences</a:t>
            </a:r>
            <a:endParaRPr b="0" lang="en-PH" sz="3000" spc="-1" strike="noStrike">
              <a:latin typeface="Arial"/>
            </a:endParaRPr>
          </a:p>
        </p:txBody>
      </p:sp>
      <p:graphicFrame>
        <p:nvGraphicFramePr>
          <p:cNvPr id="133" name=""/>
          <p:cNvGraphicFramePr/>
          <p:nvPr/>
        </p:nvGraphicFramePr>
        <p:xfrm>
          <a:off x="998280" y="4208040"/>
          <a:ext cx="10164960" cy="1278000"/>
        </p:xfrm>
        <a:graphic>
          <a:graphicData uri="http://schemas.openxmlformats.org/drawingml/2006/table">
            <a:tbl>
              <a:tblPr/>
              <a:tblGrid>
                <a:gridCol w="2031840"/>
                <a:gridCol w="2031840"/>
                <a:gridCol w="2031840"/>
                <a:gridCol w="2031840"/>
                <a:gridCol w="2037960"/>
              </a:tblGrid>
              <a:tr h="654120"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600" spc="-1" strike="noStrike">
                          <a:latin typeface="Lato"/>
                        </a:rPr>
                        <a:t>smart</a:t>
                      </a:r>
                      <a:endParaRPr b="0" lang="en-PH" sz="2600" spc="-1" strike="noStrike">
                        <a:latin typeface="Arial"/>
                      </a:endParaRPr>
                    </a:p>
                  </a:txBody>
                  <a:tcPr anchor="t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600" spc="-1" strike="noStrike">
                          <a:latin typeface="Lato"/>
                        </a:rPr>
                        <a:t>creative</a:t>
                      </a:r>
                      <a:endParaRPr b="0" lang="en-PH" sz="2600" spc="-1" strike="noStrike">
                        <a:latin typeface="Arial"/>
                      </a:endParaRPr>
                    </a:p>
                  </a:txBody>
                  <a:tcPr anchor="t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600" spc="-1" strike="noStrike">
                          <a:latin typeface="Lato"/>
                        </a:rPr>
                        <a:t>intelligent</a:t>
                      </a:r>
                      <a:endParaRPr b="0" lang="en-PH" sz="2600" spc="-1" strike="noStrike">
                        <a:latin typeface="Arial"/>
                      </a:endParaRPr>
                    </a:p>
                  </a:txBody>
                  <a:tcPr anchor="t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600" spc="-1" strike="noStrike">
                          <a:latin typeface="Lato"/>
                        </a:rPr>
                        <a:t>brave</a:t>
                      </a:r>
                      <a:endParaRPr b="0" lang="en-PH" sz="2600" spc="-1" strike="noStrike">
                        <a:latin typeface="Arial"/>
                      </a:endParaRPr>
                    </a:p>
                  </a:txBody>
                  <a:tcPr anchor="t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600" spc="-1" strike="noStrike">
                          <a:latin typeface="Lato"/>
                        </a:rPr>
                        <a:t>skillful</a:t>
                      </a:r>
                      <a:endParaRPr b="0" lang="en-PH" sz="2600" spc="-1" strike="noStrike">
                        <a:latin typeface="Arial"/>
                      </a:endParaRPr>
                    </a:p>
                  </a:txBody>
                  <a:tcPr anchor="t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24240"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600" spc="-1" strike="noStrike">
                          <a:latin typeface="Lato"/>
                        </a:rPr>
                        <a:t>honest</a:t>
                      </a:r>
                      <a:endParaRPr b="0" lang="en-PH" sz="2600" spc="-1" strike="noStrike">
                        <a:latin typeface="Arial"/>
                      </a:endParaRPr>
                    </a:p>
                  </a:txBody>
                  <a:tcPr anchor="t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600" spc="-1" strike="noStrike">
                          <a:latin typeface="Lato"/>
                        </a:rPr>
                        <a:t>resourceful</a:t>
                      </a:r>
                      <a:endParaRPr b="0" lang="en-PH" sz="2600" spc="-1" strike="noStrike">
                        <a:latin typeface="Arial"/>
                      </a:endParaRPr>
                    </a:p>
                  </a:txBody>
                  <a:tcPr anchor="t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600" spc="-1" strike="noStrike">
                          <a:latin typeface="Lato"/>
                        </a:rPr>
                        <a:t>fast</a:t>
                      </a:r>
                      <a:endParaRPr b="0" lang="en-PH" sz="2600" spc="-1" strike="noStrike">
                        <a:latin typeface="Arial"/>
                      </a:endParaRPr>
                    </a:p>
                  </a:txBody>
                  <a:tcPr anchor="t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600" spc="-1" strike="noStrike">
                          <a:latin typeface="Lato"/>
                        </a:rPr>
                        <a:t>strong</a:t>
                      </a:r>
                      <a:endParaRPr b="0" lang="en-PH" sz="2600" spc="-1" strike="noStrike">
                        <a:latin typeface="Arial"/>
                      </a:endParaRPr>
                    </a:p>
                  </a:txBody>
                  <a:tcPr anchor="t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600" spc="-1" strike="noStrike">
                          <a:latin typeface="Lato"/>
                        </a:rPr>
                        <a:t>great</a:t>
                      </a:r>
                      <a:endParaRPr b="0" lang="en-PH" sz="2600" spc="-1" strike="noStrike">
                        <a:latin typeface="Arial"/>
                      </a:endParaRPr>
                    </a:p>
                  </a:txBody>
                  <a:tcPr anchor="t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"/>
          <p:cNvSpPr/>
          <p:nvPr/>
        </p:nvSpPr>
        <p:spPr>
          <a:xfrm>
            <a:off x="1260000" y="615240"/>
            <a:ext cx="9179280" cy="395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3000" spc="-1" strike="noStrike">
                <a:solidFill>
                  <a:srgbClr val="000000"/>
                </a:solidFill>
                <a:latin typeface="Lato"/>
                <a:ea typeface="Ž_x005F_x0010_éþ"/>
              </a:rPr>
              <a:t>Degrees of Comparison of Adjectives and Using Them in Sentences</a:t>
            </a:r>
            <a:endParaRPr b="0" lang="en-PH" sz="3000" spc="-1" strike="noStrike">
              <a:latin typeface="Arial"/>
            </a:endParaRPr>
          </a:p>
        </p:txBody>
      </p:sp>
      <p:sp>
        <p:nvSpPr>
          <p:cNvPr id="135" name=""/>
          <p:cNvSpPr/>
          <p:nvPr/>
        </p:nvSpPr>
        <p:spPr>
          <a:xfrm>
            <a:off x="1147680" y="2088000"/>
            <a:ext cx="9975600" cy="363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Oftentimes, we do not describe only one noun or pronoun. We sometimes </a:t>
            </a:r>
            <a:r>
              <a:rPr b="1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compare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 the characteristics of two people, things, places, animals, events, and the like.</a:t>
            </a:r>
            <a:endParaRPr b="0" lang="en-PH" sz="2600" spc="-1" strike="noStrike">
              <a:latin typeface="Arial"/>
            </a:endParaRPr>
          </a:p>
        </p:txBody>
      </p:sp>
      <p:sp>
        <p:nvSpPr>
          <p:cNvPr id="136" name=""/>
          <p:cNvSpPr/>
          <p:nvPr/>
        </p:nvSpPr>
        <p:spPr>
          <a:xfrm>
            <a:off x="1126440" y="3951000"/>
            <a:ext cx="9852840" cy="319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Whenever we compare two nouns or pronouns, we use the </a:t>
            </a:r>
            <a:r>
              <a:rPr b="1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comparative degree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. Whenever we compare three or more nouns or pronouns, we use the </a:t>
            </a:r>
            <a:r>
              <a:rPr b="1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superlative degree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.</a:t>
            </a:r>
            <a:endParaRPr b="0" lang="en-PH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"/>
          <p:cNvSpPr/>
          <p:nvPr/>
        </p:nvSpPr>
        <p:spPr>
          <a:xfrm>
            <a:off x="1260000" y="615240"/>
            <a:ext cx="9179280" cy="395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3000" spc="-1" strike="noStrike">
                <a:solidFill>
                  <a:srgbClr val="000000"/>
                </a:solidFill>
                <a:latin typeface="Lato"/>
                <a:ea typeface="Ž_x005F_x0010_éþ"/>
              </a:rPr>
              <a:t>Degrees of Comparison of Adjectives and Using Them in Sentences</a:t>
            </a:r>
            <a:endParaRPr b="0" lang="en-PH" sz="3000" spc="-1" strike="noStrike">
              <a:latin typeface="Arial"/>
            </a:endParaRPr>
          </a:p>
        </p:txBody>
      </p:sp>
      <p:sp>
        <p:nvSpPr>
          <p:cNvPr id="138" name=""/>
          <p:cNvSpPr/>
          <p:nvPr/>
        </p:nvSpPr>
        <p:spPr>
          <a:xfrm>
            <a:off x="1037520" y="1929960"/>
            <a:ext cx="6989760" cy="148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Comparative Degree of Adjectives</a:t>
            </a:r>
            <a:endParaRPr b="0" lang="en-PH" sz="2600" spc="-1" strike="noStrike">
              <a:latin typeface="Arial"/>
            </a:endParaRPr>
          </a:p>
        </p:txBody>
      </p:sp>
      <p:sp>
        <p:nvSpPr>
          <p:cNvPr id="139" name=""/>
          <p:cNvSpPr/>
          <p:nvPr/>
        </p:nvSpPr>
        <p:spPr>
          <a:xfrm>
            <a:off x="1044000" y="2700000"/>
            <a:ext cx="10079280" cy="142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Adjectives in the comparative degree compare two individuals or two groups.</a:t>
            </a:r>
            <a:endParaRPr b="0" lang="en-PH" sz="2600" spc="-1" strike="noStrike">
              <a:latin typeface="Arial"/>
            </a:endParaRPr>
          </a:p>
        </p:txBody>
      </p:sp>
      <p:sp>
        <p:nvSpPr>
          <p:cNvPr id="140" name=""/>
          <p:cNvSpPr/>
          <p:nvPr/>
        </p:nvSpPr>
        <p:spPr>
          <a:xfrm>
            <a:off x="1044000" y="3835080"/>
            <a:ext cx="8855280" cy="142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Example: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 Anna’s hair is </a:t>
            </a:r>
            <a:r>
              <a:rPr b="0" i="1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longer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 than Anne’s.</a:t>
            </a:r>
            <a:endParaRPr b="0" lang="en-PH" sz="2600" spc="-1" strike="noStrike">
              <a:latin typeface="Arial"/>
            </a:endParaRPr>
          </a:p>
        </p:txBody>
      </p:sp>
      <p:sp>
        <p:nvSpPr>
          <p:cNvPr id="141" name=""/>
          <p:cNvSpPr/>
          <p:nvPr/>
        </p:nvSpPr>
        <p:spPr>
          <a:xfrm>
            <a:off x="1064880" y="4628160"/>
            <a:ext cx="10022400" cy="186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In the sentence, the hair lengths of Anna and Anne are compared to each other.</a:t>
            </a:r>
            <a:endParaRPr b="0" lang="en-PH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"/>
          <p:cNvSpPr/>
          <p:nvPr/>
        </p:nvSpPr>
        <p:spPr>
          <a:xfrm>
            <a:off x="1440360" y="540000"/>
            <a:ext cx="9179280" cy="395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2800" spc="-1" strike="noStrike">
                <a:solidFill>
                  <a:srgbClr val="000000"/>
                </a:solidFill>
                <a:latin typeface="Lato"/>
                <a:ea typeface="Ž_x005F_x0010_éþ"/>
              </a:rPr>
              <a:t>Degrees of Comparison of Adjectives and Using Them in Sentences</a:t>
            </a:r>
            <a:endParaRPr b="0" lang="en-PH" sz="2800" spc="-1" strike="noStrike">
              <a:latin typeface="Arial"/>
            </a:endParaRPr>
          </a:p>
        </p:txBody>
      </p:sp>
      <p:sp>
        <p:nvSpPr>
          <p:cNvPr id="143" name=""/>
          <p:cNvSpPr/>
          <p:nvPr/>
        </p:nvSpPr>
        <p:spPr>
          <a:xfrm>
            <a:off x="1044000" y="1872000"/>
            <a:ext cx="10259280" cy="186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Adjectives in the comparative degree use the </a:t>
            </a:r>
            <a:r>
              <a:rPr b="1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base form + –er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i="1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or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1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more/less + the positive form.</a:t>
            </a:r>
            <a:endParaRPr b="0" lang="en-PH" sz="2600" spc="-1" strike="noStrike">
              <a:latin typeface="Arial"/>
            </a:endParaRPr>
          </a:p>
        </p:txBody>
      </p:sp>
      <p:sp>
        <p:nvSpPr>
          <p:cNvPr id="144" name=""/>
          <p:cNvSpPr/>
          <p:nvPr/>
        </p:nvSpPr>
        <p:spPr>
          <a:xfrm>
            <a:off x="1044000" y="3132720"/>
            <a:ext cx="3815280" cy="142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Examples:</a:t>
            </a:r>
            <a:endParaRPr b="0" lang="en-PH" sz="2600" spc="-1" strike="noStrike">
              <a:latin typeface="Arial"/>
            </a:endParaRPr>
          </a:p>
        </p:txBody>
      </p:sp>
      <p:graphicFrame>
        <p:nvGraphicFramePr>
          <p:cNvPr id="145" name=""/>
          <p:cNvGraphicFramePr/>
          <p:nvPr/>
        </p:nvGraphicFramePr>
        <p:xfrm>
          <a:off x="1161000" y="3840120"/>
          <a:ext cx="9818640" cy="1439280"/>
        </p:xfrm>
        <a:graphic>
          <a:graphicData uri="http://schemas.openxmlformats.org/drawingml/2006/table">
            <a:tbl>
              <a:tblPr/>
              <a:tblGrid>
                <a:gridCol w="1963080"/>
                <a:gridCol w="2526120"/>
                <a:gridCol w="2118600"/>
                <a:gridCol w="1282320"/>
                <a:gridCol w="1928880"/>
              </a:tblGrid>
              <a:tr h="71964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300" spc="-1" strike="noStrike">
                          <a:latin typeface="Lato"/>
                        </a:rPr>
                        <a:t>smarter</a:t>
                      </a:r>
                      <a:endParaRPr b="0" lang="en-PH" sz="23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300" spc="-1" strike="noStrike">
                          <a:latin typeface="Lato"/>
                        </a:rPr>
                        <a:t>more creative</a:t>
                      </a:r>
                      <a:endParaRPr b="0" lang="en-PH" sz="23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300" spc="-1" strike="noStrike">
                          <a:latin typeface="Lato"/>
                        </a:rPr>
                        <a:t>more intelligent</a:t>
                      </a:r>
                      <a:endParaRPr b="0" lang="en-PH" sz="23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300" spc="-1" strike="noStrike">
                          <a:latin typeface="Lato"/>
                        </a:rPr>
                        <a:t>braver</a:t>
                      </a:r>
                      <a:endParaRPr b="0" lang="en-PH" sz="23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300" spc="-1" strike="noStrike">
                          <a:latin typeface="Lato"/>
                        </a:rPr>
                        <a:t>more skillful</a:t>
                      </a:r>
                      <a:endParaRPr b="0" lang="en-PH" sz="23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72000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300" spc="-1" strike="noStrike">
                          <a:latin typeface="Lato"/>
                        </a:rPr>
                        <a:t>more honest</a:t>
                      </a:r>
                      <a:endParaRPr b="0" lang="en-PH" sz="23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300" spc="-1" strike="noStrike">
                          <a:latin typeface="Lato"/>
                        </a:rPr>
                        <a:t>less resourceful</a:t>
                      </a:r>
                      <a:endParaRPr b="0" lang="en-PH" sz="23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300" spc="-1" strike="noStrike">
                          <a:latin typeface="Lato"/>
                        </a:rPr>
                        <a:t>faster</a:t>
                      </a:r>
                      <a:endParaRPr b="0" lang="en-PH" sz="23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300" spc="-1" strike="noStrike">
                          <a:latin typeface="Lato"/>
                        </a:rPr>
                        <a:t>stronger</a:t>
                      </a:r>
                      <a:endParaRPr b="0" lang="en-PH" sz="23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300" spc="-1" strike="noStrike">
                          <a:latin typeface="Lato"/>
                        </a:rPr>
                        <a:t>greater</a:t>
                      </a:r>
                      <a:endParaRPr b="0" lang="en-PH" sz="23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"/>
          <p:cNvSpPr/>
          <p:nvPr/>
        </p:nvSpPr>
        <p:spPr>
          <a:xfrm>
            <a:off x="1620000" y="540000"/>
            <a:ext cx="9179280" cy="395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3200" spc="-1" strike="noStrike">
                <a:solidFill>
                  <a:srgbClr val="000000"/>
                </a:solidFill>
                <a:latin typeface="Lato"/>
                <a:ea typeface="Ž_x005F_x0010_éþ"/>
              </a:rPr>
              <a:t>Degrees of Comparison of Adjectives and Using Them in Sentences</a:t>
            </a:r>
            <a:endParaRPr b="0" lang="en-PH" sz="3200" spc="-1" strike="noStrike">
              <a:latin typeface="Arial"/>
            </a:endParaRPr>
          </a:p>
        </p:txBody>
      </p:sp>
      <p:sp>
        <p:nvSpPr>
          <p:cNvPr id="147" name=""/>
          <p:cNvSpPr/>
          <p:nvPr/>
        </p:nvSpPr>
        <p:spPr>
          <a:xfrm>
            <a:off x="1227960" y="2340720"/>
            <a:ext cx="9751320" cy="148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Superlative Degree of Adjectives</a:t>
            </a:r>
            <a:endParaRPr b="0" lang="en-PH" sz="2600" spc="-1" strike="noStrike">
              <a:latin typeface="Arial"/>
            </a:endParaRPr>
          </a:p>
        </p:txBody>
      </p:sp>
      <p:sp>
        <p:nvSpPr>
          <p:cNvPr id="148" name=""/>
          <p:cNvSpPr/>
          <p:nvPr/>
        </p:nvSpPr>
        <p:spPr>
          <a:xfrm>
            <a:off x="1224000" y="3330360"/>
            <a:ext cx="9719280" cy="363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In the </a:t>
            </a:r>
            <a:r>
              <a:rPr b="1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superlative degree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 of adjectives, the comparison is between an </a:t>
            </a:r>
            <a:r>
              <a:rPr b="1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individual or group among others.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 The superlative adjective uses the </a:t>
            </a:r>
            <a:r>
              <a:rPr b="1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base form + –est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 or </a:t>
            </a:r>
            <a:r>
              <a:rPr b="1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most/least + positive form.</a:t>
            </a:r>
            <a:endParaRPr b="0" lang="en-PH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"/>
          <p:cNvSpPr/>
          <p:nvPr/>
        </p:nvSpPr>
        <p:spPr>
          <a:xfrm>
            <a:off x="1260000" y="723600"/>
            <a:ext cx="9611280" cy="395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3200" spc="-1" strike="noStrike">
                <a:solidFill>
                  <a:srgbClr val="000000"/>
                </a:solidFill>
                <a:latin typeface="Lato"/>
                <a:ea typeface="Ž_x005F_x0010_éþ"/>
              </a:rPr>
              <a:t>Degrees of Comparison of Adjectives and Using Them in Sentences</a:t>
            </a:r>
            <a:endParaRPr b="0" lang="en-PH" sz="3200" spc="-1" strike="noStrike">
              <a:latin typeface="Arial"/>
            </a:endParaRPr>
          </a:p>
        </p:txBody>
      </p:sp>
      <p:sp>
        <p:nvSpPr>
          <p:cNvPr id="150" name=""/>
          <p:cNvSpPr/>
          <p:nvPr/>
        </p:nvSpPr>
        <p:spPr>
          <a:xfrm>
            <a:off x="1152000" y="2592000"/>
            <a:ext cx="5412240" cy="142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Examples:</a:t>
            </a:r>
            <a:endParaRPr b="0" lang="en-PH" sz="2400" spc="-1" strike="noStrike">
              <a:latin typeface="Arial"/>
            </a:endParaRPr>
          </a:p>
        </p:txBody>
      </p:sp>
      <p:graphicFrame>
        <p:nvGraphicFramePr>
          <p:cNvPr id="151" name=""/>
          <p:cNvGraphicFramePr/>
          <p:nvPr/>
        </p:nvGraphicFramePr>
        <p:xfrm>
          <a:off x="1226520" y="3451680"/>
          <a:ext cx="9818640" cy="1439280"/>
        </p:xfrm>
        <a:graphic>
          <a:graphicData uri="http://schemas.openxmlformats.org/drawingml/2006/table">
            <a:tbl>
              <a:tblPr/>
              <a:tblGrid>
                <a:gridCol w="1963080"/>
                <a:gridCol w="2526120"/>
                <a:gridCol w="2118600"/>
                <a:gridCol w="1439640"/>
                <a:gridCol w="1771560"/>
              </a:tblGrid>
              <a:tr h="71964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300" spc="-1" strike="noStrike">
                          <a:latin typeface="Lato"/>
                        </a:rPr>
                        <a:t>smartest</a:t>
                      </a:r>
                      <a:endParaRPr b="0" lang="en-PH" sz="23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300" spc="-1" strike="noStrike">
                          <a:latin typeface="Lato"/>
                        </a:rPr>
                        <a:t>most creative</a:t>
                      </a:r>
                      <a:endParaRPr b="0" lang="en-PH" sz="23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300" spc="-1" strike="noStrike">
                          <a:latin typeface="Lato"/>
                        </a:rPr>
                        <a:t>most intelligent</a:t>
                      </a:r>
                      <a:endParaRPr b="0" lang="en-PH" sz="23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300" spc="-1" strike="noStrike">
                          <a:latin typeface="Lato"/>
                        </a:rPr>
                        <a:t>bravest</a:t>
                      </a:r>
                      <a:endParaRPr b="0" lang="en-PH" sz="23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300" spc="-1" strike="noStrike">
                          <a:latin typeface="Lato"/>
                        </a:rPr>
                        <a:t>most skillful</a:t>
                      </a:r>
                      <a:endParaRPr b="0" lang="en-PH" sz="23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72000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300" spc="-1" strike="noStrike">
                          <a:latin typeface="Lato"/>
                        </a:rPr>
                        <a:t>most honest</a:t>
                      </a:r>
                      <a:endParaRPr b="0" lang="en-PH" sz="23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300" spc="-1" strike="noStrike">
                          <a:latin typeface="Lato"/>
                        </a:rPr>
                        <a:t>least resourceful</a:t>
                      </a:r>
                      <a:endParaRPr b="0" lang="en-PH" sz="23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300" spc="-1" strike="noStrike">
                          <a:latin typeface="Lato"/>
                        </a:rPr>
                        <a:t>fastest</a:t>
                      </a:r>
                      <a:endParaRPr b="0" lang="en-PH" sz="23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300" spc="-1" strike="noStrike">
                          <a:latin typeface="Lato"/>
                        </a:rPr>
                        <a:t>strongest</a:t>
                      </a:r>
                      <a:endParaRPr b="0" lang="en-PH" sz="23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300" spc="-1" strike="noStrike">
                          <a:latin typeface="Lato"/>
                        </a:rPr>
                        <a:t>greatest</a:t>
                      </a:r>
                      <a:endParaRPr b="0" lang="en-PH" sz="23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"/>
          <p:cNvSpPr/>
          <p:nvPr/>
        </p:nvSpPr>
        <p:spPr>
          <a:xfrm>
            <a:off x="1332360" y="540000"/>
            <a:ext cx="9287280" cy="395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3200" spc="-1" strike="noStrike">
                <a:solidFill>
                  <a:srgbClr val="000000"/>
                </a:solidFill>
                <a:latin typeface="Lato"/>
                <a:ea typeface="Ž_x005F_x0010_éþ"/>
              </a:rPr>
              <a:t>Degrees of Comparison of Adjectives and Using Them in Sentences</a:t>
            </a:r>
            <a:endParaRPr b="0" lang="en-PH" sz="3200" spc="-1" strike="noStrike">
              <a:latin typeface="Arial"/>
            </a:endParaRPr>
          </a:p>
        </p:txBody>
      </p:sp>
      <p:sp>
        <p:nvSpPr>
          <p:cNvPr id="153" name=""/>
          <p:cNvSpPr/>
          <p:nvPr/>
        </p:nvSpPr>
        <p:spPr>
          <a:xfrm>
            <a:off x="880560" y="2101680"/>
            <a:ext cx="6858720" cy="136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500" spc="-1" strike="noStrike">
                <a:solidFill>
                  <a:srgbClr val="000000"/>
                </a:solidFill>
                <a:latin typeface="Lato"/>
                <a:ea typeface="DejaVu Sans"/>
              </a:rPr>
              <a:t>There are also irregular adjectives like:</a:t>
            </a:r>
            <a:endParaRPr b="0" lang="en-PH" sz="2500" spc="-1" strike="noStrike">
              <a:latin typeface="Arial"/>
            </a:endParaRPr>
          </a:p>
        </p:txBody>
      </p:sp>
      <p:graphicFrame>
        <p:nvGraphicFramePr>
          <p:cNvPr id="154" name=""/>
          <p:cNvGraphicFramePr/>
          <p:nvPr/>
        </p:nvGraphicFramePr>
        <p:xfrm>
          <a:off x="1034280" y="2794320"/>
          <a:ext cx="10125360" cy="2821320"/>
        </p:xfrm>
        <a:graphic>
          <a:graphicData uri="http://schemas.openxmlformats.org/drawingml/2006/table">
            <a:tbl>
              <a:tblPr/>
              <a:tblGrid>
                <a:gridCol w="3374640"/>
                <a:gridCol w="3374640"/>
                <a:gridCol w="3376440"/>
              </a:tblGrid>
              <a:tr h="564480"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600" spc="-1" strike="noStrike">
                          <a:latin typeface="Lato"/>
                        </a:rPr>
                        <a:t>Positive</a:t>
                      </a:r>
                      <a:endParaRPr b="0" lang="en-PH" sz="2600" spc="-1" strike="noStrike">
                        <a:latin typeface="Arial"/>
                      </a:endParaRPr>
                    </a:p>
                  </a:txBody>
                  <a:tcPr anchor="t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600" spc="-1" strike="noStrike">
                          <a:latin typeface="Lato"/>
                        </a:rPr>
                        <a:t>Comparative</a:t>
                      </a:r>
                      <a:endParaRPr b="0" lang="en-PH" sz="2600" spc="-1" strike="noStrike">
                        <a:latin typeface="Arial"/>
                      </a:endParaRPr>
                    </a:p>
                  </a:txBody>
                  <a:tcPr anchor="t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600" spc="-1" strike="noStrike">
                          <a:latin typeface="Lato"/>
                        </a:rPr>
                        <a:t>Superlative</a:t>
                      </a:r>
                      <a:endParaRPr b="0" lang="en-PH" sz="2600" spc="-1" strike="noStrike">
                        <a:latin typeface="Arial"/>
                      </a:endParaRPr>
                    </a:p>
                  </a:txBody>
                  <a:tcPr anchor="t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6448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600" spc="-1" strike="noStrike">
                          <a:latin typeface="Lato"/>
                        </a:rPr>
                        <a:t>good</a:t>
                      </a:r>
                      <a:endParaRPr b="0" lang="en-PH" sz="26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600" spc="-1" strike="noStrike">
                          <a:latin typeface="Lato"/>
                        </a:rPr>
                        <a:t>better</a:t>
                      </a:r>
                      <a:endParaRPr b="0" lang="en-PH" sz="26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600" spc="-1" strike="noStrike">
                          <a:latin typeface="Lato"/>
                        </a:rPr>
                        <a:t>best</a:t>
                      </a:r>
                      <a:endParaRPr b="0" lang="en-PH" sz="26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6448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600" spc="-1" strike="noStrike">
                          <a:latin typeface="Lato"/>
                        </a:rPr>
                        <a:t>bad</a:t>
                      </a:r>
                      <a:endParaRPr b="0" lang="en-PH" sz="26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600" spc="-1" strike="noStrike">
                          <a:latin typeface="Lato"/>
                        </a:rPr>
                        <a:t>worse</a:t>
                      </a:r>
                      <a:endParaRPr b="0" lang="en-PH" sz="26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600" spc="-1" strike="noStrike">
                          <a:latin typeface="Lato"/>
                        </a:rPr>
                        <a:t>worst</a:t>
                      </a:r>
                      <a:endParaRPr b="0" lang="en-PH" sz="26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6448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600" spc="-1" strike="noStrike">
                          <a:latin typeface="Lato"/>
                        </a:rPr>
                        <a:t>little</a:t>
                      </a:r>
                      <a:endParaRPr b="0" lang="en-PH" sz="26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600" spc="-1" strike="noStrike">
                          <a:latin typeface="Lato"/>
                        </a:rPr>
                        <a:t>less</a:t>
                      </a:r>
                      <a:endParaRPr b="0" lang="en-PH" sz="26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600" spc="-1" strike="noStrike">
                          <a:latin typeface="Lato"/>
                        </a:rPr>
                        <a:t>least</a:t>
                      </a:r>
                      <a:endParaRPr b="0" lang="en-PH" sz="26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6376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600" spc="-1" strike="noStrike">
                          <a:latin typeface="Lato"/>
                        </a:rPr>
                        <a:t>many/much</a:t>
                      </a:r>
                      <a:endParaRPr b="0" lang="en-PH" sz="26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600" spc="-1" strike="noStrike">
                          <a:latin typeface="Lato"/>
                        </a:rPr>
                        <a:t>more</a:t>
                      </a:r>
                      <a:endParaRPr b="0" lang="en-PH" sz="26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600" spc="-1" strike="noStrike">
                          <a:latin typeface="Lato"/>
                        </a:rPr>
                        <a:t>most</a:t>
                      </a:r>
                      <a:endParaRPr b="0" lang="en-PH" sz="26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1241</TotalTime>
  <Application>LibreOffice/7.2.5.2$MacOSX_X86_64 LibreOffice_project/499f9727c189e6ef3471021d6132d4c694f357e5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dcterms:modified xsi:type="dcterms:W3CDTF">2023-07-11T11:26:01Z</dcterms:modified>
  <cp:revision>73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r8>7</vt:r8>
  </property>
</Properties>
</file>