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60.xml.rels" ContentType="application/vnd.openxmlformats-package.relationships+xml"/>
  <Override PartName="/ppt/slideLayouts/_rels/slideLayout51.xml.rels" ContentType="application/vnd.openxmlformats-package.relationships+xml"/>
  <Override PartName="/ppt/slideLayouts/_rels/slideLayout4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4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0.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24.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4.xml" ContentType="application/vnd.openxmlformats-officedocument.presentationml.slideLayout+xml"/>
  <Override PartName="/ppt/slideLayouts/slideLayout27.xml" ContentType="application/vnd.openxmlformats-officedocument.presentationml.slideLayout+xml"/>
  <Override PartName="/ppt/slideLayouts/slideLayout60.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6.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8640" cy="682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5520" cy="2765520"/>
          </a:xfrm>
          <a:prstGeom prst="rect">
            <a:avLst/>
          </a:prstGeom>
          <a:ln w="0">
            <a:noFill/>
          </a:ln>
        </p:spPr>
      </p:pic>
      <p:sp>
        <p:nvSpPr>
          <p:cNvPr id="2" name="Rectangle 5"/>
          <p:cNvSpPr/>
          <p:nvPr/>
        </p:nvSpPr>
        <p:spPr>
          <a:xfrm>
            <a:off x="3487320" y="1475280"/>
            <a:ext cx="8670960" cy="3828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70960" cy="3506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8640" cy="601560"/>
          </a:xfrm>
          <a:prstGeom prst="rect">
            <a:avLst/>
          </a:prstGeom>
          <a:ln w="0">
            <a:noFill/>
          </a:ln>
        </p:spPr>
      </p:pic>
      <p:sp>
        <p:nvSpPr>
          <p:cNvPr id="43" name="Rectangle 7"/>
          <p:cNvSpPr/>
          <p:nvPr/>
        </p:nvSpPr>
        <p:spPr>
          <a:xfrm>
            <a:off x="10868760" y="0"/>
            <a:ext cx="937080" cy="937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01160" cy="1001160"/>
          </a:xfrm>
          <a:prstGeom prst="rect">
            <a:avLst/>
          </a:prstGeom>
          <a:ln w="0">
            <a:noFill/>
          </a:ln>
        </p:spPr>
      </p:pic>
      <p:sp>
        <p:nvSpPr>
          <p:cNvPr id="45" name="TextBox 9"/>
          <p:cNvSpPr/>
          <p:nvPr/>
        </p:nvSpPr>
        <p:spPr>
          <a:xfrm>
            <a:off x="185400" y="6362280"/>
            <a:ext cx="4658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8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8640" cy="601560"/>
          </a:xfrm>
          <a:prstGeom prst="rect">
            <a:avLst/>
          </a:prstGeom>
          <a:ln w="0">
            <a:noFill/>
          </a:ln>
        </p:spPr>
      </p:pic>
      <p:sp>
        <p:nvSpPr>
          <p:cNvPr id="86" name="Rectangle 7"/>
          <p:cNvSpPr/>
          <p:nvPr/>
        </p:nvSpPr>
        <p:spPr>
          <a:xfrm>
            <a:off x="10868760" y="0"/>
            <a:ext cx="937080" cy="937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01160" cy="1001160"/>
          </a:xfrm>
          <a:prstGeom prst="rect">
            <a:avLst/>
          </a:prstGeom>
          <a:ln w="0">
            <a:noFill/>
          </a:ln>
        </p:spPr>
      </p:pic>
      <p:sp>
        <p:nvSpPr>
          <p:cNvPr id="88" name="TextBox 9"/>
          <p:cNvSpPr/>
          <p:nvPr/>
        </p:nvSpPr>
        <p:spPr>
          <a:xfrm>
            <a:off x="185400" y="6362280"/>
            <a:ext cx="4658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8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8640" cy="601560"/>
          </a:xfrm>
          <a:prstGeom prst="rect">
            <a:avLst/>
          </a:prstGeom>
          <a:ln w="0">
            <a:noFill/>
          </a:ln>
        </p:spPr>
      </p:pic>
      <p:sp>
        <p:nvSpPr>
          <p:cNvPr id="129" name="Rectangle 7"/>
          <p:cNvSpPr/>
          <p:nvPr/>
        </p:nvSpPr>
        <p:spPr>
          <a:xfrm>
            <a:off x="10868760" y="0"/>
            <a:ext cx="937080" cy="937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01160" cy="1001160"/>
          </a:xfrm>
          <a:prstGeom prst="rect">
            <a:avLst/>
          </a:prstGeom>
          <a:ln w="0">
            <a:noFill/>
          </a:ln>
        </p:spPr>
      </p:pic>
      <p:sp>
        <p:nvSpPr>
          <p:cNvPr id="131" name="TextBox 9"/>
          <p:cNvSpPr/>
          <p:nvPr/>
        </p:nvSpPr>
        <p:spPr>
          <a:xfrm>
            <a:off x="185400" y="6362280"/>
            <a:ext cx="4658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58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82960" cy="335124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hyperlink" Target="http://statisticstime.com/economy/" TargetMode="External"/><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Box 7"/>
          <p:cNvSpPr/>
          <p:nvPr/>
        </p:nvSpPr>
        <p:spPr>
          <a:xfrm>
            <a:off x="4239360" y="2616840"/>
            <a:ext cx="7461720" cy="1918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4000" spc="-1" strike="noStrike">
                <a:solidFill>
                  <a:srgbClr val="ffffff"/>
                </a:solidFill>
                <a:latin typeface="Lato"/>
                <a:ea typeface="DejaVu Sans"/>
              </a:rPr>
              <a:t>Yamang Tao: Instrumento ng Kaunlaran ng mga Bansang Asyano</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buNone/>
            </a:pPr>
            <a:endParaRPr b="0" lang="en-PH" sz="3200" spc="-1" strike="noStrike">
              <a:latin typeface="Arial"/>
            </a:endParaRPr>
          </a:p>
          <a:p>
            <a:pPr algn="just">
              <a:lnSpc>
                <a:spcPct val="100000"/>
              </a:lnSpc>
              <a:buNone/>
            </a:pPr>
            <a:r>
              <a:rPr b="1" lang="en-PH" sz="2000" spc="-1" strike="noStrike">
                <a:latin typeface="Lato"/>
                <a:ea typeface="AppleSystemUIFont"/>
              </a:rPr>
              <a:t>Pinag-aaralan ang bilis ng paglaki ng populasyon sa isang bansa o rehiyon bawat taon dahil ito ay mahalaga. Sa pamamagitan ng kaalamang ito, ang pamahalaan at iba pang samahan ay maaaring makabuo ng balangkas, programa, at patakaran upang mapabilis o kaya ay mapabagal ang paglaki ng populasyon.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mga bansang nangangailangan ng mabilis na pagdami ng tao dahil sa kakulangan ng yamang tao. Nangangailangan sila ng mas maraming mamamayan upang matugunan ang pangangailangang ekonomikal ng kanilang lipunan.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mga bansa na umaangkat ng mga mamamayan mula sa ibang bansa upang maghanapbuhay sa kanilang bansa. May iba rin na hinihikayat ang mga mamamayan sa ibang bansa na sa kanila tumira at doon bumuo ng pamilya.</a:t>
            </a:r>
            <a:endParaRPr b="0" lang="en-PH" sz="2000" spc="-1" strike="noStrike">
              <a:latin typeface="Arial"/>
            </a:endParaRPr>
          </a:p>
        </p:txBody>
      </p:sp>
      <p:sp>
        <p:nvSpPr>
          <p:cNvPr id="241" name="PlaceHolder 21"/>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42" name=""/>
          <p:cNvSpPr/>
          <p:nvPr/>
        </p:nvSpPr>
        <p:spPr>
          <a:xfrm>
            <a:off x="720000" y="162000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BILIS NG PAGLAKI NG POPULASYON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buNone/>
            </a:pPr>
            <a:endParaRPr b="0" lang="en-PH" sz="3200" spc="-1" strike="noStrike">
              <a:latin typeface="Arial"/>
            </a:endParaRPr>
          </a:p>
          <a:p>
            <a:pPr algn="just">
              <a:lnSpc>
                <a:spcPct val="100000"/>
              </a:lnSpc>
              <a:buNone/>
            </a:pPr>
            <a:r>
              <a:rPr b="1" lang="en-PH" sz="2000" spc="-1" strike="noStrike">
                <a:latin typeface="Lato"/>
                <a:ea typeface="AppleSystemUIFont"/>
              </a:rPr>
              <a:t>Kabaligtaran naman ang suliranin ng ibang bansa sa Asya. Nais naman nilang mapabagal ang bilis ng paglaki ng populasyon. Maaaring kinukulang na ang kanilang likas na yaman upang matugunan ang pangangailangan ng kasalukuyang populasyon.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mga bansa na may patakaran o batas na nagtatakda na ang mag-asawa ay magkaroon lamang ng isa hanggang dalawang supling. Nagbibigay sila ng pribilehiyo sa mga pamilyang sumusunod sa patakaran.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mga bansa naman na naglulunsad ng programa kung saan nakapagpaplano ang mag-asawa kung ilan ang anak na gusto nila at kung ilang taon ang magiging agwat ng bawat isa. Mayroon din namang boluntaryo ang paggamit ng contraception, pagbibigay ng sapat na edukasyon, at mas malawig na karapatan para sa mga kababaihan.</a:t>
            </a:r>
            <a:endParaRPr b="0" lang="en-PH" sz="2000" spc="-1" strike="noStrike">
              <a:latin typeface="Arial"/>
            </a:endParaRPr>
          </a:p>
        </p:txBody>
      </p:sp>
      <p:sp>
        <p:nvSpPr>
          <p:cNvPr id="244" name="PlaceHolder 23"/>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45" name=""/>
          <p:cNvSpPr/>
          <p:nvPr/>
        </p:nvSpPr>
        <p:spPr>
          <a:xfrm>
            <a:off x="720000" y="162000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BILIS NG PAGLAKI NG POPULASYON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p:nvPr>
        </p:nvSpPr>
        <p:spPr>
          <a:xfrm>
            <a:off x="5040000" y="2160000"/>
            <a:ext cx="6839640" cy="3959640"/>
          </a:xfrm>
          <a:prstGeom prst="rect">
            <a:avLst/>
          </a:prstGeom>
          <a:noFill/>
          <a:ln w="76320">
            <a:noFill/>
          </a:ln>
        </p:spPr>
        <p:txBody>
          <a:bodyPr lIns="38160" rIns="38160" tIns="38160" bIns="38160" anchor="t">
            <a:normAutofit fontScale="96000"/>
          </a:bodyPr>
          <a:p>
            <a:pPr algn="just">
              <a:lnSpc>
                <a:spcPct val="100000"/>
              </a:lnSpc>
              <a:buNone/>
            </a:pPr>
            <a:r>
              <a:rPr b="1" lang="en-PH" sz="2000" spc="-1" strike="noStrike">
                <a:latin typeface="Lato"/>
                <a:ea typeface="AppleSystemUIFont"/>
              </a:rPr>
              <a:t>Malaking bahagi ng kalupaan ng Asya ang agrikultural. Ang pangunahing ikinabubuhay ng mga Asyano ay ang pagsasaka. Nagtatanim sila ng mga halamang pinagkukunan ng pagkain at ginagawang mga produkto. Marami ang nagsasaka sa Timog-Silangang Asya at maging sa Timog Asya. Dahil malawak din ang katubigan sa Asya, karaniwan din ang mga mangingisda.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Maraming Asyano ang bahagi ng sektor na paggawa. Sila ang mga naghahanapbuhay sa mga pabrika at pagawaan. Karaniwang ginagawa nila ang mga tapos na produkto mula sa mga hilaw na produkto. May mga namimina ring deposito ng mga mineral. Marami rito ay matatagpuan sa Kanlurang Asya at sa Silangang Asya.</a:t>
            </a:r>
            <a:endParaRPr b="0" lang="en-PH" sz="2000" spc="-1" strike="noStrike">
              <a:latin typeface="Arial"/>
            </a:endParaRPr>
          </a:p>
        </p:txBody>
      </p:sp>
      <p:sp>
        <p:nvSpPr>
          <p:cNvPr id="247" name="PlaceHolder 25"/>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48"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pic>
        <p:nvPicPr>
          <p:cNvPr id="249" name="" descr=""/>
          <p:cNvPicPr/>
          <p:nvPr/>
        </p:nvPicPr>
        <p:blipFill>
          <a:blip r:embed="rId1"/>
          <a:stretch/>
        </p:blipFill>
        <p:spPr>
          <a:xfrm>
            <a:off x="178920" y="2160000"/>
            <a:ext cx="2880720" cy="2032920"/>
          </a:xfrm>
          <a:prstGeom prst="rect">
            <a:avLst/>
          </a:prstGeom>
          <a:ln w="0">
            <a:noFill/>
          </a:ln>
        </p:spPr>
      </p:pic>
      <p:pic>
        <p:nvPicPr>
          <p:cNvPr id="250" name="" descr=""/>
          <p:cNvPicPr/>
          <p:nvPr/>
        </p:nvPicPr>
        <p:blipFill>
          <a:blip r:embed="rId2"/>
          <a:stretch/>
        </p:blipFill>
        <p:spPr>
          <a:xfrm>
            <a:off x="2144160" y="4112640"/>
            <a:ext cx="2643480" cy="20070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p:nvPr>
        </p:nvSpPr>
        <p:spPr>
          <a:xfrm>
            <a:off x="720000" y="2160000"/>
            <a:ext cx="11159640" cy="899640"/>
          </a:xfrm>
          <a:prstGeom prst="rect">
            <a:avLst/>
          </a:prstGeom>
          <a:noFill/>
          <a:ln w="76320">
            <a:noFill/>
          </a:ln>
        </p:spPr>
        <p:txBody>
          <a:bodyPr lIns="38160" rIns="38160" tIns="38160" bIns="38160" anchor="t">
            <a:normAutofit/>
          </a:bodyPr>
          <a:p>
            <a:pPr algn="just">
              <a:lnSpc>
                <a:spcPct val="100000"/>
              </a:lnSpc>
              <a:spcBef>
                <a:spcPts val="1417"/>
              </a:spcBef>
              <a:buNone/>
            </a:pPr>
            <a:r>
              <a:rPr b="1" lang="en-PH" sz="2000" spc="-1" strike="noStrike">
                <a:latin typeface="Lato"/>
                <a:ea typeface="AppleSystemUIFont"/>
              </a:rPr>
              <a:t>Mahalaga na ang mga produktibong mamamayan ay may hanapbuhay sa kanilang bansa. Malaki ang maiaambag nila sa paglago at pag-unlad ng kalagayang panlipunan ng kanilang bansa at ng Asya.</a:t>
            </a:r>
            <a:endParaRPr b="0" lang="en-PH" sz="2000" spc="-1" strike="noStrike">
              <a:latin typeface="Arial"/>
            </a:endParaRPr>
          </a:p>
        </p:txBody>
      </p:sp>
      <p:sp>
        <p:nvSpPr>
          <p:cNvPr id="252" name="PlaceHolder 27"/>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53"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pic>
        <p:nvPicPr>
          <p:cNvPr id="254" name="" descr=""/>
          <p:cNvPicPr/>
          <p:nvPr/>
        </p:nvPicPr>
        <p:blipFill>
          <a:blip r:embed="rId1"/>
          <a:stretch/>
        </p:blipFill>
        <p:spPr>
          <a:xfrm>
            <a:off x="2713680" y="3060000"/>
            <a:ext cx="3363480" cy="2782800"/>
          </a:xfrm>
          <a:prstGeom prst="rect">
            <a:avLst/>
          </a:prstGeom>
          <a:ln w="0">
            <a:noFill/>
          </a:ln>
        </p:spPr>
      </p:pic>
      <p:pic>
        <p:nvPicPr>
          <p:cNvPr id="255" name="" descr=""/>
          <p:cNvPicPr/>
          <p:nvPr/>
        </p:nvPicPr>
        <p:blipFill>
          <a:blip r:embed="rId2"/>
          <a:stretch/>
        </p:blipFill>
        <p:spPr>
          <a:xfrm>
            <a:off x="6133680" y="3060000"/>
            <a:ext cx="3363480" cy="27828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p:nvPr>
        </p:nvSpPr>
        <p:spPr>
          <a:xfrm>
            <a:off x="720000" y="1872000"/>
            <a:ext cx="11159640" cy="899640"/>
          </a:xfrm>
          <a:prstGeom prst="rect">
            <a:avLst/>
          </a:prstGeom>
          <a:noFill/>
          <a:ln w="76320">
            <a:noFill/>
          </a:ln>
        </p:spPr>
        <p:txBody>
          <a:bodyPr lIns="38160" rIns="38160" tIns="38160" bIns="38160" anchor="t">
            <a:normAutofit/>
          </a:bodyPr>
          <a:p>
            <a:pPr>
              <a:lnSpc>
                <a:spcPct val="100000"/>
              </a:lnSpc>
              <a:buNone/>
            </a:pPr>
            <a:r>
              <a:rPr b="1" lang="en-PH" sz="1600" spc="-1" strike="noStrike">
                <a:latin typeface="Lato"/>
                <a:ea typeface="AppleSystemUIFont"/>
              </a:rPr>
              <a:t>Narito ang listahan ng mga bansang Asyano na kabilang sa 50 bansa sa mundo na may pinakamataas na bahagdan ng populasyon na may hanapbuhay:</a:t>
            </a:r>
            <a:endParaRPr b="0" lang="en-PH" sz="1600" spc="-1" strike="noStrike">
              <a:latin typeface="Arial"/>
            </a:endParaRPr>
          </a:p>
        </p:txBody>
      </p:sp>
      <p:sp>
        <p:nvSpPr>
          <p:cNvPr id="257" name="PlaceHolder 29"/>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58" name=""/>
          <p:cNvSpPr/>
          <p:nvPr/>
        </p:nvSpPr>
        <p:spPr>
          <a:xfrm>
            <a:off x="720000" y="1548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graphicFrame>
        <p:nvGraphicFramePr>
          <p:cNvPr id="259" name=""/>
          <p:cNvGraphicFramePr/>
          <p:nvPr/>
        </p:nvGraphicFramePr>
        <p:xfrm>
          <a:off x="636840" y="2397600"/>
          <a:ext cx="10882800" cy="3650400"/>
        </p:xfrm>
        <a:graphic>
          <a:graphicData uri="http://schemas.openxmlformats.org/drawingml/2006/table">
            <a:tbl>
              <a:tblPr/>
              <a:tblGrid>
                <a:gridCol w="4364280"/>
                <a:gridCol w="2264040"/>
                <a:gridCol w="2162880"/>
                <a:gridCol w="2091960"/>
              </a:tblGrid>
              <a:tr h="608400">
                <a:tc>
                  <a:txBody>
                    <a:bodyPr lIns="90000" rIns="90000" tIns="46800" bIns="46800" anchor="ctr">
                      <a:noAutofit/>
                    </a:bodyPr>
                    <a:p>
                      <a:pPr algn="ctr">
                        <a:buNone/>
                      </a:pPr>
                      <a:r>
                        <a:rPr b="1" lang="en-PH" sz="1400" spc="-1" strike="noStrike">
                          <a:solidFill>
                            <a:srgbClr val="ffffff"/>
                          </a:solidFill>
                          <a:latin typeface="Lato"/>
                        </a:rPr>
                        <a:t>BANSANG KASAMA SA MAY PINAKAMATAAS NA </a:t>
                      </a:r>
                      <a:r>
                        <a:rPr b="1" i="1" lang="en-PH" sz="1400" spc="-1" strike="noStrike">
                          <a:solidFill>
                            <a:srgbClr val="ffffff"/>
                          </a:solidFill>
                          <a:latin typeface="Lato"/>
                        </a:rPr>
                        <a:t>EMPLOYMENT RATE</a:t>
                      </a:r>
                      <a:r>
                        <a:rPr b="1" lang="en-PH" sz="1400" spc="-1" strike="noStrike">
                          <a:solidFill>
                            <a:srgbClr val="ffffff"/>
                          </a:solidFill>
                          <a:latin typeface="Lato"/>
                        </a:rPr>
                        <a:t> SA MUNDO</a:t>
                      </a:r>
                      <a:endParaRPr b="1" lang="en-PH" sz="14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lang="en-PH" sz="1800" spc="-1" strike="noStrike">
                          <a:solidFill>
                            <a:srgbClr val="ffffff"/>
                          </a:solidFill>
                          <a:latin typeface="Lato"/>
                        </a:rPr>
                        <a:t>RANGGO SA ASIA</a:t>
                      </a:r>
                      <a:endParaRPr b="1" lang="en-PH" sz="18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lang="en-PH" sz="1600" spc="-1" strike="noStrike">
                          <a:solidFill>
                            <a:srgbClr val="ffffff"/>
                          </a:solidFill>
                          <a:latin typeface="Lato"/>
                        </a:rPr>
                        <a:t>RANGGO SA MUNDO</a:t>
                      </a:r>
                      <a:endParaRPr b="1" lang="en-PH" sz="16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lang="en-PH" sz="1800" spc="-1" strike="noStrike">
                          <a:solidFill>
                            <a:srgbClr val="ffffff"/>
                          </a:solidFill>
                          <a:latin typeface="Lato"/>
                        </a:rPr>
                        <a:t>BAHAGDAN O PORSIYENTO</a:t>
                      </a:r>
                      <a:endParaRPr b="1" lang="en-PH" sz="18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608400">
                <a:tc>
                  <a:txBody>
                    <a:bodyPr lIns="90000" rIns="90000" tIns="46800" bIns="46800" anchor="ctr">
                      <a:noAutofit/>
                    </a:bodyPr>
                    <a:p>
                      <a:pPr algn="ctr">
                        <a:buNone/>
                      </a:pPr>
                      <a:r>
                        <a:rPr b="1" lang="en-PH" sz="2000" spc="-1" strike="noStrike">
                          <a:latin typeface="Lato"/>
                        </a:rPr>
                        <a:t>China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1</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6</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75.1%</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608400">
                <a:tc>
                  <a:txBody>
                    <a:bodyPr lIns="90000" rIns="90000" tIns="46800" bIns="46800" anchor="ctr">
                      <a:noAutofit/>
                    </a:bodyPr>
                    <a:p>
                      <a:pPr algn="ctr">
                        <a:buNone/>
                      </a:pPr>
                      <a:r>
                        <a:rPr b="1" lang="en-PH" sz="2000" spc="-1" strike="noStrike">
                          <a:latin typeface="Lato"/>
                        </a:rPr>
                        <a:t>Japan</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2</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11</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74.3%</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608400">
                <a:tc>
                  <a:txBody>
                    <a:bodyPr lIns="90000" rIns="90000" tIns="46800" bIns="46800" anchor="ctr">
                      <a:noAutofit/>
                    </a:bodyPr>
                    <a:p>
                      <a:pPr algn="ctr">
                        <a:buNone/>
                      </a:pPr>
                      <a:r>
                        <a:rPr b="1" lang="en-PH" sz="2000" spc="-1" strike="noStrike">
                          <a:latin typeface="Lato"/>
                        </a:rPr>
                        <a:t>Israel</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3</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22</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68.6%</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608400">
                <a:tc>
                  <a:txBody>
                    <a:bodyPr lIns="90000" rIns="90000" tIns="46800" bIns="46800" anchor="ctr">
                      <a:noAutofit/>
                    </a:bodyPr>
                    <a:p>
                      <a:pPr algn="ctr">
                        <a:buNone/>
                      </a:pPr>
                      <a:r>
                        <a:rPr b="1" lang="en-PH" sz="2000" spc="-1" strike="noStrike">
                          <a:latin typeface="Lato"/>
                        </a:rPr>
                        <a:t>South Korea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4</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26</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66.1%</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608400">
                <a:tc>
                  <a:txBody>
                    <a:bodyPr lIns="90000" rIns="90000" tIns="46800" bIns="46800" anchor="ctr">
                      <a:noAutofit/>
                    </a:bodyPr>
                    <a:p>
                      <a:pPr algn="ctr">
                        <a:buNone/>
                      </a:pPr>
                      <a:r>
                        <a:rPr b="1" lang="en-PH" sz="2000" spc="-1" strike="noStrike">
                          <a:latin typeface="Lato"/>
                        </a:rPr>
                        <a:t>India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5</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41</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53.3%</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
        <p:nvSpPr>
          <p:cNvPr id="260" name=""/>
          <p:cNvSpPr txBox="1"/>
          <p:nvPr/>
        </p:nvSpPr>
        <p:spPr>
          <a:xfrm>
            <a:off x="7632000" y="6048000"/>
            <a:ext cx="3986280" cy="212400"/>
          </a:xfrm>
          <a:prstGeom prst="rect">
            <a:avLst/>
          </a:prstGeom>
          <a:noFill/>
          <a:ln w="0">
            <a:noFill/>
          </a:ln>
        </p:spPr>
        <p:txBody>
          <a:bodyPr lIns="90000" rIns="90000" tIns="45000" bIns="45000" anchor="t">
            <a:noAutofit/>
          </a:bodyPr>
          <a:p>
            <a:r>
              <a:rPr b="0" i="1" lang="en-PH" sz="800" spc="-1" strike="noStrike">
                <a:latin typeface="Lato"/>
                <a:ea typeface="AppleSystemUIFont"/>
              </a:rPr>
              <a:t>Pinagkunan: Organisation for Economic Cooperation and Development (OECD, 2018)</a:t>
            </a:r>
            <a:endParaRPr b="0" i="1" lang="en-PH" sz="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p:nvPr>
        </p:nvSpPr>
        <p:spPr>
          <a:xfrm>
            <a:off x="180000" y="1944000"/>
            <a:ext cx="11699640" cy="900000"/>
          </a:xfrm>
          <a:prstGeom prst="rect">
            <a:avLst/>
          </a:prstGeom>
          <a:noFill/>
          <a:ln w="76320">
            <a:noFill/>
          </a:ln>
        </p:spPr>
        <p:txBody>
          <a:bodyPr lIns="38160" rIns="38160" tIns="38160" bIns="38160" anchor="t">
            <a:normAutofit/>
          </a:bodyPr>
          <a:p>
            <a:pPr algn="just">
              <a:spcBef>
                <a:spcPts val="1417"/>
              </a:spcBef>
              <a:buNone/>
            </a:pPr>
            <a:r>
              <a:rPr b="1" lang="en-PH" sz="1600" spc="-1" strike="noStrike">
                <a:latin typeface="Lato"/>
                <a:ea typeface="AppleSystemUIFont"/>
              </a:rPr>
              <a:t>Isa sa panukat ng kaunlaran ng bansa ay tinatawag na employment rate o ang bahagdan ng populasyon na may hanapbuhay. Mapapansin na mauunlad ang mga bansa na nasa listahan sa naunang pahina. Marami sa kanilang populasyon o yaong may edad na 15 hanggang 64 ang may hanapbuhay. Sila ay nakapag-aambag sa pag-unlad ng bansa at sa pagkalinga sa populasyong umaasa.</a:t>
            </a:r>
            <a:endParaRPr b="0" lang="en-PH" sz="1600" spc="-1" strike="noStrike">
              <a:latin typeface="AppleSystemUIFont"/>
              <a:ea typeface="AppleSystemUIFont"/>
            </a:endParaRPr>
          </a:p>
        </p:txBody>
      </p:sp>
      <p:sp>
        <p:nvSpPr>
          <p:cNvPr id="262" name="PlaceHolder 6"/>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63"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graphicFrame>
        <p:nvGraphicFramePr>
          <p:cNvPr id="264" name=""/>
          <p:cNvGraphicFramePr/>
          <p:nvPr/>
        </p:nvGraphicFramePr>
        <p:xfrm>
          <a:off x="438120" y="2736360"/>
          <a:ext cx="11261520" cy="3275640"/>
        </p:xfrm>
        <a:graphic>
          <a:graphicData uri="http://schemas.openxmlformats.org/drawingml/2006/table">
            <a:tbl>
              <a:tblPr/>
              <a:tblGrid>
                <a:gridCol w="2814840"/>
                <a:gridCol w="2814840"/>
                <a:gridCol w="2814840"/>
                <a:gridCol w="2817360"/>
              </a:tblGrid>
              <a:tr h="545760">
                <a:tc>
                  <a:txBody>
                    <a:bodyPr lIns="90000" rIns="90000" tIns="46800" bIns="46800" anchor="ctr">
                      <a:noAutofit/>
                    </a:bodyPr>
                    <a:p>
                      <a:pPr algn="ctr">
                        <a:buNone/>
                      </a:pPr>
                      <a:r>
                        <a:rPr b="1" lang="en-PH" sz="2000" spc="-1" strike="noStrike">
                          <a:solidFill>
                            <a:srgbClr val="ffffff"/>
                          </a:solidFill>
                          <a:latin typeface="Lato"/>
                        </a:rPr>
                        <a:t>BANSA</a:t>
                      </a:r>
                      <a:endParaRPr b="1" lang="en-PH" sz="2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200" spc="-1" strike="noStrike">
                          <a:solidFill>
                            <a:srgbClr val="ffffff"/>
                          </a:solidFill>
                          <a:latin typeface="Lato"/>
                        </a:rPr>
                        <a:t>PORSIYENTO</a:t>
                      </a:r>
                      <a:r>
                        <a:rPr b="1" lang="en-PH" sz="1200" spc="-1" strike="noStrike">
                          <a:solidFill>
                            <a:srgbClr val="ffffff"/>
                          </a:solidFill>
                          <a:latin typeface="Lato"/>
                        </a:rPr>
                        <a:t> O BAHAGDAN NG POPULASYON NA WALANG HANAPBUHAY</a:t>
                      </a:r>
                      <a:endParaRPr b="1" lang="en-PH" sz="12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lang="en-PH" sz="2000" spc="-1" strike="noStrike">
                          <a:solidFill>
                            <a:srgbClr val="ffffff"/>
                          </a:solidFill>
                          <a:latin typeface="Lato"/>
                        </a:rPr>
                        <a:t>BANSA</a:t>
                      </a:r>
                      <a:endParaRPr b="1" lang="en-PH" sz="2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200" spc="-1" strike="noStrike">
                          <a:solidFill>
                            <a:srgbClr val="ffffff"/>
                          </a:solidFill>
                          <a:latin typeface="Lato"/>
                        </a:rPr>
                        <a:t>PORSIYENTO</a:t>
                      </a:r>
                      <a:r>
                        <a:rPr b="1" lang="en-PH" sz="1200" spc="-1" strike="noStrike">
                          <a:solidFill>
                            <a:srgbClr val="ffffff"/>
                          </a:solidFill>
                          <a:latin typeface="Lato"/>
                        </a:rPr>
                        <a:t> O BAHAGDAN NG POPULASYON NA WALANG HANAPBUHAY</a:t>
                      </a:r>
                      <a:endParaRPr b="1" lang="en-PH" sz="12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545760">
                <a:tc>
                  <a:txBody>
                    <a:bodyPr lIns="90000" rIns="90000" tIns="46800" bIns="46800" anchor="ctr">
                      <a:noAutofit/>
                    </a:bodyPr>
                    <a:p>
                      <a:r>
                        <a:rPr b="1" lang="en-PH" sz="2000" spc="-1" strike="noStrike">
                          <a:latin typeface="Lato"/>
                        </a:rPr>
                        <a:t>1. Palestine</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26.4</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r>
                        <a:rPr b="1" lang="en-PH" sz="2000" spc="-1" strike="noStrike">
                          <a:latin typeface="Lato"/>
                        </a:rPr>
                        <a:t>6. Iraq</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13.74</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545760">
                <a:tc>
                  <a:txBody>
                    <a:bodyPr lIns="90000" rIns="90000" tIns="46800" bIns="46800" anchor="ctr">
                      <a:noAutofit/>
                    </a:bodyPr>
                    <a:p>
                      <a:r>
                        <a:rPr b="1" lang="en-PH" sz="2000" spc="-1" strike="noStrike">
                          <a:latin typeface="Lato"/>
                        </a:rPr>
                        <a:t>2. Jordan</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25</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r>
                        <a:rPr b="1" lang="en-PH" sz="2000" spc="-1" strike="noStrike">
                          <a:latin typeface="Lato"/>
                        </a:rPr>
                        <a:t>7. Philippines</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6.9</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545760">
                <a:tc>
                  <a:txBody>
                    <a:bodyPr lIns="90000" rIns="90000" tIns="46800" bIns="46800" anchor="ctr">
                      <a:noAutofit/>
                    </a:bodyPr>
                    <a:p>
                      <a:r>
                        <a:rPr b="1" lang="en-PH" sz="2000" spc="-1" strike="noStrike">
                          <a:latin typeface="Lato"/>
                        </a:rPr>
                        <a:t>3. Armenia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17</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r>
                        <a:rPr b="1" lang="en-PH" sz="2000" spc="-1" strike="noStrike">
                          <a:latin typeface="Lato"/>
                        </a:rPr>
                        <a:t>8. Yemen</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13.42</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545760">
                <a:tc>
                  <a:txBody>
                    <a:bodyPr lIns="90000" rIns="90000" tIns="46800" bIns="46800" anchor="ctr">
                      <a:noAutofit/>
                    </a:bodyPr>
                    <a:p>
                      <a:r>
                        <a:rPr b="1" lang="en-PH" sz="2000" spc="-1" strike="noStrike">
                          <a:latin typeface="Lato"/>
                        </a:rPr>
                        <a:t>4. Oman</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5</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r>
                        <a:rPr b="1" lang="en-PH" sz="2000" spc="-1" strike="noStrike">
                          <a:latin typeface="Lato"/>
                        </a:rPr>
                        <a:t>9. Iran</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9.4</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546840">
                <a:tc>
                  <a:txBody>
                    <a:bodyPr lIns="90000" rIns="90000" tIns="46800" bIns="46800" anchor="ctr">
                      <a:noAutofit/>
                    </a:bodyPr>
                    <a:p>
                      <a:r>
                        <a:rPr b="1" lang="en-PH" sz="2000" spc="-1" strike="noStrike">
                          <a:latin typeface="Lato"/>
                        </a:rPr>
                        <a:t>5. Syria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9</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r>
                        <a:rPr b="1" lang="en-PH" sz="2000" spc="-1" strike="noStrike">
                          <a:latin typeface="Lato"/>
                        </a:rPr>
                        <a:t>10. Mongolia</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2000" spc="-1" strike="noStrike">
                          <a:latin typeface="Lato"/>
                        </a:rPr>
                        <a:t>8.4</a:t>
                      </a:r>
                      <a:endParaRPr b="1" lang="en-PH" sz="2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
        <p:nvSpPr>
          <p:cNvPr id="265" name=""/>
          <p:cNvSpPr txBox="1"/>
          <p:nvPr/>
        </p:nvSpPr>
        <p:spPr>
          <a:xfrm>
            <a:off x="9576360" y="6048000"/>
            <a:ext cx="2192400" cy="212400"/>
          </a:xfrm>
          <a:prstGeom prst="rect">
            <a:avLst/>
          </a:prstGeom>
          <a:noFill/>
          <a:ln w="0">
            <a:noFill/>
          </a:ln>
        </p:spPr>
        <p:txBody>
          <a:bodyPr lIns="90000" rIns="90000" tIns="45000" bIns="45000" anchor="t">
            <a:noAutofit/>
          </a:bodyPr>
          <a:p>
            <a:r>
              <a:rPr b="0" i="1" lang="en-PH" sz="800" spc="-1" strike="noStrike">
                <a:latin typeface="Lato"/>
                <a:ea typeface="AppleSystemUIFont"/>
              </a:rPr>
              <a:t>Pinagkunan: Trading Economics (2020–2021)</a:t>
            </a:r>
            <a:endParaRPr b="0" lang="en-PH" sz="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p:nvPr>
        </p:nvSpPr>
        <p:spPr>
          <a:xfrm>
            <a:off x="360000" y="2160000"/>
            <a:ext cx="11519640" cy="2700000"/>
          </a:xfrm>
          <a:prstGeom prst="rect">
            <a:avLst/>
          </a:prstGeom>
          <a:noFill/>
          <a:ln w="76320">
            <a:noFill/>
          </a:ln>
        </p:spPr>
        <p:txBody>
          <a:bodyPr lIns="38160" rIns="38160" tIns="38160" bIns="38160" anchor="t">
            <a:normAutofit/>
          </a:bodyPr>
          <a:p>
            <a:pPr algn="just">
              <a:spcBef>
                <a:spcPts val="1417"/>
              </a:spcBef>
              <a:buNone/>
            </a:pPr>
            <a:r>
              <a:rPr b="1" lang="en-PH" sz="2000" spc="-1" strike="noStrike">
                <a:latin typeface="Lato"/>
                <a:ea typeface="AppleSystemUIFont"/>
              </a:rPr>
              <a:t>Kapag maraming hanapbuhay, ang mamamayan ay nananatili sa kanilang bansa. Dito rin nila pinipili na bumuo ng kanilang pamilya. Napag-aaral at natutustusan nila ang kanilang mga anak. Gayundin naman, naaalagaan nila ang matatandang populasyon. Nabibigyan sila ng tamang atensiyong medikal kung sila ay nagkakasakit. Mahalagang sukatan ng kaunlaran ang per capita GDP o Gross Domestic Product. Ito ay isang pormula kung saan ang GDP o ang kabuoang panloob na kita ng isang bansa ay hinahati sa dami ng populasyon dito. Sa pamamagitan ng halagang ito matutukoy ang kinikita (average income) ng isang mamamayan sa loob ng isang buong taon kung siya ay naghahanapbuhay.</a:t>
            </a:r>
            <a:endParaRPr b="0" lang="en-PH" sz="2000" spc="-1" strike="noStrike">
              <a:latin typeface="AppleSystemUIFont"/>
              <a:ea typeface="AppleSystemUIFont"/>
            </a:endParaRPr>
          </a:p>
        </p:txBody>
      </p:sp>
      <p:sp>
        <p:nvSpPr>
          <p:cNvPr id="267" name="PlaceHolder 12"/>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68"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p:nvPr>
        </p:nvSpPr>
        <p:spPr>
          <a:xfrm>
            <a:off x="360000" y="1944000"/>
            <a:ext cx="11519640" cy="648000"/>
          </a:xfrm>
          <a:prstGeom prst="rect">
            <a:avLst/>
          </a:prstGeom>
          <a:noFill/>
          <a:ln w="76320">
            <a:noFill/>
          </a:ln>
        </p:spPr>
        <p:txBody>
          <a:bodyPr lIns="38160" rIns="38160" tIns="38160" bIns="38160" anchor="t">
            <a:normAutofit/>
          </a:bodyPr>
          <a:p>
            <a:pPr algn="just">
              <a:spcBef>
                <a:spcPts val="1417"/>
              </a:spcBef>
              <a:buNone/>
            </a:pPr>
            <a:r>
              <a:rPr b="1" lang="en-PH" sz="1800" spc="-1" strike="noStrike">
                <a:latin typeface="Lato"/>
                <a:ea typeface="AppleSystemUIFont"/>
              </a:rPr>
              <a:t>Narito ang listahan ng mga bansa sa Asya na may pinakamaraming mamamayan na walang hanapbuhay at listahan ng mga bansa na may pinakamatataas na per capita GDP na ginagamit ang halaga ng US dollar:</a:t>
            </a:r>
            <a:endParaRPr b="0" lang="en-PH" sz="1800" spc="-1" strike="noStrike">
              <a:latin typeface="Lato"/>
              <a:ea typeface="AppleSystemUIFont"/>
            </a:endParaRPr>
          </a:p>
        </p:txBody>
      </p:sp>
      <p:sp>
        <p:nvSpPr>
          <p:cNvPr id="270" name="PlaceHolder 16"/>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71"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graphicFrame>
        <p:nvGraphicFramePr>
          <p:cNvPr id="272" name=""/>
          <p:cNvGraphicFramePr/>
          <p:nvPr/>
        </p:nvGraphicFramePr>
        <p:xfrm>
          <a:off x="212760" y="2561400"/>
          <a:ext cx="2847240" cy="3498840"/>
        </p:xfrm>
        <a:graphic>
          <a:graphicData uri="http://schemas.openxmlformats.org/drawingml/2006/table">
            <a:tbl>
              <a:tblPr/>
              <a:tblGrid>
                <a:gridCol w="1423440"/>
                <a:gridCol w="1423800"/>
              </a:tblGrid>
              <a:tr h="349920">
                <a:tc>
                  <a:txBody>
                    <a:bodyPr lIns="90000" rIns="90000" tIns="46800" bIns="46800" anchor="ctr">
                      <a:noAutofit/>
                    </a:bodyPr>
                    <a:p>
                      <a:pPr algn="ctr">
                        <a:buNone/>
                      </a:pPr>
                      <a:r>
                        <a:rPr b="1" lang="en-PH" sz="1000" spc="-1" strike="noStrike">
                          <a:solidFill>
                            <a:srgbClr val="ffffff"/>
                          </a:solidFill>
                          <a:latin typeface="Lato"/>
                        </a:rPr>
                        <a:t>BANSA AT RANGGO</a:t>
                      </a:r>
                      <a:endParaRPr b="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000" spc="-1" strike="noStrike">
                          <a:solidFill>
                            <a:srgbClr val="ffffff"/>
                          </a:solidFill>
                          <a:latin typeface="Lato"/>
                        </a:rPr>
                        <a:t>PER CAPITA GDP IN U.S. DOLLAR ($)</a:t>
                      </a:r>
                      <a:endParaRPr b="1" i="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349920">
                <a:tc>
                  <a:txBody>
                    <a:bodyPr lIns="90000" rIns="90000" tIns="46800" bIns="46800" anchor="ctr">
                      <a:noAutofit/>
                    </a:bodyPr>
                    <a:p>
                      <a:r>
                        <a:rPr b="1" lang="en-PH" sz="1000" spc="-1" strike="noStrike">
                          <a:latin typeface="Lato"/>
                        </a:rPr>
                        <a:t>1. Macao</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86,339</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2. Qatar</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72,677</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3. Singapore</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62,984</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4. Hong Kong</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50,567</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5. United Arab Emirates</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42,384</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6. Israel</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41,559</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7. Japan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41,418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8. Brunei</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34,559</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9. Korea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32,766</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graphicFrame>
        <p:nvGraphicFramePr>
          <p:cNvPr id="273" name=""/>
          <p:cNvGraphicFramePr/>
          <p:nvPr/>
        </p:nvGraphicFramePr>
        <p:xfrm>
          <a:off x="3147840" y="2575080"/>
          <a:ext cx="3043800" cy="3544920"/>
        </p:xfrm>
        <a:graphic>
          <a:graphicData uri="http://schemas.openxmlformats.org/drawingml/2006/table">
            <a:tbl>
              <a:tblPr/>
              <a:tblGrid>
                <a:gridCol w="1521720"/>
                <a:gridCol w="1522440"/>
              </a:tblGrid>
              <a:tr h="398520">
                <a:tc>
                  <a:txBody>
                    <a:bodyPr lIns="90000" rIns="90000" tIns="46800" bIns="46800" anchor="ctr">
                      <a:noAutofit/>
                    </a:bodyPr>
                    <a:p>
                      <a:pPr algn="ctr">
                        <a:buNone/>
                      </a:pPr>
                      <a:r>
                        <a:rPr b="1" lang="en-PH" sz="1000" spc="-1" strike="noStrike">
                          <a:solidFill>
                            <a:srgbClr val="ffffff"/>
                          </a:solidFill>
                          <a:latin typeface="Lato"/>
                        </a:rPr>
                        <a:t>BANSA AT RANGGO</a:t>
                      </a:r>
                      <a:endParaRPr b="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000" spc="-1" strike="noStrike">
                          <a:solidFill>
                            <a:srgbClr val="ffffff"/>
                          </a:solidFill>
                          <a:latin typeface="Lato"/>
                        </a:rPr>
                        <a:t>PER CAPITA GDP IN U.S. DOLLAR ($)</a:t>
                      </a:r>
                      <a:endParaRPr b="1" i="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349920">
                <a:tc>
                  <a:txBody>
                    <a:bodyPr lIns="90000" rIns="90000" tIns="46800" bIns="46800" anchor="ctr">
                      <a:noAutofit/>
                    </a:bodyPr>
                    <a:p>
                      <a:r>
                        <a:rPr b="1" lang="en-PH" sz="1000" spc="-1" strike="noStrike">
                          <a:latin typeface="Lato"/>
                        </a:rPr>
                        <a:t>10. Kuwait</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32,737</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11. Bahrain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27,538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12. Taiwan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26,518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13. Saudi Arabia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23,491</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14. Oman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19,690</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15. Maldives</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12,527</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16. Lebanon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11,409</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17. Turkey</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10,512</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18. Malaysia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9,813</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graphicFrame>
        <p:nvGraphicFramePr>
          <p:cNvPr id="274" name=""/>
          <p:cNvGraphicFramePr/>
          <p:nvPr/>
        </p:nvGraphicFramePr>
        <p:xfrm>
          <a:off x="6292080" y="2565360"/>
          <a:ext cx="3067560" cy="3557160"/>
        </p:xfrm>
        <a:graphic>
          <a:graphicData uri="http://schemas.openxmlformats.org/drawingml/2006/table">
            <a:tbl>
              <a:tblPr/>
              <a:tblGrid>
                <a:gridCol w="1533600"/>
                <a:gridCol w="1533960"/>
              </a:tblGrid>
              <a:tr h="392760">
                <a:tc>
                  <a:txBody>
                    <a:bodyPr lIns="90000" rIns="90000" tIns="46800" bIns="46800" anchor="ctr">
                      <a:noAutofit/>
                    </a:bodyPr>
                    <a:p>
                      <a:pPr algn="ctr">
                        <a:buNone/>
                      </a:pPr>
                      <a:r>
                        <a:rPr b="1" lang="en-PH" sz="1000" spc="-1" strike="noStrike">
                          <a:solidFill>
                            <a:srgbClr val="ffffff"/>
                          </a:solidFill>
                          <a:latin typeface="Lato"/>
                        </a:rPr>
                        <a:t>BANSA AT RANGGO</a:t>
                      </a:r>
                      <a:endParaRPr b="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000" spc="-1" strike="noStrike">
                          <a:solidFill>
                            <a:srgbClr val="ffffff"/>
                          </a:solidFill>
                          <a:latin typeface="Lato"/>
                        </a:rPr>
                        <a:t>PER CAPITA GDP IN U.S. DOLLAR ($)</a:t>
                      </a:r>
                      <a:endParaRPr b="1" i="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355680">
                <a:tc>
                  <a:txBody>
                    <a:bodyPr lIns="90000" rIns="90000" tIns="46800" bIns="46800" anchor="ctr">
                      <a:noAutofit/>
                    </a:bodyPr>
                    <a:p>
                      <a:r>
                        <a:rPr b="1" lang="en-PH" sz="1000" spc="-1" strike="noStrike">
                          <a:latin typeface="Lato"/>
                        </a:rPr>
                        <a:t>19. Kazakhstan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8,841</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20. China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8,643</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21. Turkmenistan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6,643</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22. Thailand</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6,591</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23. Jordan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5,678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24. Iran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5,305</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25. Iraq</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5,088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5680">
                <a:tc>
                  <a:txBody>
                    <a:bodyPr lIns="90000" rIns="90000" tIns="46800" bIns="46800" anchor="ctr">
                      <a:noAutofit/>
                    </a:bodyPr>
                    <a:p>
                      <a:r>
                        <a:rPr b="1" lang="en-PH" sz="1000" spc="-1" strike="noStrike">
                          <a:latin typeface="Lato"/>
                        </a:rPr>
                        <a:t>26. Sri Lanka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4,085</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56040">
                <a:tc>
                  <a:txBody>
                    <a:bodyPr lIns="90000" rIns="90000" tIns="46800" bIns="46800" anchor="ctr">
                      <a:noAutofit/>
                    </a:bodyPr>
                    <a:p>
                      <a:r>
                        <a:rPr b="1" lang="en-PH" sz="1000" spc="-1" strike="noStrike">
                          <a:latin typeface="Lato"/>
                        </a:rPr>
                        <a:t>27. Indonesia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3,876</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graphicFrame>
        <p:nvGraphicFramePr>
          <p:cNvPr id="275" name=""/>
          <p:cNvGraphicFramePr/>
          <p:nvPr/>
        </p:nvGraphicFramePr>
        <p:xfrm>
          <a:off x="9424080" y="2549160"/>
          <a:ext cx="2635920" cy="1049400"/>
        </p:xfrm>
        <a:graphic>
          <a:graphicData uri="http://schemas.openxmlformats.org/drawingml/2006/table">
            <a:tbl>
              <a:tblPr/>
              <a:tblGrid>
                <a:gridCol w="1318320"/>
                <a:gridCol w="1317600"/>
              </a:tblGrid>
              <a:tr h="397080">
                <a:tc>
                  <a:txBody>
                    <a:bodyPr lIns="90000" rIns="90000" tIns="46800" bIns="46800" anchor="ctr">
                      <a:noAutofit/>
                    </a:bodyPr>
                    <a:p>
                      <a:pPr algn="ctr">
                        <a:buNone/>
                      </a:pPr>
                      <a:r>
                        <a:rPr b="1" lang="en-PH" sz="1000" spc="-1" strike="noStrike">
                          <a:solidFill>
                            <a:srgbClr val="ffffff"/>
                          </a:solidFill>
                          <a:latin typeface="Lato"/>
                        </a:rPr>
                        <a:t>BANSA AT RANGGO</a:t>
                      </a:r>
                      <a:endParaRPr b="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tIns="46800" bIns="46800" anchor="ctr">
                      <a:noAutofit/>
                    </a:bodyPr>
                    <a:p>
                      <a:pPr algn="ctr">
                        <a:buNone/>
                      </a:pPr>
                      <a:r>
                        <a:rPr b="1" i="1" lang="en-PH" sz="1000" spc="-1" strike="noStrike">
                          <a:solidFill>
                            <a:srgbClr val="ffffff"/>
                          </a:solidFill>
                          <a:latin typeface="Lato"/>
                        </a:rPr>
                        <a:t>PER CAPITA GDP IN U.S. DOLLAR ($)</a:t>
                      </a:r>
                      <a:endParaRPr b="1" i="1" lang="en-PH" sz="10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349920">
                <a:tc>
                  <a:txBody>
                    <a:bodyPr lIns="90000" rIns="90000" tIns="46800" bIns="46800" anchor="ctr">
                      <a:noAutofit/>
                    </a:bodyPr>
                    <a:p>
                      <a:r>
                        <a:rPr b="1" lang="en-PH" sz="1000" spc="-1" strike="noStrike">
                          <a:latin typeface="Lato"/>
                        </a:rPr>
                        <a:t>28. Mongolia</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3,640</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349920">
                <a:tc>
                  <a:txBody>
                    <a:bodyPr lIns="90000" rIns="90000" tIns="46800" bIns="46800" anchor="ctr">
                      <a:noAutofit/>
                    </a:bodyPr>
                    <a:p>
                      <a:r>
                        <a:rPr b="1" lang="en-PH" sz="1000" spc="-1" strike="noStrike">
                          <a:latin typeface="Lato"/>
                        </a:rPr>
                        <a:t>29. Philippines</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tIns="46800" bIns="46800" anchor="ctr">
                      <a:noAutofit/>
                    </a:bodyPr>
                    <a:p>
                      <a:pPr algn="ctr">
                        <a:buNone/>
                      </a:pPr>
                      <a:r>
                        <a:rPr b="1" lang="en-PH" sz="1000" spc="-1" strike="noStrike">
                          <a:latin typeface="Lato"/>
                        </a:rPr>
                        <a:t>2,976</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
        <p:nvSpPr>
          <p:cNvPr id="276" name=""/>
          <p:cNvSpPr txBox="1"/>
          <p:nvPr/>
        </p:nvSpPr>
        <p:spPr>
          <a:xfrm>
            <a:off x="9360000" y="3708000"/>
            <a:ext cx="2843280" cy="547200"/>
          </a:xfrm>
          <a:prstGeom prst="rect">
            <a:avLst/>
          </a:prstGeom>
          <a:noFill/>
          <a:ln w="0">
            <a:noFill/>
          </a:ln>
        </p:spPr>
        <p:txBody>
          <a:bodyPr lIns="90000" rIns="90000" tIns="45000" bIns="45000" anchor="t">
            <a:noAutofit/>
          </a:bodyPr>
          <a:p>
            <a:pPr algn="ctr">
              <a:buNone/>
            </a:pPr>
            <a:r>
              <a:rPr b="0" i="1" lang="en-PH" sz="1000" spc="-1" strike="noStrike">
                <a:latin typeface="Lato"/>
                <a:ea typeface="AppleSystemUIFont"/>
              </a:rPr>
              <a:t>Pinagkunan: </a:t>
            </a:r>
            <a:r>
              <a:rPr b="0" i="1" lang="en-PH" sz="1000" spc="-1" strike="noStrike">
                <a:latin typeface="Lato"/>
                <a:ea typeface="AppleSystemUIFont"/>
                <a:hlinkClick r:id="rId1"/>
              </a:rPr>
              <a:t>http://statisticstime.com/economy/</a:t>
            </a:r>
            <a:endParaRPr b="0" lang="en-PH" sz="1000" spc="-1" strike="noStrike">
              <a:latin typeface="AppleSystemUIFont"/>
              <a:ea typeface="AppleSystemUIFont"/>
            </a:endParaRPr>
          </a:p>
          <a:p>
            <a:pPr algn="ctr">
              <a:buNone/>
            </a:pPr>
            <a:r>
              <a:rPr b="0" i="1" lang="en-PH" sz="1000" spc="-1" strike="noStrike">
                <a:latin typeface="Lato"/>
                <a:ea typeface="AppleSystemUIFont"/>
              </a:rPr>
              <a:t>asian-countries-by-gdp-per-capita.php</a:t>
            </a:r>
            <a:endParaRPr b="0" lang="en-PH" sz="1000" spc="-1" strike="noStrike">
              <a:latin typeface="AppleSystemUIFont"/>
              <a:ea typeface="AppleSystemUIFont"/>
            </a:endParaRPr>
          </a:p>
          <a:p>
            <a:pPr algn="ctr">
              <a:buNone/>
            </a:pPr>
            <a:r>
              <a:rPr b="0" i="1" lang="en-PH" sz="1000" spc="-1" strike="noStrike">
                <a:latin typeface="Lato"/>
                <a:ea typeface="AppleSystemUIFont"/>
              </a:rPr>
              <a:t>as of 2019</a:t>
            </a:r>
            <a:endParaRPr b="0" lang="en-PH" sz="1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p:nvPr>
        </p:nvSpPr>
        <p:spPr>
          <a:xfrm>
            <a:off x="360000" y="2160000"/>
            <a:ext cx="11519640" cy="2700000"/>
          </a:xfrm>
          <a:prstGeom prst="rect">
            <a:avLst/>
          </a:prstGeom>
          <a:noFill/>
          <a:ln w="76320">
            <a:noFill/>
          </a:ln>
        </p:spPr>
        <p:txBody>
          <a:bodyPr lIns="38160" rIns="38160" tIns="38160" bIns="38160" anchor="t">
            <a:normAutofit/>
          </a:bodyPr>
          <a:p>
            <a:pPr algn="just">
              <a:spcBef>
                <a:spcPts val="1417"/>
              </a:spcBef>
              <a:buNone/>
            </a:pPr>
            <a:r>
              <a:rPr b="1" lang="en-PH" sz="2000" spc="-1" strike="noStrike">
                <a:latin typeface="Lato"/>
                <a:ea typeface="AppleSystemUIFont"/>
              </a:rPr>
              <a:t>Kalat-kalat sa iba’t ibang rehiyon ng Asya ang pinakamayayamang bansa batay sa per capita GDP. Ang Macau, Hong Kong, at Japan ay nasa Silangang Asya. Ang Qatar, Israel, at UAE ay nasa Kanlurang Asya. Ang Singapore at Brunei naman ay nasa Timog-Silangang Asya. Makikita ang pagkakaiba sa halaga ng kinikita ng mga mamamayan sa mga bansa ng Asya. Ang pagkakaiba ng Macau at Pilipinas ay umaabot sa 74,475 na dolyares. Halos 40 beses na mas malaki ang kinikita ng mga naghahanapbuhay sa Macau kaysa kinikita ng mga naghahanapbuhay sa Pilipinas. Sadyang malaki ang pagkakaiba subalit alalahanin natin na kasali sa pormula ang bilang ng populasyon.</a:t>
            </a:r>
            <a:endParaRPr b="0" lang="en-PH" sz="2000" spc="-1" strike="noStrike">
              <a:latin typeface="Lato"/>
              <a:ea typeface="AppleSystemUIFont"/>
            </a:endParaRPr>
          </a:p>
        </p:txBody>
      </p:sp>
      <p:sp>
        <p:nvSpPr>
          <p:cNvPr id="278" name="PlaceHolder 20"/>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79" name=""/>
          <p:cNvSpPr/>
          <p:nvPr/>
        </p:nvSpPr>
        <p:spPr>
          <a:xfrm>
            <a:off x="720000" y="1620000"/>
            <a:ext cx="1007964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URI NG HANAPBUHAY, BILANG NG MAY HANAPBUHAY, AT KITA NG BAWAT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p:nvPr>
        </p:nvSpPr>
        <p:spPr>
          <a:xfrm>
            <a:off x="360000" y="1980000"/>
            <a:ext cx="11519640" cy="4320000"/>
          </a:xfrm>
          <a:prstGeom prst="rect">
            <a:avLst/>
          </a:prstGeom>
          <a:noFill/>
          <a:ln w="76320">
            <a:noFill/>
          </a:ln>
        </p:spPr>
        <p:txBody>
          <a:bodyPr lIns="38160" rIns="38160" tIns="38160" bIns="38160" anchor="t">
            <a:normAutofit fontScale="90000"/>
          </a:bodyPr>
          <a:p>
            <a:pPr algn="just">
              <a:buNone/>
            </a:pPr>
            <a:r>
              <a:rPr b="1" lang="en-PH" sz="2000" spc="-1" strike="noStrike">
                <a:latin typeface="Lato"/>
                <a:ea typeface="AppleSystemUIFont"/>
              </a:rPr>
              <a:t>Ang kakayahan ng isang bansa na bigyan ng kalidad na edukasyon ang kaniyang mamamayan, lalo na ang mga batang populasyon, ay isang mabisang sukat ng kaunlaran. Mahalagang salik ng kaunlaran ng isang bansa na ang buong populasyon ay marunong bumasa at sumulat. Ang pagtatapos sa pag-aaral ang susi upang mabigyan ng pantay-pantay na pagkakataon ang mamamayan na magkaroon ng maginhawang buhay sa pamamagitan ng paghahanapbuhay o pagnenegosyo.</a:t>
            </a:r>
            <a:endParaRPr b="0" lang="en-PH" sz="2000" spc="-1" strike="noStrike">
              <a:latin typeface="Lato"/>
              <a:ea typeface="AppleSystemUIFont"/>
            </a:endParaRPr>
          </a:p>
          <a:p>
            <a:pPr algn="just">
              <a:buNone/>
            </a:pPr>
            <a:r>
              <a:rPr b="1" lang="en-PH" sz="2000" spc="-1" strike="noStrike">
                <a:latin typeface="Lato"/>
                <a:ea typeface="AppleSystemUIFont"/>
              </a:rPr>
              <a:t>Ang bahagdan ng populasyon na marunong bumasa, sumulat, at marunong makaunawa ng mensahe gamit ang wika (literacy rate) ay may implikasyon sa kalagayang panlipunan ng bansa. Ang antas ng karunungan ng isang bansa ay direktang may kinalaman sa pag-unlad ng bansa. Kapag mataas ang antas ng karunungan, mataas din ang GDP, employment rate, at per capita GDP ng bansa. Ayon din sa mga pag-aaral, ang mas mahabang panahon na inuukol sa pag-aaral ng populasyon ay nagdudulot ng mas maunlad na kabuhayan. Kaya naman dahil sa pagpapatupad sa Pilipinas ng programang K to 12 o pagdaragdag ng senior high school o dalawang taon sa hayskul, inaasahang mas magiging maunlad ang bansa. Ito ang nangyari sa karanasan ng Japan at South Korea. Dahil namuhunan ang mga bansang ito sa edukasyon, naging maunlad ang kanilang kalagayang panlipunan. Narito ang talahanayan ng bahagdan ng populasyon edad 15 hanggang 64 na marunong bumasa at sumulat sa Asya, batay sa ulat ng United Nations Educational, Scientific, and Cultural Organization (UNESCO) para sa taong 2015.</a:t>
            </a:r>
            <a:endParaRPr b="0" lang="en-PH" sz="2000" spc="-1" strike="noStrike">
              <a:latin typeface="Lato"/>
              <a:ea typeface="AppleSystemUIFont"/>
            </a:endParaRPr>
          </a:p>
        </p:txBody>
      </p:sp>
      <p:sp>
        <p:nvSpPr>
          <p:cNvPr id="281" name="PlaceHolder 24"/>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82" name=""/>
          <p:cNvSpPr/>
          <p:nvPr/>
        </p:nvSpPr>
        <p:spPr>
          <a:xfrm>
            <a:off x="720000" y="1620000"/>
            <a:ext cx="684000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BAHAGDAN NG MARUNONG BUMASA AT SUMULAT</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p:nvPr>
        </p:nvSpPr>
        <p:spPr>
          <a:xfrm>
            <a:off x="609480" y="1604520"/>
            <a:ext cx="10971360" cy="3976200"/>
          </a:xfrm>
          <a:prstGeom prst="rect">
            <a:avLst/>
          </a:prstGeom>
          <a:noFill/>
          <a:ln w="76320">
            <a:noFill/>
          </a:ln>
        </p:spPr>
        <p:txBody>
          <a:bodyPr lIns="38160" rIns="38160" tIns="38160" bIns="38160" anchor="t">
            <a:normAutofit fontScale="97000"/>
          </a:bodyPr>
          <a:p>
            <a:pPr algn="just">
              <a:lnSpc>
                <a:spcPct val="100000"/>
              </a:lnSpc>
              <a:buNone/>
            </a:pPr>
            <a:r>
              <a:rPr b="1" lang="en-PH" sz="2000" spc="-1" strike="noStrike">
                <a:latin typeface="Lato"/>
                <a:ea typeface="AppleSystemUIFont"/>
              </a:rPr>
              <a:t>Mahalagang mapag-aralan ang mahahalagang impormasyon, datos, at impormasyon tungkol sa yamang tao sa Asya. Magsisilbing gabay ang mga ito sa pamahalaan ng mga bansang Asyano upang makabuo ng mga patakaran at programang lilinang sa yamang tao na naninirahan dito. Narito ang ilang mahahalagang salik ng kaunlaran ng isang lugar at bansa na dapat mong maunawaan:</a:t>
            </a:r>
            <a:endParaRPr b="0" lang="en-PH" sz="2000" spc="-1" strike="noStrike">
              <a:latin typeface="Arial"/>
            </a:endParaRPr>
          </a:p>
          <a:p>
            <a:pPr algn="just">
              <a:lnSpc>
                <a:spcPct val="100000"/>
              </a:lnSpc>
              <a:buNone/>
            </a:pP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dami ng tao o populasyon;</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komposisyon ng populasyon ayon sa gulang;</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inaasahang haba ng buhay;</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komposisyon ng populasyon batay sa kasarian;</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bilis ng paglaki ng populasyon;</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uri ng hanapbuhay, bilang ng may hanapbuhay, at kita ng bawat tao;</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bahagdan ng marunong bumasa at sumulat; at</a:t>
            </a:r>
            <a:endParaRPr b="0" lang="en-PH" sz="2000" spc="-1" strike="noStrike">
              <a:latin typeface="Arial"/>
            </a:endParaRPr>
          </a:p>
          <a:p>
            <a:pPr marL="432000" indent="-324000" algn="just">
              <a:lnSpc>
                <a:spcPct val="100000"/>
              </a:lnSpc>
              <a:buClr>
                <a:srgbClr val="000000"/>
              </a:buClr>
              <a:buSzPct val="45000"/>
              <a:buFont typeface="Wingdings" charset="2"/>
              <a:buChar char=""/>
            </a:pPr>
            <a:r>
              <a:rPr b="1" lang="en-PH" sz="2000" spc="-1" strike="noStrike">
                <a:latin typeface="Lato"/>
                <a:ea typeface="AppleSystemUIFont"/>
              </a:rPr>
              <a:t>migrasyon.</a:t>
            </a:r>
            <a:endParaRPr b="0" lang="en-PH" sz="2000" spc="-1" strike="noStrike">
              <a:latin typeface="Arial"/>
            </a:endParaRPr>
          </a:p>
        </p:txBody>
      </p:sp>
      <p:sp>
        <p:nvSpPr>
          <p:cNvPr id="212" name="PlaceHolder 5"/>
          <p:cNvSpPr/>
          <p:nvPr/>
        </p:nvSpPr>
        <p:spPr>
          <a:xfrm>
            <a:off x="36036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
          <p:cNvSpPr/>
          <p:nvPr/>
        </p:nvSpPr>
        <p:spPr>
          <a:xfrm>
            <a:off x="720000" y="540000"/>
            <a:ext cx="684000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BAHAGDAN NG MARUNONG BUMASA AT SUMULAT</a:t>
            </a:r>
            <a:endParaRPr b="0" lang="en-PH" sz="2000" spc="-1" strike="noStrike">
              <a:latin typeface="Arial"/>
            </a:endParaRPr>
          </a:p>
        </p:txBody>
      </p:sp>
      <p:graphicFrame>
        <p:nvGraphicFramePr>
          <p:cNvPr id="284" name=""/>
          <p:cNvGraphicFramePr/>
          <p:nvPr/>
        </p:nvGraphicFramePr>
        <p:xfrm>
          <a:off x="277200" y="1008000"/>
          <a:ext cx="11422800" cy="5039280"/>
        </p:xfrm>
        <a:graphic>
          <a:graphicData uri="http://schemas.openxmlformats.org/drawingml/2006/table">
            <a:tbl>
              <a:tblPr/>
              <a:tblGrid>
                <a:gridCol w="1142280"/>
                <a:gridCol w="1142280"/>
                <a:gridCol w="1142280"/>
                <a:gridCol w="1142280"/>
                <a:gridCol w="1142280"/>
                <a:gridCol w="1142280"/>
                <a:gridCol w="1142280"/>
                <a:gridCol w="1142280"/>
                <a:gridCol w="1142280"/>
                <a:gridCol w="1142280"/>
              </a:tblGrid>
              <a:tr h="420120">
                <a:tc gridSpan="2">
                  <a:txBody>
                    <a:bodyPr lIns="90000" rIns="90000" tIns="46800" bIns="46800" anchor="ctr">
                      <a:noAutofit/>
                    </a:bodyPr>
                    <a:p>
                      <a:pPr algn="ctr">
                        <a:buNone/>
                      </a:pPr>
                      <a:r>
                        <a:rPr b="1" lang="en-PH" sz="1800" spc="-1" strike="noStrike">
                          <a:solidFill>
                            <a:srgbClr val="ffffff"/>
                          </a:solidFill>
                          <a:latin typeface="Lato"/>
                        </a:rPr>
                        <a:t>CENTRAL ASIA</a:t>
                      </a:r>
                      <a:endParaRPr b="1" lang="en-PH" sz="1800" spc="-1" strike="noStrike">
                        <a:solidFill>
                          <a:srgbClr val="ffffff"/>
                        </a:solidFill>
                        <a:latin typeface="Lato"/>
                      </a:endParaRPr>
                    </a:p>
                  </a:txBody>
                  <a:tcPr anchor="ctr" marL="90000" marR="90000">
                    <a:solidFill>
                      <a:srgbClr val="5c8526"/>
                    </a:solidFill>
                  </a:tcPr>
                </a:tc>
                <a:tc hMerge="1">
                  <a:tcPr anchor="ctr" marL="90000" marR="90000">
                    <a:solidFill>
                      <a:srgbClr val="5c8526"/>
                    </a:solidFill>
                  </a:tcPr>
                </a:tc>
                <a:tc gridSpan="2">
                  <a:txBody>
                    <a:bodyPr lIns="90000" rIns="90000" tIns="46800" bIns="46800" anchor="ctr">
                      <a:noAutofit/>
                    </a:bodyPr>
                    <a:p>
                      <a:pPr algn="ctr">
                        <a:buNone/>
                      </a:pPr>
                      <a:r>
                        <a:rPr b="1" lang="en-PH" sz="1800" spc="-1" strike="noStrike">
                          <a:solidFill>
                            <a:srgbClr val="ffffff"/>
                          </a:solidFill>
                          <a:latin typeface="Lato"/>
                        </a:rPr>
                        <a:t>EAST ASIA</a:t>
                      </a:r>
                      <a:endParaRPr b="1" lang="en-PH" sz="1800" spc="-1" strike="noStrike">
                        <a:solidFill>
                          <a:srgbClr val="ffffff"/>
                        </a:solidFill>
                        <a:latin typeface="Lato"/>
                      </a:endParaRPr>
                    </a:p>
                  </a:txBody>
                  <a:tcPr anchor="ctr" marL="90000" marR="90000">
                    <a:solidFill>
                      <a:srgbClr val="5c8526"/>
                    </a:solidFill>
                  </a:tcPr>
                </a:tc>
                <a:tc hMerge="1">
                  <a:tcPr anchor="ctr" marL="90000" marR="90000">
                    <a:solidFill>
                      <a:srgbClr val="5c8526"/>
                    </a:solidFill>
                  </a:tcPr>
                </a:tc>
                <a:tc gridSpan="2">
                  <a:txBody>
                    <a:bodyPr lIns="90000" rIns="90000" tIns="46800" bIns="46800" anchor="ctr">
                      <a:noAutofit/>
                    </a:bodyPr>
                    <a:p>
                      <a:pPr algn="ctr">
                        <a:buNone/>
                      </a:pPr>
                      <a:r>
                        <a:rPr b="1" lang="en-PH" sz="1800" spc="-1" strike="noStrike">
                          <a:solidFill>
                            <a:srgbClr val="ffffff"/>
                          </a:solidFill>
                          <a:latin typeface="Lato"/>
                        </a:rPr>
                        <a:t>WESTERN ASIA</a:t>
                      </a:r>
                      <a:endParaRPr b="1" lang="en-PH" sz="1800" spc="-1" strike="noStrike">
                        <a:solidFill>
                          <a:srgbClr val="ffffff"/>
                        </a:solidFill>
                        <a:latin typeface="Lato"/>
                      </a:endParaRPr>
                    </a:p>
                  </a:txBody>
                  <a:tcPr anchor="ctr" marL="90000" marR="90000">
                    <a:solidFill>
                      <a:srgbClr val="5c8526"/>
                    </a:solidFill>
                  </a:tcPr>
                </a:tc>
                <a:tc hMerge="1">
                  <a:tcPr anchor="ctr" marL="90000" marR="90000">
                    <a:solidFill>
                      <a:srgbClr val="5c8526"/>
                    </a:solidFill>
                  </a:tcPr>
                </a:tc>
                <a:tc gridSpan="2">
                  <a:txBody>
                    <a:bodyPr lIns="90000" rIns="90000" tIns="46800" bIns="46800" anchor="ctr">
                      <a:noAutofit/>
                    </a:bodyPr>
                    <a:p>
                      <a:pPr algn="ctr">
                        <a:buNone/>
                      </a:pPr>
                      <a:r>
                        <a:rPr b="1" lang="en-PH" sz="1800" spc="-1" strike="noStrike">
                          <a:solidFill>
                            <a:srgbClr val="ffffff"/>
                          </a:solidFill>
                          <a:latin typeface="Lato"/>
                        </a:rPr>
                        <a:t>SOUTH ASIA</a:t>
                      </a:r>
                      <a:endParaRPr b="1" lang="en-PH" sz="1800" spc="-1" strike="noStrike">
                        <a:solidFill>
                          <a:srgbClr val="ffffff"/>
                        </a:solidFill>
                        <a:latin typeface="Lato"/>
                      </a:endParaRPr>
                    </a:p>
                  </a:txBody>
                  <a:tcPr anchor="ctr" marL="90000" marR="90000">
                    <a:solidFill>
                      <a:srgbClr val="5c8526"/>
                    </a:solidFill>
                  </a:tcPr>
                </a:tc>
                <a:tc hMerge="1">
                  <a:tcPr anchor="ctr" marL="90000" marR="90000">
                    <a:solidFill>
                      <a:srgbClr val="5c8526"/>
                    </a:solidFill>
                  </a:tcPr>
                </a:tc>
                <a:tc gridSpan="2">
                  <a:txBody>
                    <a:bodyPr lIns="90000" rIns="90000" tIns="46800" bIns="46800" anchor="ctr">
                      <a:noAutofit/>
                    </a:bodyPr>
                    <a:p>
                      <a:pPr algn="ctr">
                        <a:buNone/>
                      </a:pPr>
                      <a:r>
                        <a:rPr b="1" lang="en-PH" sz="1800" spc="-1" strike="noStrike">
                          <a:solidFill>
                            <a:srgbClr val="ffffff"/>
                          </a:solidFill>
                          <a:latin typeface="Lato"/>
                        </a:rPr>
                        <a:t>SOUTHEAST ASIA</a:t>
                      </a:r>
                      <a:endParaRPr b="1" lang="en-PH" sz="1800" spc="-1" strike="noStrike">
                        <a:solidFill>
                          <a:srgbClr val="ffffff"/>
                        </a:solidFill>
                        <a:latin typeface="Lato"/>
                      </a:endParaRPr>
                    </a:p>
                  </a:txBody>
                  <a:tcPr anchor="ctr" marL="90000" marR="90000">
                    <a:solidFill>
                      <a:srgbClr val="5c8526"/>
                    </a:solidFill>
                  </a:tcPr>
                </a:tc>
                <a:tc hMerge="1">
                  <a:tcPr anchor="ctr" marL="90000" marR="90000">
                    <a:solidFill>
                      <a:srgbClr val="5c8526"/>
                    </a:solidFill>
                  </a:tcPr>
                </a:tc>
              </a:tr>
              <a:tr h="420120">
                <a:tc>
                  <a:txBody>
                    <a:bodyPr lIns="90000" rIns="90000" tIns="46800" bIns="46800" anchor="ctr">
                      <a:noAutofit/>
                    </a:bodyPr>
                    <a:p>
                      <a:pPr algn="ctr">
                        <a:buNone/>
                      </a:pPr>
                      <a:r>
                        <a:rPr b="1" lang="en-PH" sz="1600" spc="-1" strike="noStrike">
                          <a:latin typeface="Lato"/>
                        </a:rPr>
                        <a:t>BANSA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ANTAS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BANSA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ANTAS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BANSA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ANTAS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BANSA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ANTAS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BANSA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ANTAS</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600" spc="-1" strike="noStrike">
                          <a:latin typeface="Lato"/>
                        </a:rPr>
                        <a:t>Armenia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99.8%</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200" spc="-1" strike="noStrike">
                          <a:latin typeface="Lato"/>
                        </a:rPr>
                        <a:t>North Korea</a:t>
                      </a:r>
                      <a:endParaRPr b="1" lang="en-PH" sz="12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100%</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Jordan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97.9%</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Maldives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99.3%</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Singapore</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96.8%</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600" spc="-1" strike="noStrike">
                          <a:latin typeface="Lato"/>
                        </a:rPr>
                        <a:t>Azerbaijan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99.8%</a:t>
                      </a:r>
                      <a:endParaRPr b="1" lang="en-PH" sz="1600" spc="-1" strike="noStrike">
                        <a:latin typeface="Arial"/>
                      </a:endParaRPr>
                    </a:p>
                  </a:txBody>
                  <a:tcPr anchor="ctr" marL="90000" marR="90000">
                    <a:solidFill>
                      <a:srgbClr val="ffffcc"/>
                    </a:solidFill>
                  </a:tcPr>
                </a:tc>
                <a:tc>
                  <a:txBody>
                    <a:bodyPr lIns="90000" rIns="90000" tIns="46800" bIns="46800" anchor="ctr">
                      <a:noAutofit/>
                    </a:bodyPr>
                    <a:p>
                      <a:r>
                        <a:rPr b="1" lang="en-PH" sz="1600" spc="-1" strike="noStrike">
                          <a:latin typeface="Lato"/>
                        </a:rPr>
                        <a:t>Japan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Qatar</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97.8%</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Sri Lanka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92.6%</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Thailand</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96.7%</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500" spc="-1" strike="noStrike">
                          <a:latin typeface="Lato"/>
                        </a:rPr>
                        <a:t>Kazakhstan</a:t>
                      </a:r>
                      <a:endParaRPr b="1" lang="en-PH" sz="15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99.8%</a:t>
                      </a:r>
                      <a:endParaRPr b="1" lang="en-PH" sz="1600" spc="-1" strike="noStrike">
                        <a:latin typeface="Arial"/>
                      </a:endParaRPr>
                    </a:p>
                  </a:txBody>
                  <a:tcPr anchor="ctr" marL="90000" marR="90000">
                    <a:solidFill>
                      <a:srgbClr val="ffffcc"/>
                    </a:solidFill>
                  </a:tcPr>
                </a:tc>
                <a:tc>
                  <a:txBody>
                    <a:bodyPr lIns="90000" rIns="90000" tIns="46800" bIns="46800" anchor="ctr">
                      <a:noAutofit/>
                    </a:bodyPr>
                    <a:p>
                      <a:r>
                        <a:rPr b="1" lang="en-PH" sz="1600" spc="-1" strike="noStrike">
                          <a:latin typeface="Lato"/>
                        </a:rPr>
                        <a:t>Taiwan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98.7%</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Israel</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97.6%</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400" spc="-1" strike="noStrike">
                          <a:latin typeface="Lato"/>
                        </a:rPr>
                        <a:t>Bangladesh</a:t>
                      </a:r>
                      <a:endParaRPr b="1" lang="en-PH" sz="14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72.8%</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Brunei</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96.4%</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600" spc="-1" strike="noStrike">
                          <a:latin typeface="Lato"/>
                        </a:rPr>
                        <a:t>Taijikistan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99.8%</a:t>
                      </a:r>
                      <a:endParaRPr b="1" lang="en-PH" sz="1600" spc="-1" strike="noStrike">
                        <a:latin typeface="Arial"/>
                      </a:endParaRPr>
                    </a:p>
                  </a:txBody>
                  <a:tcPr anchor="ctr" marL="90000" marR="90000">
                    <a:solidFill>
                      <a:srgbClr val="ffffcc"/>
                    </a:solidFill>
                  </a:tcPr>
                </a:tc>
                <a:tc>
                  <a:txBody>
                    <a:bodyPr lIns="90000" rIns="90000" tIns="46800" bIns="46800" anchor="ctr">
                      <a:noAutofit/>
                    </a:bodyPr>
                    <a:p>
                      <a:r>
                        <a:rPr b="1" lang="en-PH" sz="1600" spc="-1" strike="noStrike">
                          <a:latin typeface="Lato"/>
                        </a:rPr>
                        <a:t>Mongolia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98.4%</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Bahrain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95.7%</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India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72.1%</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400" spc="-1" strike="noStrike">
                          <a:latin typeface="Lato"/>
                        </a:rPr>
                        <a:t>Philippines</a:t>
                      </a:r>
                      <a:endParaRPr b="1" lang="en-PH" sz="14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96.3%</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200" spc="-1" strike="noStrike">
                          <a:latin typeface="Lato"/>
                        </a:rPr>
                        <a:t>Turkmenistan</a:t>
                      </a:r>
                      <a:endParaRPr b="1" lang="en-PH" sz="12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99.7%</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400" spc="-1" strike="noStrike">
                          <a:latin typeface="Lato"/>
                        </a:rPr>
                        <a:t>South Korea</a:t>
                      </a:r>
                      <a:endParaRPr b="1" lang="en-PH" sz="14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97.9%</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Turkey</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95.0%</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Bhutan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64.9%</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Malaysia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94.6%</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500" spc="-1" strike="noStrike">
                          <a:latin typeface="Lato"/>
                        </a:rPr>
                        <a:t>Uzbekistan</a:t>
                      </a:r>
                      <a:endParaRPr b="1" lang="en-PH" sz="15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99.6%</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China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96.4%</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Oman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94.8%</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Nepal</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64.7%</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Vietnam</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94.5%</a:t>
                      </a:r>
                      <a:endParaRPr b="1" lang="en-PH" sz="1600" spc="-1" strike="noStrike">
                        <a:latin typeface="Lato"/>
                      </a:endParaRPr>
                    </a:p>
                  </a:txBody>
                  <a:tcPr anchor="ctr" marL="90000" marR="90000">
                    <a:solidFill>
                      <a:srgbClr val="ffffcc"/>
                    </a:solidFill>
                  </a:tcPr>
                </a:tc>
              </a:tr>
              <a:tr h="420120">
                <a:tc>
                  <a:txBody>
                    <a:bodyPr lIns="90000" rIns="90000" tIns="46800" bIns="46800" anchor="ctr">
                      <a:noAutofit/>
                    </a:bodyPr>
                    <a:p>
                      <a:r>
                        <a:rPr b="1" lang="en-PH" sz="1500" spc="-1" strike="noStrike">
                          <a:latin typeface="Lato"/>
                        </a:rPr>
                        <a:t>Kyrgyzstan</a:t>
                      </a:r>
                      <a:endParaRPr b="1" lang="en-PH" sz="15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99.5%</a:t>
                      </a:r>
                      <a:endParaRPr b="1" lang="en-PH" sz="1600" spc="-1" strike="noStrike">
                        <a:latin typeface="Lato"/>
                      </a:endParaRPr>
                    </a:p>
                  </a:txBody>
                  <a:tcPr anchor="ctr" marL="90000" marR="90000">
                    <a:solidFill>
                      <a:srgbClr val="ffffcc"/>
                    </a:solidFill>
                  </a:tcPr>
                </a:tc>
                <a:tc>
                  <a:tcPr anchor="ctr" marL="90000" marR="90000">
                    <a:solidFill>
                      <a:srgbClr val="ffffcc"/>
                    </a:solidFill>
                  </a:tcPr>
                </a:tc>
                <a:tc>
                  <a:tcPr anchor="ctr" marL="90000" marR="90000">
                    <a:solidFill>
                      <a:srgbClr val="ffffcc"/>
                    </a:solidFill>
                  </a:tcPr>
                </a:tc>
                <a:tc>
                  <a:txBody>
                    <a:bodyPr lIns="90000" rIns="90000" tIns="46800" bIns="46800" anchor="ctr">
                      <a:noAutofit/>
                    </a:bodyPr>
                    <a:p>
                      <a:r>
                        <a:rPr b="1" lang="en-PH" sz="1300" spc="-1" strike="noStrike">
                          <a:latin typeface="Lato"/>
                        </a:rPr>
                        <a:t>Saudi Arabia</a:t>
                      </a:r>
                      <a:endParaRPr b="1" lang="en-PH" sz="13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94.7%</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Pakistan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56.4%</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Indonesia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93.9%</a:t>
                      </a:r>
                      <a:endParaRPr b="1" lang="en-PH" sz="1600" spc="-1" strike="noStrike">
                        <a:latin typeface="Lato"/>
                      </a:endParaRPr>
                    </a:p>
                  </a:txBody>
                  <a:tcPr anchor="ctr" marL="90000" marR="90000">
                    <a:solidFill>
                      <a:srgbClr val="ffffcc"/>
                    </a:solidFill>
                  </a:tcPr>
                </a:tc>
              </a:tr>
              <a:tr h="420120">
                <a:tc>
                  <a:tcPr anchor="ctr" marL="90000" marR="90000">
                    <a:solidFill>
                      <a:srgbClr val="ffffcc"/>
                    </a:solidFill>
                  </a:tcPr>
                </a:tc>
                <a:tc>
                  <a:tcPr anchor="ctr" marL="90000" marR="90000">
                    <a:solidFill>
                      <a:srgbClr val="ffffcc"/>
                    </a:solidFill>
                  </a:tcPr>
                </a:tc>
                <a:tc>
                  <a:tcPr anchor="ctr" marL="90000" marR="90000">
                    <a:solidFill>
                      <a:srgbClr val="ffffcc"/>
                    </a:solidFill>
                  </a:tcPr>
                </a:tc>
                <a:tc>
                  <a:tcPr anchor="ctr" marL="90000" marR="90000">
                    <a:solidFill>
                      <a:srgbClr val="ffffcc"/>
                    </a:solidFill>
                  </a:tcPr>
                </a:tc>
                <a:tc>
                  <a:txBody>
                    <a:bodyPr lIns="90000" rIns="90000" tIns="46800" bIns="46800" anchor="ctr">
                      <a:noAutofit/>
                    </a:bodyPr>
                    <a:p>
                      <a:r>
                        <a:rPr b="1" lang="en-PH" sz="1600" spc="-1" strike="noStrike">
                          <a:latin typeface="Lato"/>
                        </a:rPr>
                        <a:t>UAE</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93.8%</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400" spc="-1" strike="noStrike">
                          <a:latin typeface="Lato"/>
                        </a:rPr>
                        <a:t>Afghanistan</a:t>
                      </a:r>
                      <a:endParaRPr b="1" lang="en-PH" sz="14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38.2%</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r>
                        <a:rPr b="1" lang="en-PH" sz="1600" spc="-1" strike="noStrike">
                          <a:latin typeface="Lato"/>
                        </a:rPr>
                        <a:t>Laos</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79.9%</a:t>
                      </a:r>
                      <a:endParaRPr b="1" lang="en-PH" sz="1600" spc="-1" strike="noStrike">
                        <a:latin typeface="Lato"/>
                      </a:endParaRPr>
                    </a:p>
                  </a:txBody>
                  <a:tcPr anchor="ctr" marL="90000" marR="90000">
                    <a:solidFill>
                      <a:srgbClr val="ffffcc"/>
                    </a:solidFill>
                  </a:tcPr>
                </a:tc>
              </a:tr>
              <a:tr h="420120">
                <a:tc>
                  <a:tcPr anchor="ctr" marL="90000" marR="90000">
                    <a:solidFill>
                      <a:srgbClr val="ffffcc"/>
                    </a:solidFill>
                  </a:tcPr>
                </a:tc>
                <a:tc>
                  <a:tcPr anchor="ctr" marL="90000" marR="90000">
                    <a:solidFill>
                      <a:srgbClr val="ffffcc"/>
                    </a:solidFill>
                  </a:tcPr>
                </a:tc>
                <a:tc>
                  <a:tcPr anchor="ctr" marL="90000" marR="90000">
                    <a:solidFill>
                      <a:srgbClr val="ffffcc"/>
                    </a:solidFill>
                  </a:tcPr>
                </a:tc>
                <a:tc>
                  <a:tcPr anchor="ctr" marL="90000" marR="90000">
                    <a:solidFill>
                      <a:srgbClr val="ffffcc"/>
                    </a:solidFill>
                  </a:tcPr>
                </a:tc>
                <a:tc>
                  <a:txBody>
                    <a:bodyPr lIns="90000" rIns="90000" tIns="46800" bIns="46800" anchor="ctr">
                      <a:noAutofit/>
                    </a:bodyPr>
                    <a:p>
                      <a:r>
                        <a:rPr b="1" lang="en-PH" sz="1600" spc="-1" strike="noStrike">
                          <a:latin typeface="Lato"/>
                        </a:rPr>
                        <a:t>Iran</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86.8%</a:t>
                      </a:r>
                      <a:endParaRPr b="1" lang="en-PH" sz="1600" spc="-1" strike="noStrike">
                        <a:latin typeface="Lato"/>
                      </a:endParaRPr>
                    </a:p>
                  </a:txBody>
                  <a:tcPr anchor="ctr" marL="90000" marR="90000">
                    <a:solidFill>
                      <a:srgbClr val="ffffcc"/>
                    </a:solidFill>
                  </a:tcPr>
                </a:tc>
                <a:tc>
                  <a:tcPr anchor="ctr" marL="90000" marR="90000">
                    <a:solidFill>
                      <a:srgbClr val="ffffcc"/>
                    </a:solidFill>
                  </a:tcPr>
                </a:tc>
                <a:tc>
                  <a:tcPr anchor="ctr" marL="90000" marR="90000">
                    <a:solidFill>
                      <a:srgbClr val="ffffcc"/>
                    </a:solidFill>
                  </a:tcPr>
                </a:tc>
                <a:tc>
                  <a:txBody>
                    <a:bodyPr lIns="90000" rIns="90000" tIns="46800" bIns="46800" anchor="ctr">
                      <a:noAutofit/>
                    </a:bodyPr>
                    <a:p>
                      <a:r>
                        <a:rPr b="1" lang="en-PH" sz="1600" spc="-1" strike="noStrike">
                          <a:latin typeface="Lato"/>
                        </a:rPr>
                        <a:t>Cambodia</a:t>
                      </a:r>
                      <a:endParaRPr b="1" lang="en-PH" sz="1600" spc="-1" strike="noStrike">
                        <a:latin typeface="Lato"/>
                      </a:endParaRPr>
                    </a:p>
                  </a:txBody>
                  <a:tcPr anchor="ctr" marL="90000" marR="90000">
                    <a:solidFill>
                      <a:srgbClr val="ffffcc"/>
                    </a:solidFill>
                  </a:tcPr>
                </a:tc>
                <a:tc>
                  <a:txBody>
                    <a:bodyPr lIns="90000" rIns="90000" tIns="46800" bIns="46800" anchor="ctr">
                      <a:noAutofit/>
                    </a:bodyPr>
                    <a:p>
                      <a:pPr algn="ctr">
                        <a:buNone/>
                      </a:pPr>
                      <a:r>
                        <a:rPr b="1" lang="en-PH" sz="1600" spc="-1" strike="noStrike">
                          <a:latin typeface="Lato"/>
                        </a:rPr>
                        <a:t>77.2%</a:t>
                      </a:r>
                      <a:endParaRPr b="1" lang="en-PH" sz="1600" spc="-1" strike="noStrike">
                        <a:latin typeface="Lato"/>
                      </a:endParaRPr>
                    </a:p>
                  </a:txBody>
                  <a:tcPr anchor="ctr" marL="90000" marR="90000">
                    <a:solidFill>
                      <a:srgbClr val="ffffcc"/>
                    </a:solidFill>
                  </a:tcPr>
                </a:tc>
              </a:tr>
              <a:tr h="418320">
                <a:tc>
                  <a:tcPr anchor="t" marL="90000" marR="90000">
                    <a:solidFill>
                      <a:srgbClr val="ffffcc"/>
                    </a:solidFill>
                  </a:tcPr>
                </a:tc>
                <a:tc>
                  <a:tcPr anchor="t" marL="90000" marR="90000">
                    <a:solidFill>
                      <a:srgbClr val="ffffcc"/>
                    </a:solidFill>
                  </a:tcPr>
                </a:tc>
                <a:tc>
                  <a:tcPr anchor="t" marL="90000" marR="90000">
                    <a:solidFill>
                      <a:srgbClr val="ffffcc"/>
                    </a:solidFill>
                  </a:tcPr>
                </a:tc>
                <a:tc>
                  <a:tcPr anchor="t" marL="90000" marR="90000">
                    <a:solidFill>
                      <a:srgbClr val="ffffcc"/>
                    </a:solidFill>
                  </a:tcPr>
                </a:tc>
                <a:tc>
                  <a:txBody>
                    <a:bodyPr lIns="90000" rIns="90000" tIns="46800" bIns="46800" anchor="t">
                      <a:noAutofit/>
                    </a:bodyPr>
                    <a:p>
                      <a:r>
                        <a:rPr b="1" lang="en-PH" sz="1800" spc="-1" strike="noStrike">
                          <a:latin typeface="Lato"/>
                        </a:rPr>
                        <a:t>Syria</a:t>
                      </a:r>
                      <a:endParaRPr b="1" lang="en-PH" sz="1800" spc="-1" strike="noStrike">
                        <a:latin typeface="Lato"/>
                      </a:endParaRPr>
                    </a:p>
                  </a:txBody>
                  <a:tcPr anchor="t" marL="90000" marR="90000">
                    <a:solidFill>
                      <a:srgbClr val="ffffcc"/>
                    </a:solidFill>
                  </a:tcPr>
                </a:tc>
                <a:tc>
                  <a:txBody>
                    <a:bodyPr lIns="90000" rIns="90000" tIns="46800" bIns="46800" anchor="t">
                      <a:noAutofit/>
                    </a:bodyPr>
                    <a:p>
                      <a:pPr algn="ctr">
                        <a:buNone/>
                      </a:pPr>
                      <a:r>
                        <a:rPr b="1" lang="en-PH" sz="1800" spc="-1" strike="noStrike">
                          <a:latin typeface="Lato"/>
                        </a:rPr>
                        <a:t>86.4%</a:t>
                      </a:r>
                      <a:endParaRPr b="1" lang="en-PH" sz="1800" spc="-1" strike="noStrike">
                        <a:latin typeface="Lato"/>
                      </a:endParaRPr>
                    </a:p>
                  </a:txBody>
                  <a:tcPr anchor="t" marL="90000" marR="90000">
                    <a:solidFill>
                      <a:srgbClr val="ffffcc"/>
                    </a:solidFill>
                  </a:tcPr>
                </a:tc>
                <a:tc>
                  <a:tcPr anchor="t" marL="90000" marR="90000">
                    <a:solidFill>
                      <a:srgbClr val="ffffcc"/>
                    </a:solidFill>
                  </a:tcPr>
                </a:tc>
                <a:tc>
                  <a:tcPr anchor="t" marL="90000" marR="90000">
                    <a:solidFill>
                      <a:srgbClr val="ffffcc"/>
                    </a:solidFill>
                  </a:tcPr>
                </a:tc>
                <a:tc>
                  <a:txBody>
                    <a:bodyPr lIns="90000" rIns="90000" tIns="46800" bIns="46800" anchor="t">
                      <a:noAutofit/>
                    </a:bodyPr>
                    <a:p>
                      <a:r>
                        <a:rPr b="1" lang="en-PH" sz="1400" spc="-1" strike="noStrike">
                          <a:latin typeface="Lato"/>
                        </a:rPr>
                        <a:t>Myanmar</a:t>
                      </a:r>
                      <a:endParaRPr b="1" lang="en-PH" sz="1400" spc="-1" strike="noStrike">
                        <a:latin typeface="Lato"/>
                      </a:endParaRPr>
                    </a:p>
                    <a:p>
                      <a:r>
                        <a:rPr b="1" lang="en-PH" sz="1400" spc="-1" strike="noStrike">
                          <a:latin typeface="Lato"/>
                        </a:rPr>
                        <a:t>Timor-Leste</a:t>
                      </a:r>
                      <a:endParaRPr b="1" lang="en-PH" sz="1400" spc="-1" strike="noStrike">
                        <a:latin typeface="Lato"/>
                      </a:endParaRPr>
                    </a:p>
                  </a:txBody>
                  <a:tcPr anchor="t" marL="90000" marR="90000">
                    <a:solidFill>
                      <a:srgbClr val="ffffcc"/>
                    </a:solidFill>
                  </a:tcPr>
                </a:tc>
                <a:tc>
                  <a:txBody>
                    <a:bodyPr lIns="90000" rIns="90000" tIns="46800" bIns="46800" anchor="ctr">
                      <a:noAutofit/>
                    </a:bodyPr>
                    <a:p>
                      <a:pPr algn="ctr">
                        <a:buNone/>
                      </a:pPr>
                      <a:r>
                        <a:rPr b="1" lang="en-PH" sz="1400" spc="-1" strike="noStrike">
                          <a:latin typeface="Lato"/>
                        </a:rPr>
                        <a:t>75.6%</a:t>
                      </a:r>
                      <a:endParaRPr b="1" lang="en-PH" sz="1400" spc="-1" strike="noStrike">
                        <a:latin typeface="Lato"/>
                      </a:endParaRPr>
                    </a:p>
                    <a:p>
                      <a:pPr algn="ctr">
                        <a:buNone/>
                      </a:pPr>
                      <a:r>
                        <a:rPr b="1" lang="en-PH" sz="1400" spc="-1" strike="noStrike">
                          <a:latin typeface="Lato"/>
                        </a:rPr>
                        <a:t>69.5%</a:t>
                      </a:r>
                      <a:endParaRPr b="1" lang="en-PH" sz="1400" spc="-1" strike="noStrike">
                        <a:latin typeface="Lato"/>
                      </a:endParaRPr>
                    </a:p>
                  </a:txBody>
                  <a:tcPr anchor="ctr" marL="90000" marR="90000">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p:nvPr>
        </p:nvSpPr>
        <p:spPr>
          <a:xfrm>
            <a:off x="360000" y="2052000"/>
            <a:ext cx="11519640" cy="4320000"/>
          </a:xfrm>
          <a:prstGeom prst="rect">
            <a:avLst/>
          </a:prstGeom>
          <a:noFill/>
          <a:ln w="76320">
            <a:noFill/>
          </a:ln>
        </p:spPr>
        <p:txBody>
          <a:bodyPr lIns="38160" rIns="38160" tIns="38160" bIns="38160" anchor="t">
            <a:normAutofit/>
          </a:bodyPr>
          <a:p>
            <a:pPr algn="just">
              <a:buNone/>
            </a:pPr>
            <a:r>
              <a:rPr b="1" lang="en-PH" sz="2000" spc="-1" strike="noStrike">
                <a:latin typeface="Lato"/>
              </a:rPr>
              <a:t>Ang paglipat ng tirahan mula sa isang lugar na kinagisnan papunta sa isang bagong pook ay tinatawag na migrasyon. Ang migrasyon ay tinatawag ding pandarayuhan. Ang migrasyon ay maaaring mangyari sa loob ng isang bansa o kaya naman ay mula sa isang bansa patungo sa iba pa. Ang migrasyon ay bahagi na ng mahabang kasaysayan ng Asya. Ito ay isang mahalagang salik o sukatan sa pagtataya ng kalagayang panlipunan.</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rPr>
              <a:t>Maraming dahilan kung bakit nagkakaroon ng migrasyon sa loob at labas ng isang bansa. Ilan sa mga ito ay ang kalamidad na naganap sa kinagisnang lugar o pagkakaroon ng digmaan na nagpatingkad ng dahilan upang lisanin ang isang lugar. Ang kahirapan ng buhay sa isang bansa ay nagbubunsod rin ng pandarayuhan, nakikipagsapalaran ang mga manggagawa upang magkaroon ng mas maunlad na kapalaran sa ibang bansa.</a:t>
            </a:r>
            <a:endParaRPr b="1" lang="en-PH" sz="2000" spc="-1" strike="noStrike">
              <a:latin typeface="Lato"/>
              <a:ea typeface="AppleSystemUIFont"/>
            </a:endParaRPr>
          </a:p>
        </p:txBody>
      </p:sp>
      <p:sp>
        <p:nvSpPr>
          <p:cNvPr id="286" name="PlaceHolder 28"/>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87" name=""/>
          <p:cNvSpPr/>
          <p:nvPr/>
        </p:nvSpPr>
        <p:spPr>
          <a:xfrm>
            <a:off x="720000" y="1620000"/>
            <a:ext cx="270000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MIGRASYON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p:nvPr>
        </p:nvSpPr>
        <p:spPr>
          <a:xfrm>
            <a:off x="360000" y="1944000"/>
            <a:ext cx="11519640" cy="4320000"/>
          </a:xfrm>
          <a:prstGeom prst="rect">
            <a:avLst/>
          </a:prstGeom>
          <a:noFill/>
          <a:ln w="76320">
            <a:noFill/>
          </a:ln>
        </p:spPr>
        <p:txBody>
          <a:bodyPr lIns="38160" rIns="38160" tIns="38160" bIns="38160" anchor="t">
            <a:normAutofit fontScale="99000"/>
          </a:bodyPr>
          <a:p>
            <a:pPr algn="just">
              <a:buNone/>
            </a:pPr>
            <a:r>
              <a:rPr b="1" lang="en-PH" sz="2000" spc="-1" strike="noStrike">
                <a:latin typeface="Lato"/>
                <a:ea typeface="AppleSystemUIFont"/>
              </a:rPr>
              <a:t>May positibong epekto ang migrasyon. Una rito ang pagkakaroon ng oportunidad na makapaghanapbuhay at pagkakaroon ng mas malaking kita. Tumataas din ang pagkakataon na umunlad ang lugar na nilipatan dahil nadaragdagan ang yamang tao rito. Gayundin sa lugar na nilisan. Halimbawa ay ang mga Overseas Filipino Worker (OFW) kung saan ay nakapagpapadala sila ng pera sa mga kaanak na naiiwan sa Pilipinas. Napakalaki ng naiaambag ng mga OFW sa paglago ng ekonomiya ng bansa.</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1" lang="en-PH" sz="2000" spc="-1" strike="noStrike">
                <a:latin typeface="Lato"/>
                <a:ea typeface="AppleSystemUIFont"/>
              </a:rPr>
              <a:t>Mayroon ding negatibong epekto ang pandarayuhan. Una ay ang posibilidad ng diskriminasyon. May mga lahi na ang tingin sa kanilang sarili ay mas angat kaysa iba. Kaya kapag may nandarayuhan, minamaltrato nila ang mga ito. Kitang-kita ito sa karanasan ng mga kasambahay na Pilipina sa Kanlurang Asya. Marami sa kanila ang sinasaktan at inaabuso ng mga dayuhang amo. Ikalawa, mayroong hindi kaaya-ayang bunga ang migrasyon para sa mga kaanak na naiiwan sa bansa. Ang mga mag-asawa ay karaniwang naghihiwalay dahil sa kakulangan sa komunikasyon o kaya ay dahil sa pagtataksil. May mga insidente na ang mga anak ng OFW ay napapariwara dahil sa kakulangan ng gabay at pag-aaruga ng magulang na nasa malayong bansa.</a:t>
            </a:r>
            <a:endParaRPr b="0" lang="en-PH" sz="2000" spc="-1" strike="noStrike">
              <a:latin typeface="AppleSystemUIFont"/>
              <a:ea typeface="AppleSystemUIFont"/>
            </a:endParaRPr>
          </a:p>
        </p:txBody>
      </p:sp>
      <p:sp>
        <p:nvSpPr>
          <p:cNvPr id="289" name="PlaceHolder 31"/>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90" name=""/>
          <p:cNvSpPr/>
          <p:nvPr/>
        </p:nvSpPr>
        <p:spPr>
          <a:xfrm>
            <a:off x="720000" y="1620000"/>
            <a:ext cx="2700000" cy="359640"/>
          </a:xfrm>
          <a:custGeom>
            <a:avLst/>
            <a:gdLst/>
            <a:ahLst/>
            <a:rect l="l" t="t" r="r" b="b"/>
            <a:pathLst>
              <a:path w="28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27834" y="1001"/>
                </a:lnTo>
                <a:lnTo>
                  <a:pt x="27834" y="1001"/>
                </a:lnTo>
                <a:cubicBezTo>
                  <a:pt x="27863" y="1001"/>
                  <a:pt x="27892" y="993"/>
                  <a:pt x="27918" y="979"/>
                </a:cubicBezTo>
                <a:cubicBezTo>
                  <a:pt x="27943" y="964"/>
                  <a:pt x="27964" y="943"/>
                  <a:pt x="27979" y="918"/>
                </a:cubicBezTo>
                <a:cubicBezTo>
                  <a:pt x="27993" y="892"/>
                  <a:pt x="28001" y="863"/>
                  <a:pt x="28001" y="834"/>
                </a:cubicBezTo>
                <a:lnTo>
                  <a:pt x="28001" y="166"/>
                </a:lnTo>
                <a:lnTo>
                  <a:pt x="28001" y="167"/>
                </a:lnTo>
                <a:lnTo>
                  <a:pt x="28001" y="167"/>
                </a:lnTo>
                <a:cubicBezTo>
                  <a:pt x="28001" y="138"/>
                  <a:pt x="27993" y="109"/>
                  <a:pt x="27979" y="83"/>
                </a:cubicBezTo>
                <a:cubicBezTo>
                  <a:pt x="27964" y="58"/>
                  <a:pt x="27943" y="37"/>
                  <a:pt x="27918" y="22"/>
                </a:cubicBezTo>
                <a:cubicBezTo>
                  <a:pt x="27892" y="8"/>
                  <a:pt x="27863" y="0"/>
                  <a:pt x="27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MIGRASYON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68840" cy="114120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92" name="PlaceHolder 9"/>
          <p:cNvSpPr/>
          <p:nvPr/>
        </p:nvSpPr>
        <p:spPr>
          <a:xfrm>
            <a:off x="609480" y="1604880"/>
            <a:ext cx="10955520" cy="3960360"/>
          </a:xfrm>
          <a:prstGeom prst="rect">
            <a:avLst/>
          </a:prstGeom>
          <a:noFill/>
          <a:ln w="0">
            <a:noFill/>
          </a:ln>
        </p:spPr>
        <p:style>
          <a:lnRef idx="0"/>
          <a:fillRef idx="0"/>
          <a:effectRef idx="0"/>
          <a:fontRef idx="minor"/>
        </p:style>
      </p:sp>
      <p:sp>
        <p:nvSpPr>
          <p:cNvPr id="293" name="PlaceHolder 11"/>
          <p:cNvSpPr/>
          <p:nvPr/>
        </p:nvSpPr>
        <p:spPr>
          <a:xfrm>
            <a:off x="609840" y="1604520"/>
            <a:ext cx="10955520" cy="3960360"/>
          </a:xfrm>
          <a:prstGeom prst="rect">
            <a:avLst/>
          </a:prstGeom>
          <a:noFill/>
          <a:ln w="0">
            <a:noFill/>
          </a:ln>
        </p:spPr>
        <p:style>
          <a:lnRef idx="0"/>
          <a:fillRef idx="0"/>
          <a:effectRef idx="0"/>
          <a:fontRef idx="minor"/>
        </p:style>
      </p:sp>
      <p:sp>
        <p:nvSpPr>
          <p:cNvPr id="294" name="PlaceHolder 2"/>
          <p:cNvSpPr>
            <a:spLocks noGrp="1"/>
          </p:cNvSpPr>
          <p:nvPr>
            <p:ph/>
          </p:nvPr>
        </p:nvSpPr>
        <p:spPr>
          <a:xfrm>
            <a:off x="609840" y="1591200"/>
            <a:ext cx="10968840" cy="397368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 </a:t>
            </a:r>
            <a:r>
              <a:rPr b="0" lang="en-PH" sz="1800" spc="-1" strike="noStrike">
                <a:solidFill>
                  <a:srgbClr val="000000"/>
                </a:solidFill>
                <a:latin typeface="Lato"/>
              </a:rPr>
              <a:t>Sagutin ang mga tanong.</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solidFill>
                  <a:srgbClr val="000000"/>
                </a:solidFill>
                <a:latin typeface="Lato"/>
              </a:rPr>
              <a:t>1. </a:t>
            </a:r>
            <a:r>
              <a:rPr b="0" lang="en-PH" sz="1800" spc="-1" strike="noStrike">
                <a:solidFill>
                  <a:srgbClr val="000000"/>
                </a:solidFill>
                <a:latin typeface="Lato"/>
                <a:ea typeface="AppleSystemUIFont"/>
              </a:rPr>
              <a:t>Bakit mahalagang pag-aralan ang mga salik tungkol sa populasyon?</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2. Paano magiging mabisang instrumento ang yamang tao sa pagkamit ng kaunlaran ng mga bansang Asyano?</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609480" y="273600"/>
            <a:ext cx="10955520" cy="112788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96" name="PlaceHolder 2"/>
          <p:cNvSpPr>
            <a:spLocks noGrp="1"/>
          </p:cNvSpPr>
          <p:nvPr>
            <p:ph/>
          </p:nvPr>
        </p:nvSpPr>
        <p:spPr>
          <a:xfrm>
            <a:off x="609480" y="1604520"/>
            <a:ext cx="10955520" cy="3960360"/>
          </a:xfrm>
          <a:prstGeom prst="rect">
            <a:avLst/>
          </a:prstGeom>
          <a:noFill/>
          <a:ln w="0">
            <a:noFill/>
          </a:ln>
        </p:spPr>
        <p:txBody>
          <a:bodyPr lIns="0" rIns="0" tIns="0" bIns="0" anchor="t">
            <a:normAutofit/>
          </a:bodyPr>
          <a:p>
            <a:r>
              <a:rPr b="1" lang="en-PH" sz="1800" spc="-1" strike="noStrike">
                <a:latin typeface="Lato"/>
                <a:ea typeface="AppleSystemUIFont"/>
              </a:rPr>
              <a:t>Maliban sa mga sagot na ito, maaaring may iba pang sagot ang mga mag-aaral batay sa pag-unawa sa paksa:</a:t>
            </a:r>
            <a:endParaRPr b="0" lang="en-PH" sz="1800" spc="-1" strike="noStrike">
              <a:latin typeface=""/>
              <a:ea typeface=""/>
            </a:endParaRPr>
          </a:p>
          <a:p>
            <a:pPr algn="just">
              <a:buNone/>
            </a:pPr>
            <a:r>
              <a:rPr b="0" lang="en-PH" sz="1800" spc="-1" strike="noStrike">
                <a:latin typeface="Lato"/>
              </a:rPr>
              <a:t>1. Mahalagang pag-aralan ang mga salik ng populasyon upang matiyak kung paano mapangangalagaan at masisiguro na ang mga mamamayang bumubuo sa isang bansa ay maging produktibo at magsilbing mga yamang tao na magsusulong ng pambansang kaunlaran.</a:t>
            </a:r>
            <a:endParaRPr b="0" lang="en-PH" sz="1800" spc="-1" strike="noStrike">
              <a:latin typeface="AppleSystemUIFont"/>
              <a:ea typeface="AppleSystemUIFont"/>
            </a:endParaRPr>
          </a:p>
          <a:p>
            <a:pPr algn="just">
              <a:buNone/>
            </a:pPr>
            <a:r>
              <a:rPr b="0" lang="en-PH" sz="1800" spc="-1" strike="noStrike">
                <a:latin typeface="Lato"/>
              </a:rPr>
              <a:t>2. Dahil sila ang may angking talino, kasanayan, at kakayahan upang isulong at maging ganap ang pambansang kaunlaran.</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Populasyon ang tawag sa bilang ng kabuoang dami ng taong naninirahan sa isang partikular na lugar sa isang takdang panahon. Mahalagang elemento ng bansa at kontinente ang populasyon. Ang Asya ang may pinakamalaking populasyon sa lahat ng mga kontinente sa buong mundo. Ayon sa Worldometers (2019), 59.4% ng populasyon ng mundo ay nasa Asya.</a:t>
            </a:r>
            <a:endParaRPr b="0" lang="en-PH" sz="2000" spc="-1" strike="noStrike">
              <a:latin typeface="Arial"/>
            </a:endParaRPr>
          </a:p>
        </p:txBody>
      </p:sp>
      <p:sp>
        <p:nvSpPr>
          <p:cNvPr id="214" name="PlaceHolder 3"/>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15" name=""/>
          <p:cNvSpPr/>
          <p:nvPr/>
        </p:nvSpPr>
        <p:spPr>
          <a:xfrm>
            <a:off x="720000" y="1620000"/>
            <a:ext cx="3599640" cy="359640"/>
          </a:xfrm>
          <a:custGeom>
            <a:avLst/>
            <a:gdLst/>
            <a:ahLst/>
            <a:rect l="l" t="t" r="r" b="b"/>
            <a:pathLst>
              <a:path w="10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9834" y="1001"/>
                </a:lnTo>
                <a:lnTo>
                  <a:pt x="9834" y="1001"/>
                </a:lnTo>
                <a:cubicBezTo>
                  <a:pt x="9863" y="1001"/>
                  <a:pt x="9892" y="993"/>
                  <a:pt x="9918" y="979"/>
                </a:cubicBezTo>
                <a:cubicBezTo>
                  <a:pt x="9943" y="964"/>
                  <a:pt x="9964" y="943"/>
                  <a:pt x="9979" y="918"/>
                </a:cubicBezTo>
                <a:cubicBezTo>
                  <a:pt x="9993" y="892"/>
                  <a:pt x="10001" y="863"/>
                  <a:pt x="10001" y="834"/>
                </a:cubicBezTo>
                <a:lnTo>
                  <a:pt x="10000" y="166"/>
                </a:lnTo>
                <a:lnTo>
                  <a:pt x="10001" y="167"/>
                </a:lnTo>
                <a:lnTo>
                  <a:pt x="10001" y="167"/>
                </a:lnTo>
                <a:cubicBezTo>
                  <a:pt x="10001" y="138"/>
                  <a:pt x="9993" y="109"/>
                  <a:pt x="9979" y="83"/>
                </a:cubicBezTo>
                <a:cubicBezTo>
                  <a:pt x="9964" y="58"/>
                  <a:pt x="9943" y="37"/>
                  <a:pt x="9918" y="22"/>
                </a:cubicBezTo>
                <a:cubicBezTo>
                  <a:pt x="9892" y="8"/>
                  <a:pt x="9863" y="0"/>
                  <a:pt x="9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DAMI NG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p:nvPr>
        </p:nvSpPr>
        <p:spPr>
          <a:xfrm>
            <a:off x="609480" y="2072520"/>
            <a:ext cx="11270160" cy="4119120"/>
          </a:xfrm>
          <a:prstGeom prst="rect">
            <a:avLst/>
          </a:prstGeom>
          <a:noFill/>
          <a:ln w="76320">
            <a:noFill/>
          </a:ln>
        </p:spPr>
        <p:txBody>
          <a:bodyPr lIns="38160" rIns="38160" tIns="38160" bIns="38160" anchor="t">
            <a:normAutofit/>
          </a:bodyPr>
          <a:p>
            <a:pPr>
              <a:lnSpc>
                <a:spcPct val="100000"/>
              </a:lnSpc>
              <a:buNone/>
            </a:pPr>
            <a:r>
              <a:rPr b="1" lang="en-PH" sz="2000" spc="-1" strike="noStrike">
                <a:latin typeface="Lato"/>
                <a:ea typeface="AppleSystemUIFont"/>
              </a:rPr>
              <a:t>Tunghayan ang talahanayan ng populasyon sa bawat kontinente:</a:t>
            </a:r>
            <a:endParaRPr b="0" lang="en-PH" sz="2000" spc="-1" strike="noStrike">
              <a:latin typeface="Arial"/>
            </a:endParaRPr>
          </a:p>
        </p:txBody>
      </p:sp>
      <p:sp>
        <p:nvSpPr>
          <p:cNvPr id="217" name="PlaceHolder 7"/>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18" name=""/>
          <p:cNvSpPr/>
          <p:nvPr/>
        </p:nvSpPr>
        <p:spPr>
          <a:xfrm>
            <a:off x="720000" y="1620000"/>
            <a:ext cx="3599640" cy="359640"/>
          </a:xfrm>
          <a:custGeom>
            <a:avLst/>
            <a:gdLst/>
            <a:ahLst/>
            <a:rect l="l" t="t" r="r" b="b"/>
            <a:pathLst>
              <a:path w="10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9834" y="1001"/>
                </a:lnTo>
                <a:lnTo>
                  <a:pt x="9834" y="1001"/>
                </a:lnTo>
                <a:cubicBezTo>
                  <a:pt x="9863" y="1001"/>
                  <a:pt x="9892" y="993"/>
                  <a:pt x="9918" y="979"/>
                </a:cubicBezTo>
                <a:cubicBezTo>
                  <a:pt x="9943" y="964"/>
                  <a:pt x="9964" y="943"/>
                  <a:pt x="9979" y="918"/>
                </a:cubicBezTo>
                <a:cubicBezTo>
                  <a:pt x="9993" y="892"/>
                  <a:pt x="10001" y="863"/>
                  <a:pt x="10001" y="834"/>
                </a:cubicBezTo>
                <a:lnTo>
                  <a:pt x="10000" y="166"/>
                </a:lnTo>
                <a:lnTo>
                  <a:pt x="10001" y="167"/>
                </a:lnTo>
                <a:lnTo>
                  <a:pt x="10001" y="167"/>
                </a:lnTo>
                <a:cubicBezTo>
                  <a:pt x="10001" y="138"/>
                  <a:pt x="9993" y="109"/>
                  <a:pt x="9979" y="83"/>
                </a:cubicBezTo>
                <a:cubicBezTo>
                  <a:pt x="9964" y="58"/>
                  <a:pt x="9943" y="37"/>
                  <a:pt x="9918" y="22"/>
                </a:cubicBezTo>
                <a:cubicBezTo>
                  <a:pt x="9892" y="8"/>
                  <a:pt x="9863" y="0"/>
                  <a:pt x="9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DAMI NG TAO</a:t>
            </a:r>
            <a:endParaRPr b="0" lang="en-PH" sz="2000" spc="-1" strike="noStrike">
              <a:latin typeface="Arial"/>
            </a:endParaRPr>
          </a:p>
        </p:txBody>
      </p:sp>
      <p:graphicFrame>
        <p:nvGraphicFramePr>
          <p:cNvPr id="219" name=""/>
          <p:cNvGraphicFramePr/>
          <p:nvPr/>
        </p:nvGraphicFramePr>
        <p:xfrm>
          <a:off x="720000" y="2484000"/>
          <a:ext cx="10799640" cy="3461760"/>
        </p:xfrm>
        <a:graphic>
          <a:graphicData uri="http://schemas.openxmlformats.org/drawingml/2006/table">
            <a:tbl>
              <a:tblPr/>
              <a:tblGrid>
                <a:gridCol w="4918320"/>
                <a:gridCol w="3022200"/>
                <a:gridCol w="2859480"/>
              </a:tblGrid>
              <a:tr h="494640">
                <a:tc>
                  <a:txBody>
                    <a:bodyPr lIns="90000" rIns="90000" anchor="ctr">
                      <a:noAutofit/>
                    </a:bodyPr>
                    <a:p>
                      <a:pPr algn="ctr">
                        <a:lnSpc>
                          <a:spcPct val="100000"/>
                        </a:lnSpc>
                        <a:buNone/>
                      </a:pPr>
                      <a:r>
                        <a:rPr b="1" lang="en-PH" sz="1800" spc="-1" strike="noStrike">
                          <a:solidFill>
                            <a:srgbClr val="ffffff"/>
                          </a:solidFill>
                          <a:latin typeface="Lato"/>
                        </a:rPr>
                        <a:t>KONTINENTE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solidFill>
                            <a:srgbClr val="ffffff"/>
                          </a:solidFill>
                          <a:latin typeface="Lato"/>
                        </a:rPr>
                        <a:t>POPULASYON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solidFill>
                            <a:srgbClr val="ffffff"/>
                          </a:solidFill>
                          <a:latin typeface="Lato"/>
                        </a:rPr>
                        <a:t>PORSIYENTO</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494640">
                <a:tc>
                  <a:txBody>
                    <a:bodyPr lIns="90000" rIns="90000" anchor="ctr">
                      <a:noAutofit/>
                    </a:bodyPr>
                    <a:p>
                      <a:pPr>
                        <a:lnSpc>
                          <a:spcPct val="100000"/>
                        </a:lnSpc>
                        <a:buNone/>
                      </a:pPr>
                      <a:r>
                        <a:rPr b="1" lang="en-PH" sz="1800" spc="-1" strike="noStrike">
                          <a:solidFill>
                            <a:srgbClr val="ffffff"/>
                          </a:solidFill>
                          <a:latin typeface="Lato"/>
                        </a:rPr>
                        <a:t>1. Asia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4,584,807,072</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59.4%</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94640">
                <a:tc>
                  <a:txBody>
                    <a:bodyPr lIns="90000" rIns="90000" anchor="ctr">
                      <a:noAutofit/>
                    </a:bodyPr>
                    <a:p>
                      <a:pPr>
                        <a:lnSpc>
                          <a:spcPct val="100000"/>
                        </a:lnSpc>
                        <a:buNone/>
                      </a:pPr>
                      <a:r>
                        <a:rPr b="1" lang="en-PH" sz="1800" spc="-1" strike="noStrike">
                          <a:solidFill>
                            <a:srgbClr val="ffffff"/>
                          </a:solidFill>
                          <a:latin typeface="Lato"/>
                        </a:rPr>
                        <a:t>2. Africa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1,320,038,716</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17.1%</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94640">
                <a:tc>
                  <a:txBody>
                    <a:bodyPr lIns="90000" rIns="90000" anchor="ctr">
                      <a:noAutofit/>
                    </a:bodyPr>
                    <a:p>
                      <a:pPr>
                        <a:lnSpc>
                          <a:spcPct val="100000"/>
                        </a:lnSpc>
                        <a:buNone/>
                      </a:pPr>
                      <a:r>
                        <a:rPr b="1" lang="en-PH" sz="1800" spc="-1" strike="noStrike">
                          <a:solidFill>
                            <a:srgbClr val="ffffff"/>
                          </a:solidFill>
                          <a:latin typeface="Lato"/>
                        </a:rPr>
                        <a:t>3. Europe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743,102,600</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9.6%</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94640">
                <a:tc>
                  <a:txBody>
                    <a:bodyPr lIns="90000" rIns="90000" anchor="ctr">
                      <a:noAutofit/>
                    </a:bodyPr>
                    <a:p>
                      <a:pPr>
                        <a:lnSpc>
                          <a:spcPct val="100000"/>
                        </a:lnSpc>
                        <a:buNone/>
                      </a:pPr>
                      <a:r>
                        <a:rPr b="1" lang="en-PH" sz="1800" spc="-1" strike="noStrike">
                          <a:solidFill>
                            <a:srgbClr val="ffffff"/>
                          </a:solidFill>
                          <a:latin typeface="Lato"/>
                        </a:rPr>
                        <a:t>4. South America (Latin America at Caribbean)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658,305,557</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8.5%</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94640">
                <a:tc>
                  <a:txBody>
                    <a:bodyPr lIns="90000" rIns="90000" anchor="ctr">
                      <a:noAutofit/>
                    </a:bodyPr>
                    <a:p>
                      <a:pPr>
                        <a:lnSpc>
                          <a:spcPct val="100000"/>
                        </a:lnSpc>
                        <a:buNone/>
                      </a:pPr>
                      <a:r>
                        <a:rPr b="1" lang="en-PH" sz="1800" spc="-1" strike="noStrike">
                          <a:solidFill>
                            <a:srgbClr val="ffffff"/>
                          </a:solidFill>
                          <a:latin typeface="Lato"/>
                        </a:rPr>
                        <a:t>5. North America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366,496,802</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4.8%</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94280">
                <a:tc>
                  <a:txBody>
                    <a:bodyPr lIns="90000" rIns="90000" anchor="ctr">
                      <a:noAutofit/>
                    </a:bodyPr>
                    <a:p>
                      <a:pPr>
                        <a:lnSpc>
                          <a:spcPct val="100000"/>
                        </a:lnSpc>
                        <a:buNone/>
                      </a:pPr>
                      <a:r>
                        <a:rPr b="1" lang="en-PH" sz="1800" spc="-1" strike="noStrike">
                          <a:solidFill>
                            <a:srgbClr val="ffffff"/>
                          </a:solidFill>
                          <a:latin typeface="Lato"/>
                        </a:rPr>
                        <a:t>6. Australia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1800" spc="-1" strike="noStrike">
                          <a:latin typeface="Lato"/>
                          <a:ea typeface="AppleSystemUIFont"/>
                        </a:rPr>
                        <a:t>41,826,176</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latin typeface="Lato"/>
                          <a:ea typeface="AppleSystemUIFont"/>
                        </a:rPr>
                        <a:t>0.54%</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
        <p:nvSpPr>
          <p:cNvPr id="220" name=""/>
          <p:cNvSpPr/>
          <p:nvPr/>
        </p:nvSpPr>
        <p:spPr>
          <a:xfrm>
            <a:off x="720000" y="5945760"/>
            <a:ext cx="2224080" cy="24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PH" sz="1000" spc="-1" strike="noStrike">
                <a:latin typeface="Lato"/>
                <a:ea typeface="AppleSystemUIFont"/>
              </a:rPr>
              <a:t>Pinagkunan: www.worldometers.info</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Batay sa talahanayan, mahigit sa kalahati ng populasyon ng mundo ay nasa Asya. Limang bansa rito ang kabilang sa sampung bansa na may pinakamalalaking populasyon. Ito ay ang China (1), India (2), Indonesia (4), Pakistan (6), at Bangladesh (8). Samakatuwid, ang Asya ang may pinakamalaking yamang tao. Kung ito ang pagbabatayan, ang mga bansa sa Asya dapat ang pinakamauunlad na bansa sa daigdig. Ito ay sa kadahilanang napakaraming tao ang naninirahan dito. Ang malaking populasyon ay maaaring makatulong sa pagpapalakas ng sektor ng manggagawa, at propesyonal.</a:t>
            </a:r>
            <a:endParaRPr b="0" lang="en-PH" sz="2000" spc="-1" strike="noStrike">
              <a:latin typeface="Arial"/>
            </a:endParaRPr>
          </a:p>
        </p:txBody>
      </p:sp>
      <p:sp>
        <p:nvSpPr>
          <p:cNvPr id="222" name="PlaceHolder 10"/>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23" name=""/>
          <p:cNvSpPr/>
          <p:nvPr/>
        </p:nvSpPr>
        <p:spPr>
          <a:xfrm>
            <a:off x="720000" y="1620000"/>
            <a:ext cx="3599640" cy="359640"/>
          </a:xfrm>
          <a:custGeom>
            <a:avLst/>
            <a:gdLst/>
            <a:ahLst/>
            <a:rect l="l" t="t" r="r" b="b"/>
            <a:pathLst>
              <a:path w="10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9834" y="1001"/>
                </a:lnTo>
                <a:lnTo>
                  <a:pt x="9834" y="1001"/>
                </a:lnTo>
                <a:cubicBezTo>
                  <a:pt x="9863" y="1001"/>
                  <a:pt x="9892" y="993"/>
                  <a:pt x="9918" y="979"/>
                </a:cubicBezTo>
                <a:cubicBezTo>
                  <a:pt x="9943" y="964"/>
                  <a:pt x="9964" y="943"/>
                  <a:pt x="9979" y="918"/>
                </a:cubicBezTo>
                <a:cubicBezTo>
                  <a:pt x="9993" y="892"/>
                  <a:pt x="10001" y="863"/>
                  <a:pt x="10001" y="834"/>
                </a:cubicBezTo>
                <a:lnTo>
                  <a:pt x="10000" y="166"/>
                </a:lnTo>
                <a:lnTo>
                  <a:pt x="10001" y="167"/>
                </a:lnTo>
                <a:lnTo>
                  <a:pt x="10001" y="167"/>
                </a:lnTo>
                <a:cubicBezTo>
                  <a:pt x="10001" y="138"/>
                  <a:pt x="9993" y="109"/>
                  <a:pt x="9979" y="83"/>
                </a:cubicBezTo>
                <a:cubicBezTo>
                  <a:pt x="9964" y="58"/>
                  <a:pt x="9943" y="37"/>
                  <a:pt x="9918" y="22"/>
                </a:cubicBezTo>
                <a:cubicBezTo>
                  <a:pt x="9892" y="8"/>
                  <a:pt x="9863" y="0"/>
                  <a:pt x="9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DAMI NG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buNone/>
            </a:pPr>
            <a:endParaRPr b="0" lang="en-PH" sz="3200" spc="-1" strike="noStrike">
              <a:latin typeface="Arial"/>
            </a:endParaRPr>
          </a:p>
          <a:p>
            <a:pPr algn="just">
              <a:lnSpc>
                <a:spcPct val="100000"/>
              </a:lnSpc>
              <a:buNone/>
            </a:pPr>
            <a:r>
              <a:rPr b="1" lang="en-PH" sz="2000" spc="-1" strike="noStrike">
                <a:latin typeface="Lato"/>
                <a:ea typeface="AppleSystemUIFont"/>
              </a:rPr>
              <a:t>Malaki ang kinalaman ng komposisyon ng populasyon ayon sa gulang o edad sa kalagayang panlipunan ng Asya. May tatlong grupo na ginagamit sa pagpapangkat ng populasyon ayon sa gulang. Una, ang 0 hanggang 14 taong gulang ay itinuturing na mga bata. Pangalawa ay ang produktibong pangkat na binubuo ng 15 hanggang 64 na taong gulang. Ang huli ay ang may edad na 65 pataas na tinatawag na matatanda. Ang pangkat na bata at matatanda ay umaasa sa gitnang pangkat, ang mga naghahanapbuhay o ang produktibong bahagdan ng populasyon. Ang mga bata at matatanda ay umaasa rin sa suporta na galing sa pamahalaan.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kaugnayan ang populasyon ng bawat pangkat sa kalagayang panlipunan ng Asya. Mas malaki ang responsibilidad ng pamahalaan kung mas marami ang mga bata at matatanda kaysa mga produktibong mamamayan. Sa kabilang banda naman, mas maraming katuwang kung mas malaki ang populasyon ng mga naghahanapbuhay.</a:t>
            </a:r>
            <a:endParaRPr b="0" lang="en-PH" sz="2000" spc="-1" strike="noStrike">
              <a:latin typeface="Arial"/>
            </a:endParaRPr>
          </a:p>
        </p:txBody>
      </p:sp>
      <p:sp>
        <p:nvSpPr>
          <p:cNvPr id="225" name="PlaceHolder 13"/>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26" name=""/>
          <p:cNvSpPr/>
          <p:nvPr/>
        </p:nvSpPr>
        <p:spPr>
          <a:xfrm>
            <a:off x="720000" y="162000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KOMPOSISYON NG POPULASYON AYON SA GULANG</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p:nvPr>
        </p:nvSpPr>
        <p:spPr>
          <a:xfrm>
            <a:off x="609480" y="2000520"/>
            <a:ext cx="11270160" cy="4119120"/>
          </a:xfrm>
          <a:prstGeom prst="rect">
            <a:avLst/>
          </a:prstGeom>
          <a:noFill/>
          <a:ln w="76320">
            <a:noFill/>
          </a:ln>
        </p:spPr>
        <p:txBody>
          <a:bodyPr lIns="38160" rIns="38160" tIns="38160" bIns="38160" anchor="t">
            <a:normAutofit/>
          </a:bodyPr>
          <a:p>
            <a:pPr algn="just">
              <a:lnSpc>
                <a:spcPct val="100000"/>
              </a:lnSpc>
              <a:spcBef>
                <a:spcPts val="1417"/>
              </a:spcBef>
              <a:buNone/>
            </a:pPr>
            <a:r>
              <a:rPr b="1" lang="en-PH" sz="2000" spc="-1" strike="noStrike">
                <a:latin typeface="Lato"/>
                <a:ea typeface="AppleSystemUIFont"/>
              </a:rPr>
              <a:t>Tunghayan ang bilang ng populasyon ng bawat pangkat sa Pilipinas. Ito ang datos ng Philippine Statistics Authority (PSA) ukol sa dami ng populasyon ng Pilipinas sa taong 2015 batay sa mga pangkat ng edad (PSA, 2015):</a:t>
            </a:r>
            <a:endParaRPr b="0" lang="en-PH" sz="2000" spc="-1" strike="noStrike">
              <a:latin typeface="Arial"/>
            </a:endParaRPr>
          </a:p>
        </p:txBody>
      </p:sp>
      <p:sp>
        <p:nvSpPr>
          <p:cNvPr id="228" name="PlaceHolder 15"/>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29" name=""/>
          <p:cNvSpPr/>
          <p:nvPr/>
        </p:nvSpPr>
        <p:spPr>
          <a:xfrm>
            <a:off x="720000" y="162000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KOMPOSISYON NG POPULASYON AYON SA GULANG</a:t>
            </a:r>
            <a:endParaRPr b="0" lang="en-PH" sz="2000" spc="-1" strike="noStrike">
              <a:latin typeface="Arial"/>
            </a:endParaRPr>
          </a:p>
        </p:txBody>
      </p:sp>
      <p:graphicFrame>
        <p:nvGraphicFramePr>
          <p:cNvPr id="230" name=""/>
          <p:cNvGraphicFramePr/>
          <p:nvPr/>
        </p:nvGraphicFramePr>
        <p:xfrm>
          <a:off x="1445040" y="3189600"/>
          <a:ext cx="9354600" cy="2879280"/>
        </p:xfrm>
        <a:graphic>
          <a:graphicData uri="http://schemas.openxmlformats.org/drawingml/2006/table">
            <a:tbl>
              <a:tblPr/>
              <a:tblGrid>
                <a:gridCol w="5256000"/>
                <a:gridCol w="2073960"/>
                <a:gridCol w="2025000"/>
              </a:tblGrid>
              <a:tr h="719640">
                <a:tc>
                  <a:txBody>
                    <a:bodyPr lIns="90000" rIns="90000" anchor="ctr">
                      <a:noAutofit/>
                    </a:bodyPr>
                    <a:p>
                      <a:pPr algn="ctr">
                        <a:lnSpc>
                          <a:spcPct val="100000"/>
                        </a:lnSpc>
                        <a:buNone/>
                      </a:pPr>
                      <a:r>
                        <a:rPr b="1" lang="en-PH" sz="2000" spc="-1" strike="noStrike">
                          <a:solidFill>
                            <a:srgbClr val="ffffff"/>
                          </a:solidFill>
                          <a:latin typeface="Lato"/>
                        </a:rPr>
                        <a:t>PANGKAT (BATAY SA EDAD)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2000" spc="-1" strike="noStrike">
                          <a:solidFill>
                            <a:srgbClr val="ffffff"/>
                          </a:solidFill>
                          <a:latin typeface="Lato"/>
                        </a:rPr>
                        <a:t>BILANG NG POPULASYON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lIns="90000" rIns="90000" anchor="ctr">
                      <a:noAutofit/>
                    </a:bodyPr>
                    <a:p>
                      <a:pPr algn="ctr">
                        <a:lnSpc>
                          <a:spcPct val="100000"/>
                        </a:lnSpc>
                        <a:buNone/>
                      </a:pPr>
                      <a:r>
                        <a:rPr b="1" lang="en-PH" sz="2000" spc="-1" strike="noStrike">
                          <a:solidFill>
                            <a:srgbClr val="ffffff"/>
                          </a:solidFill>
                          <a:latin typeface="Lato"/>
                        </a:rPr>
                        <a:t>PORSIYENTO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r>
              <a:tr h="719640">
                <a:tc>
                  <a:txBody>
                    <a:bodyPr lIns="90000" rIns="90000" anchor="ctr">
                      <a:noAutofit/>
                    </a:bodyPr>
                    <a:p>
                      <a:pPr>
                        <a:lnSpc>
                          <a:spcPct val="100000"/>
                        </a:lnSpc>
                        <a:buNone/>
                      </a:pPr>
                      <a:r>
                        <a:rPr b="1" lang="en-PH" sz="1800" spc="-1" strike="noStrike">
                          <a:solidFill>
                            <a:srgbClr val="000000"/>
                          </a:solidFill>
                          <a:latin typeface="Lato"/>
                          <a:ea typeface="AppleSystemUIFont"/>
                        </a:rPr>
                        <a:t>Batang populasyon (0 hanggang 14 na taong gulang)</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 </a:t>
                      </a:r>
                      <a:r>
                        <a:rPr b="1" lang="en-PH" sz="1800" spc="-1" strike="noStrike">
                          <a:solidFill>
                            <a:srgbClr val="000000"/>
                          </a:solidFill>
                          <a:latin typeface="Lato"/>
                          <a:ea typeface="AppleSystemUIFont"/>
                        </a:rPr>
                        <a:t>32,682,000</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 </a:t>
                      </a:r>
                      <a:r>
                        <a:rPr b="1" lang="en-PH" sz="1800" spc="-1" strike="noStrike">
                          <a:solidFill>
                            <a:srgbClr val="000000"/>
                          </a:solidFill>
                          <a:latin typeface="Lato"/>
                          <a:ea typeface="AppleSystemUIFont"/>
                        </a:rPr>
                        <a:t>32.38%</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719640">
                <a:tc>
                  <a:txBody>
                    <a:bodyPr lIns="90000" rIns="90000" anchor="ctr">
                      <a:noAutofit/>
                    </a:bodyPr>
                    <a:p>
                      <a:pPr>
                        <a:lnSpc>
                          <a:spcPct val="100000"/>
                        </a:lnSpc>
                        <a:buNone/>
                      </a:pPr>
                      <a:r>
                        <a:rPr b="1" lang="en-PH" sz="1800" spc="-1" strike="noStrike">
                          <a:solidFill>
                            <a:srgbClr val="000000"/>
                          </a:solidFill>
                          <a:latin typeface="Lato"/>
                          <a:ea typeface="AppleSystemUIFont"/>
                        </a:rPr>
                        <a:t>Produktibong populasyon (15 hanggang 64 taong gulang) </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65,286,000</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64.14%</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720720">
                <a:tc>
                  <a:txBody>
                    <a:bodyPr lIns="90000" rIns="90000" anchor="ctr">
                      <a:noAutofit/>
                    </a:bodyPr>
                    <a:p>
                      <a:pPr>
                        <a:lnSpc>
                          <a:spcPct val="100000"/>
                        </a:lnSpc>
                        <a:buNone/>
                      </a:pPr>
                      <a:r>
                        <a:rPr b="1" lang="en-PH" sz="1800" spc="-1" strike="noStrike">
                          <a:solidFill>
                            <a:srgbClr val="000000"/>
                          </a:solidFill>
                          <a:latin typeface="Lato"/>
                          <a:ea typeface="AppleSystemUIFont"/>
                        </a:rPr>
                        <a:t>Matandang populasyon (65 na taong gulang at pataas)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 </a:t>
                      </a:r>
                      <a:r>
                        <a:rPr b="1" lang="en-PH" sz="1800" spc="-1" strike="noStrike">
                          <a:solidFill>
                            <a:srgbClr val="000000"/>
                          </a:solidFill>
                          <a:latin typeface="Lato"/>
                          <a:ea typeface="AppleSystemUIFont"/>
                        </a:rPr>
                        <a:t>7,844,000</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ctr">
                        <a:lnSpc>
                          <a:spcPct val="100000"/>
                        </a:lnSpc>
                        <a:buNone/>
                      </a:pPr>
                      <a:r>
                        <a:rPr b="1" lang="en-PH" sz="1800" spc="-1" strike="noStrike">
                          <a:solidFill>
                            <a:srgbClr val="000000"/>
                          </a:solidFill>
                          <a:latin typeface="Lato"/>
                          <a:ea typeface="AppleSystemUIFont"/>
                        </a:rPr>
                        <a:t> </a:t>
                      </a:r>
                      <a:r>
                        <a:rPr b="1" lang="en-PH" sz="1800" spc="-1" strike="noStrike">
                          <a:solidFill>
                            <a:srgbClr val="000000"/>
                          </a:solidFill>
                          <a:latin typeface="Lato"/>
                          <a:ea typeface="AppleSystemUIFont"/>
                        </a:rPr>
                        <a:t>3.48%</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p:nvPr>
        </p:nvSpPr>
        <p:spPr>
          <a:xfrm>
            <a:off x="609480" y="2000520"/>
            <a:ext cx="6230160" cy="4119120"/>
          </a:xfrm>
          <a:prstGeom prst="rect">
            <a:avLst/>
          </a:prstGeom>
          <a:noFill/>
          <a:ln w="76320">
            <a:noFill/>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1800" spc="-1" strike="noStrike">
                <a:latin typeface="Lato"/>
                <a:ea typeface="AppleSystemUIFont"/>
              </a:rPr>
              <a:t>Ang haba ng buhay at kasarian ng populasyon ay may implikasyon sa kalagayang panlipunan. Kung mataas ang haba ng buhay ng mga mamamayan, maaaring nangangahulugan ito na maginhawa ang buhay ng tao sa lugar na iyon. Maaaring mataas ang antas ng kanilang kalagayang medikal at teknolohikal upang magamot ang mga maysakit lalo na ang mga matatanda. Sa Asya, ang bansang Japan at Singapore ang may pinakamatataas na haba ng buhay samantalang ang pinakamabababa ay ang Afghanistan, Nepal, Laos, Myanmar, at Cambodia.</a:t>
            </a:r>
            <a:endParaRPr b="0" lang="en-PH" sz="1800" spc="-1" strike="noStrike">
              <a:latin typeface="Arial"/>
            </a:endParaRPr>
          </a:p>
        </p:txBody>
      </p:sp>
      <p:sp>
        <p:nvSpPr>
          <p:cNvPr id="232" name="PlaceHolder 17"/>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33" name=""/>
          <p:cNvSpPr/>
          <p:nvPr/>
        </p:nvSpPr>
        <p:spPr>
          <a:xfrm>
            <a:off x="720000" y="162000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INAASAHANG HABA NG BUHAY AT KASARIAN</a:t>
            </a:r>
            <a:endParaRPr b="0" lang="en-PH" sz="2000" spc="-1" strike="noStrike">
              <a:latin typeface="Arial"/>
            </a:endParaRPr>
          </a:p>
        </p:txBody>
      </p:sp>
      <p:pic>
        <p:nvPicPr>
          <p:cNvPr id="234" name="" descr=""/>
          <p:cNvPicPr/>
          <p:nvPr/>
        </p:nvPicPr>
        <p:blipFill>
          <a:blip r:embed="rId1"/>
          <a:stretch/>
        </p:blipFill>
        <p:spPr>
          <a:xfrm>
            <a:off x="6945840" y="2034720"/>
            <a:ext cx="5113800" cy="3436920"/>
          </a:xfrm>
          <a:prstGeom prst="rect">
            <a:avLst/>
          </a:prstGeom>
          <a:ln w="0">
            <a:noFill/>
          </a:ln>
        </p:spPr>
      </p:pic>
      <p:sp>
        <p:nvSpPr>
          <p:cNvPr id="235" name=""/>
          <p:cNvSpPr/>
          <p:nvPr/>
        </p:nvSpPr>
        <p:spPr>
          <a:xfrm>
            <a:off x="7704000" y="5357520"/>
            <a:ext cx="3706920" cy="546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000" spc="-1" strike="noStrike">
                <a:latin typeface="Lato"/>
                <a:ea typeface="AppleSystemUIFont"/>
              </a:rPr>
              <a:t>Kane Tanaka, edad 118 mula sa Japan, ipinanganak noong 1903,</a:t>
            </a:r>
            <a:endParaRPr b="0" lang="en-PH" sz="1000" spc="-1" strike="noStrike">
              <a:latin typeface="Arial"/>
            </a:endParaRPr>
          </a:p>
          <a:p>
            <a:pPr algn="ctr">
              <a:lnSpc>
                <a:spcPct val="100000"/>
              </a:lnSpc>
              <a:buNone/>
            </a:pPr>
            <a:r>
              <a:rPr b="0" lang="en-PH" sz="1000" spc="-1" strike="noStrike">
                <a:latin typeface="Lato"/>
                <a:ea typeface="AppleSystemUIFont"/>
              </a:rPr>
              <a:t>at tinaguriang world’s oldest living person (female)</a:t>
            </a:r>
            <a:endParaRPr b="0" lang="en-PH" sz="1000" spc="-1" strike="noStrike">
              <a:latin typeface="Arial"/>
            </a:endParaRPr>
          </a:p>
          <a:p>
            <a:pPr algn="ctr">
              <a:lnSpc>
                <a:spcPct val="100000"/>
              </a:lnSpc>
              <a:buNone/>
            </a:pPr>
            <a:r>
              <a:rPr b="0" lang="en-PH" sz="1000" spc="-1" strike="noStrike">
                <a:latin typeface="Lato"/>
                <a:ea typeface="AppleSystemUIFont"/>
              </a:rPr>
              <a:t>as of 2021 ng Guinness World Records</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p:nvPr>
        </p:nvSpPr>
        <p:spPr>
          <a:xfrm>
            <a:off x="609480" y="2000520"/>
            <a:ext cx="5870160" cy="4119120"/>
          </a:xfrm>
          <a:prstGeom prst="rect">
            <a:avLst/>
          </a:prstGeom>
          <a:noFill/>
          <a:ln w="76320">
            <a:noFill/>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1800" spc="-1" strike="noStrike">
                <a:latin typeface="Lato"/>
                <a:ea typeface="AppleSystemUIFont"/>
              </a:rPr>
              <a:t>Mas mahaba ang buhay ng populasyon sa bansang mayayaman samantalang mas mababa naman sa mahihirap na bansa. Mayroon din namang ibang salik tulad ng digmaan, epidemya, at kalamidad. Nasasalamin sa talahanayan na mas mahaba ang buhay ng mga kababaihan sa Asya kaysa sa kalalakihan. Walang malinaw na dahilan kung bakit ganito ang kaganapan. Ito ay sa kabila na maraming kultura sa Asya ang naghahangad na lalaki ang mga bagong silang, tulad sa China. Anong interpretasyon ang mabubuo mo mula sa graph?</a:t>
            </a:r>
            <a:endParaRPr b="0" lang="en-PH" sz="1800" spc="-1" strike="noStrike">
              <a:latin typeface="Arial"/>
            </a:endParaRPr>
          </a:p>
        </p:txBody>
      </p:sp>
      <p:sp>
        <p:nvSpPr>
          <p:cNvPr id="237" name="PlaceHolder 19"/>
          <p:cNvSpPr/>
          <p:nvPr/>
        </p:nvSpPr>
        <p:spPr>
          <a:xfrm>
            <a:off x="360000" y="235440"/>
            <a:ext cx="10259280" cy="1220040"/>
          </a:xfrm>
          <a:prstGeom prst="rect">
            <a:avLst/>
          </a:prstGeom>
          <a:solidFill>
            <a:srgbClr val="127622"/>
          </a:solidFill>
          <a:ln w="76320">
            <a:solidFill>
              <a:srgbClr val="e8a202"/>
            </a:solidFill>
            <a:round/>
          </a:ln>
        </p:spPr>
        <p:style>
          <a:lnRef idx="0"/>
          <a:fillRef idx="0"/>
          <a:effectRef idx="0"/>
          <a:fontRef idx="minor"/>
        </p:style>
        <p:txBody>
          <a:bodyPr lIns="38160" rIns="38160" tIns="38160" bIns="38160" anchor="ctr">
            <a:noAutofit/>
          </a:bodyPr>
          <a:p>
            <a:pPr algn="just">
              <a:lnSpc>
                <a:spcPct val="100000"/>
              </a:lnSpc>
              <a:buNone/>
            </a:pPr>
            <a:r>
              <a:rPr b="1" lang="en-US" sz="3600" spc="-1" strike="noStrike">
                <a:solidFill>
                  <a:srgbClr val="ffffff"/>
                </a:solidFill>
                <a:latin typeface="Lato"/>
              </a:rPr>
              <a:t>Yamang Tao: Instrumento ng Kaunlaran ng mga</a:t>
            </a:r>
            <a:br/>
            <a:r>
              <a:rPr b="1" lang="en-US" sz="3600" spc="-1" strike="noStrike">
                <a:solidFill>
                  <a:srgbClr val="ffffff"/>
                </a:solidFill>
                <a:latin typeface="Lato"/>
              </a:rPr>
              <a:t>Bansang Asyano</a:t>
            </a:r>
            <a:endParaRPr b="0" lang="en-PH" sz="3600" spc="-1" strike="noStrike">
              <a:latin typeface="Arial"/>
            </a:endParaRPr>
          </a:p>
        </p:txBody>
      </p:sp>
      <p:sp>
        <p:nvSpPr>
          <p:cNvPr id="238" name=""/>
          <p:cNvSpPr/>
          <p:nvPr/>
        </p:nvSpPr>
        <p:spPr>
          <a:xfrm>
            <a:off x="720360" y="1620360"/>
            <a:ext cx="6839640" cy="359640"/>
          </a:xfrm>
          <a:custGeom>
            <a:avLst/>
            <a:gdLst/>
            <a:ahLst/>
            <a:rect l="l" t="t" r="r" b="b"/>
            <a:pathLst>
              <a:path w="190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18834" y="1001"/>
                </a:lnTo>
                <a:lnTo>
                  <a:pt x="18834" y="1001"/>
                </a:lnTo>
                <a:cubicBezTo>
                  <a:pt x="18863" y="1001"/>
                  <a:pt x="18892" y="993"/>
                  <a:pt x="18918" y="979"/>
                </a:cubicBezTo>
                <a:cubicBezTo>
                  <a:pt x="18943" y="964"/>
                  <a:pt x="18964" y="943"/>
                  <a:pt x="18979" y="918"/>
                </a:cubicBezTo>
                <a:cubicBezTo>
                  <a:pt x="18993" y="892"/>
                  <a:pt x="19001" y="863"/>
                  <a:pt x="19001" y="834"/>
                </a:cubicBezTo>
                <a:lnTo>
                  <a:pt x="19000" y="166"/>
                </a:lnTo>
                <a:lnTo>
                  <a:pt x="19001" y="167"/>
                </a:lnTo>
                <a:lnTo>
                  <a:pt x="19001" y="167"/>
                </a:lnTo>
                <a:cubicBezTo>
                  <a:pt x="19001" y="138"/>
                  <a:pt x="18993" y="109"/>
                  <a:pt x="18979" y="83"/>
                </a:cubicBezTo>
                <a:cubicBezTo>
                  <a:pt x="18964" y="58"/>
                  <a:pt x="18943" y="37"/>
                  <a:pt x="18918" y="22"/>
                </a:cubicBezTo>
                <a:cubicBezTo>
                  <a:pt x="18892" y="8"/>
                  <a:pt x="18863" y="0"/>
                  <a:pt x="18834" y="0"/>
                </a:cubicBezTo>
                <a:lnTo>
                  <a:pt x="166" y="0"/>
                </a:lnTo>
              </a:path>
            </a:pathLst>
          </a:custGeom>
          <a:solidFill>
            <a:srgbClr val="ffe994"/>
          </a:solidFill>
          <a:ln w="38160">
            <a:solidFill>
              <a:srgbClr val="12762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AppleSystemUIFont"/>
              </a:rPr>
              <a:t>INAASAHANG HABA NG BUHAY AT KASARIAN</a:t>
            </a:r>
            <a:endParaRPr b="0" lang="en-PH" sz="2000" spc="-1" strike="noStrike">
              <a:latin typeface="Arial"/>
            </a:endParaRPr>
          </a:p>
        </p:txBody>
      </p:sp>
      <p:pic>
        <p:nvPicPr>
          <p:cNvPr id="239" name="" descr=""/>
          <p:cNvPicPr/>
          <p:nvPr/>
        </p:nvPicPr>
        <p:blipFill>
          <a:blip r:embed="rId1"/>
          <a:stretch/>
        </p:blipFill>
        <p:spPr>
          <a:xfrm>
            <a:off x="6372000" y="2008440"/>
            <a:ext cx="5670360" cy="41068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6342</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2023-04-18T10:44:07Z</dcterms:modified>
  <cp:revision>2986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