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560" cy="684144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2440" cy="2782440"/>
          </a:xfrm>
          <a:prstGeom prst="rect">
            <a:avLst/>
          </a:prstGeom>
          <a:ln w="0">
            <a:noFill/>
          </a:ln>
        </p:spPr>
      </p:pic>
      <p:sp>
        <p:nvSpPr>
          <p:cNvPr id="2" name="Rectangle 5"/>
          <p:cNvSpPr/>
          <p:nvPr/>
        </p:nvSpPr>
        <p:spPr>
          <a:xfrm>
            <a:off x="3487320" y="1475280"/>
            <a:ext cx="8687880" cy="384588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7880" cy="36756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5560" cy="618480"/>
          </a:xfrm>
          <a:prstGeom prst="rect">
            <a:avLst/>
          </a:prstGeom>
          <a:ln w="0">
            <a:noFill/>
          </a:ln>
        </p:spPr>
      </p:pic>
      <p:sp>
        <p:nvSpPr>
          <p:cNvPr id="43" name="Rectangle 7"/>
          <p:cNvSpPr/>
          <p:nvPr/>
        </p:nvSpPr>
        <p:spPr>
          <a:xfrm>
            <a:off x="10868760" y="0"/>
            <a:ext cx="954000" cy="95400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8080" cy="1018080"/>
          </a:xfrm>
          <a:prstGeom prst="rect">
            <a:avLst/>
          </a:prstGeom>
          <a:ln w="0">
            <a:noFill/>
          </a:ln>
        </p:spPr>
      </p:pic>
      <p:sp>
        <p:nvSpPr>
          <p:cNvPr id="45" name="TextBox 9"/>
          <p:cNvSpPr/>
          <p:nvPr/>
        </p:nvSpPr>
        <p:spPr>
          <a:xfrm>
            <a:off x="185400" y="6362280"/>
            <a:ext cx="4675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6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9880" cy="33681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32000" y="2881080"/>
            <a:ext cx="808380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Comparing and Contrasting Ideas in a Reading Text</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280080" y="240120"/>
            <a:ext cx="9752760" cy="1379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latin typeface="Lato"/>
              </a:rPr>
              <a:t>Comparing and Contrasting Ideas in a </a:t>
            </a:r>
            <a:endParaRPr b="0" lang="en-PH" sz="3600" spc="-1" strike="noStrike">
              <a:latin typeface="Arial"/>
            </a:endParaRPr>
          </a:p>
          <a:p>
            <a:pPr>
              <a:lnSpc>
                <a:spcPct val="100000"/>
              </a:lnSpc>
              <a:buNone/>
            </a:pPr>
            <a:r>
              <a:rPr b="1" lang="en-PH" sz="3600" spc="-1" strike="noStrike">
                <a:latin typeface="Lato"/>
              </a:rPr>
              <a:t>Reading Text</a:t>
            </a:r>
            <a:endParaRPr b="0" lang="en-PH" sz="3600" spc="-1" strike="noStrike">
              <a:latin typeface="Arial"/>
            </a:endParaRPr>
          </a:p>
        </p:txBody>
      </p:sp>
      <p:sp>
        <p:nvSpPr>
          <p:cNvPr id="126" name=""/>
          <p:cNvSpPr/>
          <p:nvPr/>
        </p:nvSpPr>
        <p:spPr>
          <a:xfrm>
            <a:off x="588600" y="1813680"/>
            <a:ext cx="11111040" cy="41259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A </a:t>
            </a:r>
            <a:r>
              <a:rPr b="1" lang="en-PH" sz="1800" spc="-1" strike="noStrike">
                <a:latin typeface="Lato"/>
              </a:rPr>
              <a:t>table or chart diagram</a:t>
            </a:r>
            <a:r>
              <a:rPr b="0" lang="en-PH" sz="1800" spc="-1" strike="noStrike">
                <a:latin typeface="Lato"/>
              </a:rPr>
              <a:t> is a graphic organizer that condenses and organizes information about various traits associated with many items or topics. Charts can be used to show characteristics of items, to compare and contrast topics, and to evaluate information.</a:t>
            </a:r>
            <a:endParaRPr b="0" lang="en-PH" sz="1800" spc="-1" strike="noStrike">
              <a:latin typeface="Arial"/>
            </a:endParaRPr>
          </a:p>
          <a:p>
            <a:pPr>
              <a:lnSpc>
                <a:spcPct val="100000"/>
              </a:lnSpc>
              <a:buNone/>
            </a:pPr>
            <a:r>
              <a:rPr b="0" lang="en-PH" sz="1800" spc="-1" strike="noStrike">
                <a:latin typeface="Lato"/>
              </a:rPr>
              <a:t>Example: </a:t>
            </a:r>
            <a:endParaRPr b="0" lang="en-PH" sz="1800" spc="-1" strike="noStrike">
              <a:latin typeface="Arial"/>
            </a:endParaRPr>
          </a:p>
        </p:txBody>
      </p:sp>
      <p:graphicFrame>
        <p:nvGraphicFramePr>
          <p:cNvPr id="127" name=""/>
          <p:cNvGraphicFramePr/>
          <p:nvPr/>
        </p:nvGraphicFramePr>
        <p:xfrm>
          <a:off x="850680" y="3251880"/>
          <a:ext cx="10632960" cy="2879280"/>
        </p:xfrm>
        <a:graphic>
          <a:graphicData uri="http://schemas.openxmlformats.org/drawingml/2006/table">
            <a:tbl>
              <a:tblPr/>
              <a:tblGrid>
                <a:gridCol w="3543840"/>
                <a:gridCol w="3543840"/>
                <a:gridCol w="3545640"/>
              </a:tblGrid>
              <a:tr h="719640">
                <a:tc gridSpan="3">
                  <a:txBody>
                    <a:bodyPr lIns="90000" rIns="90000" anchor="ctr">
                      <a:noAutofit/>
                    </a:bodyPr>
                    <a:p>
                      <a:pPr>
                        <a:lnSpc>
                          <a:spcPct val="100000"/>
                        </a:lnSpc>
                        <a:buNone/>
                      </a:pPr>
                      <a:r>
                        <a:rPr b="1" lang="en-PH" sz="1800" spc="-1" strike="noStrike">
                          <a:latin typeface="Lato"/>
                        </a:rPr>
                        <a:t>             </a:t>
                      </a:r>
                      <a:r>
                        <a:rPr b="1" lang="en-PH" sz="1800" spc="-1" strike="noStrike">
                          <a:latin typeface="Lato"/>
                        </a:rPr>
                        <a:t>Idea/Topic 1                                                                        Idea/Topic 2</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hMerge="1">
                  <a:tcPr anchor="t" marL="90000" marR="90000">
                    <a:solidFill>
                      <a:srgbClr val="729fcf"/>
                    </a:solidFill>
                  </a:tcPr>
                </a:tc>
                <a:tc hMerge="1">
                  <a:tcPr anchor="t" marL="90000" marR="90000">
                    <a:solidFill>
                      <a:srgbClr val="729fcf"/>
                    </a:solidFill>
                  </a:tcPr>
                </a:tc>
              </a:tr>
              <a:tr h="719640">
                <a:tc>
                  <a:txBody>
                    <a:bodyPr lIns="90000" rIns="90000" anchor="ctr">
                      <a:noAutofit/>
                    </a:bodyPr>
                    <a:p>
                      <a:pPr algn="ctr">
                        <a:lnSpc>
                          <a:spcPct val="100000"/>
                        </a:lnSpc>
                        <a:buNone/>
                      </a:pPr>
                      <a:r>
                        <a:rPr b="0" lang="en-PH" sz="1800" spc="-1" strike="noStrike">
                          <a:latin typeface="Lato"/>
                        </a:rPr>
                        <a:t>Differences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1800" spc="-1" strike="noStrike">
                          <a:latin typeface="Lato"/>
                        </a:rPr>
                        <a:t>Similarities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1800" spc="-1" strike="noStrike">
                          <a:latin typeface="Lato"/>
                        </a:rPr>
                        <a:t>Differences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19640">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20720">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280080" y="240120"/>
            <a:ext cx="9752760" cy="1379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latin typeface="Lato"/>
              </a:rPr>
              <a:t>Comparing and Contrasting Ideas in a </a:t>
            </a:r>
            <a:endParaRPr b="0" lang="en-PH" sz="3600" spc="-1" strike="noStrike">
              <a:latin typeface="Arial"/>
            </a:endParaRPr>
          </a:p>
          <a:p>
            <a:pPr>
              <a:lnSpc>
                <a:spcPct val="100000"/>
              </a:lnSpc>
              <a:buNone/>
            </a:pPr>
            <a:r>
              <a:rPr b="1" lang="en-PH" sz="3600" spc="-1" strike="noStrike">
                <a:latin typeface="Lato"/>
              </a:rPr>
              <a:t>Reading Text</a:t>
            </a:r>
            <a:endParaRPr b="0" lang="en-PH" sz="3600" spc="-1" strike="noStrike">
              <a:latin typeface="Arial"/>
            </a:endParaRPr>
          </a:p>
        </p:txBody>
      </p:sp>
      <p:sp>
        <p:nvSpPr>
          <p:cNvPr id="129" name=""/>
          <p:cNvSpPr/>
          <p:nvPr/>
        </p:nvSpPr>
        <p:spPr>
          <a:xfrm>
            <a:off x="588600" y="1813680"/>
            <a:ext cx="11111040" cy="41259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Another graphic organizer is the </a:t>
            </a:r>
            <a:r>
              <a:rPr b="1" lang="en-PH" sz="1800" spc="-1" strike="noStrike">
                <a:latin typeface="Lato"/>
              </a:rPr>
              <a:t>Venn diagram</a:t>
            </a:r>
            <a:r>
              <a:rPr b="0" lang="en-PH" sz="1800" spc="-1" strike="noStrike">
                <a:latin typeface="Lato"/>
              </a:rPr>
              <a:t>, which is made up of two or three overlapping circles. The overlap portion is where the similarities are placed. The differences are placed outside the overlap. The Venn diagram can be used to compare and contrast the characteristics of any other items, like people, objects, ideas, animals, etc.</a:t>
            </a:r>
            <a:endParaRPr b="0" lang="en-PH" sz="1800" spc="-1" strike="noStrike">
              <a:latin typeface="Arial"/>
            </a:endParaRPr>
          </a:p>
          <a:p>
            <a:pPr>
              <a:lnSpc>
                <a:spcPct val="115000"/>
              </a:lnSpc>
              <a:buNone/>
            </a:pPr>
            <a:r>
              <a:rPr b="0" lang="en-PH" sz="1800" spc="-1" strike="noStrike">
                <a:latin typeface="Lato"/>
              </a:rPr>
              <a:t>Example: </a:t>
            </a:r>
            <a:endParaRPr b="0" lang="en-PH" sz="1800" spc="-1" strike="noStrike">
              <a:latin typeface="Arial"/>
            </a:endParaRPr>
          </a:p>
        </p:txBody>
      </p:sp>
      <p:sp>
        <p:nvSpPr>
          <p:cNvPr id="130" name=""/>
          <p:cNvSpPr/>
          <p:nvPr/>
        </p:nvSpPr>
        <p:spPr>
          <a:xfrm>
            <a:off x="2268000" y="3780000"/>
            <a:ext cx="3959640" cy="2339640"/>
          </a:xfrm>
          <a:prstGeom prst="ellipse">
            <a:avLst/>
          </a:prstGeom>
          <a:noFill/>
          <a:ln w="0">
            <a:solidFill>
              <a:srgbClr val="000000"/>
            </a:solidFill>
          </a:ln>
        </p:spPr>
        <p:style>
          <a:lnRef idx="0"/>
          <a:fillRef idx="0"/>
          <a:effectRef idx="0"/>
          <a:fontRef idx="minor"/>
        </p:style>
      </p:sp>
      <p:sp>
        <p:nvSpPr>
          <p:cNvPr id="131" name=""/>
          <p:cNvSpPr/>
          <p:nvPr/>
        </p:nvSpPr>
        <p:spPr>
          <a:xfrm>
            <a:off x="4500000" y="3780000"/>
            <a:ext cx="3959640" cy="2339640"/>
          </a:xfrm>
          <a:prstGeom prst="ellipse">
            <a:avLst/>
          </a:prstGeom>
          <a:noFill/>
          <a:ln w="0">
            <a:solidFill>
              <a:srgbClr val="000000"/>
            </a:solidFill>
          </a:ln>
        </p:spPr>
        <p:style>
          <a:lnRef idx="0"/>
          <a:fillRef idx="0"/>
          <a:effectRef idx="0"/>
          <a:fontRef idx="minor"/>
        </p:style>
      </p:sp>
      <p:sp>
        <p:nvSpPr>
          <p:cNvPr id="132" name=""/>
          <p:cNvSpPr/>
          <p:nvPr/>
        </p:nvSpPr>
        <p:spPr>
          <a:xfrm>
            <a:off x="3420000" y="3708000"/>
            <a:ext cx="1619640" cy="35964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lnSpc>
                <a:spcPct val="100000"/>
              </a:lnSpc>
              <a:buNone/>
            </a:pPr>
            <a:r>
              <a:rPr b="0" lang="en-PH" sz="1800" spc="-1" strike="noStrike">
                <a:solidFill>
                  <a:srgbClr val="000000"/>
                </a:solidFill>
                <a:latin typeface="Arial"/>
                <a:ea typeface="DejaVu Sans"/>
              </a:rPr>
              <a:t>Idea/Topic 1</a:t>
            </a:r>
            <a:endParaRPr b="0" lang="en-PH" sz="1800" spc="-1" strike="noStrike">
              <a:latin typeface="Arial"/>
            </a:endParaRPr>
          </a:p>
        </p:txBody>
      </p:sp>
      <p:sp>
        <p:nvSpPr>
          <p:cNvPr id="133" name=""/>
          <p:cNvSpPr/>
          <p:nvPr/>
        </p:nvSpPr>
        <p:spPr>
          <a:xfrm>
            <a:off x="4608000" y="4680000"/>
            <a:ext cx="1511640" cy="35964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lnSpc>
                <a:spcPct val="100000"/>
              </a:lnSpc>
              <a:buNone/>
            </a:pPr>
            <a:r>
              <a:rPr b="0" lang="en-PH" sz="1800" spc="-1" strike="noStrike">
                <a:solidFill>
                  <a:srgbClr val="000000"/>
                </a:solidFill>
                <a:latin typeface="Arial"/>
                <a:ea typeface="DejaVu Sans"/>
              </a:rPr>
              <a:t>Similarities</a:t>
            </a:r>
            <a:endParaRPr b="0" lang="en-PH" sz="1800" spc="-1" strike="noStrike">
              <a:latin typeface="Arial"/>
            </a:endParaRPr>
          </a:p>
        </p:txBody>
      </p:sp>
      <p:sp>
        <p:nvSpPr>
          <p:cNvPr id="134" name=""/>
          <p:cNvSpPr/>
          <p:nvPr/>
        </p:nvSpPr>
        <p:spPr>
          <a:xfrm>
            <a:off x="6552000" y="4680000"/>
            <a:ext cx="1619640" cy="35964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lnSpc>
                <a:spcPct val="100000"/>
              </a:lnSpc>
              <a:buNone/>
            </a:pPr>
            <a:r>
              <a:rPr b="0" lang="en-PH" sz="1800" spc="-1" strike="noStrike">
                <a:solidFill>
                  <a:srgbClr val="000000"/>
                </a:solidFill>
                <a:latin typeface="Arial"/>
                <a:ea typeface="DejaVu Sans"/>
              </a:rPr>
              <a:t>Differences</a:t>
            </a:r>
            <a:endParaRPr b="0" lang="en-PH" sz="1800" spc="-1" strike="noStrike">
              <a:latin typeface="Arial"/>
            </a:endParaRPr>
          </a:p>
        </p:txBody>
      </p:sp>
      <p:sp>
        <p:nvSpPr>
          <p:cNvPr id="135" name=""/>
          <p:cNvSpPr/>
          <p:nvPr/>
        </p:nvSpPr>
        <p:spPr>
          <a:xfrm>
            <a:off x="2628000" y="4680000"/>
            <a:ext cx="1619640" cy="35964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lnSpc>
                <a:spcPct val="100000"/>
              </a:lnSpc>
              <a:buNone/>
            </a:pPr>
            <a:r>
              <a:rPr b="0" lang="en-PH" sz="1800" spc="-1" strike="noStrike">
                <a:solidFill>
                  <a:srgbClr val="000000"/>
                </a:solidFill>
                <a:latin typeface="Arial"/>
                <a:ea typeface="DejaVu Sans"/>
              </a:rPr>
              <a:t>Differences</a:t>
            </a:r>
            <a:endParaRPr b="0" lang="en-PH" sz="1800" spc="-1" strike="noStrike">
              <a:latin typeface="Arial"/>
            </a:endParaRPr>
          </a:p>
        </p:txBody>
      </p:sp>
      <p:sp>
        <p:nvSpPr>
          <p:cNvPr id="136" name=""/>
          <p:cNvSpPr/>
          <p:nvPr/>
        </p:nvSpPr>
        <p:spPr>
          <a:xfrm>
            <a:off x="5760000" y="3600000"/>
            <a:ext cx="1619640" cy="35964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lnSpc>
                <a:spcPct val="100000"/>
              </a:lnSpc>
              <a:buNone/>
            </a:pPr>
            <a:r>
              <a:rPr b="0" lang="en-PH" sz="1800" spc="-1" strike="noStrike">
                <a:solidFill>
                  <a:srgbClr val="000000"/>
                </a:solidFill>
                <a:latin typeface="Arial"/>
                <a:ea typeface="DejaVu Sans"/>
              </a:rPr>
              <a:t>Idea/Topic 2</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280080" y="240120"/>
            <a:ext cx="9752760" cy="1379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latin typeface="Lato"/>
              </a:rPr>
              <a:t>Comparing and Contrasting Ideas in a </a:t>
            </a:r>
            <a:endParaRPr b="0" lang="en-PH" sz="3600" spc="-1" strike="noStrike">
              <a:latin typeface="Arial"/>
            </a:endParaRPr>
          </a:p>
          <a:p>
            <a:pPr>
              <a:lnSpc>
                <a:spcPct val="100000"/>
              </a:lnSpc>
              <a:buNone/>
            </a:pPr>
            <a:r>
              <a:rPr b="1" lang="en-PH" sz="3600" spc="-1" strike="noStrike">
                <a:latin typeface="Lato"/>
              </a:rPr>
              <a:t>Reading Text</a:t>
            </a:r>
            <a:endParaRPr b="0" lang="en-PH" sz="3600" spc="-1" strike="noStrike">
              <a:latin typeface="Arial"/>
            </a:endParaRPr>
          </a:p>
        </p:txBody>
      </p:sp>
      <p:sp>
        <p:nvSpPr>
          <p:cNvPr id="138" name=""/>
          <p:cNvSpPr/>
          <p:nvPr/>
        </p:nvSpPr>
        <p:spPr>
          <a:xfrm>
            <a:off x="588600" y="1597680"/>
            <a:ext cx="11111040" cy="41259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To make clear and comprehensive statements to show comparison and contrast of ideas, it is also need to learn about the difference between formal and informal English words. Formal English words is used when writing essays for school, cover letters to apply for jobs, or emails and letters at work. On the other hand,  Informal English words are used with family, friends, and relatives.</a:t>
            </a:r>
            <a:endParaRPr b="0" lang="en-PH" sz="1800" spc="-1" strike="noStrike">
              <a:latin typeface="Arial"/>
            </a:endParaRPr>
          </a:p>
          <a:p>
            <a:pPr algn="just">
              <a:lnSpc>
                <a:spcPct val="150000"/>
              </a:lnSpc>
              <a:buNone/>
            </a:pPr>
            <a:r>
              <a:rPr b="0" lang="en-PH" sz="1800" spc="-1" strike="noStrike">
                <a:latin typeface="Lato"/>
              </a:rPr>
              <a:t>Example: </a:t>
            </a:r>
            <a:endParaRPr b="0" lang="en-PH" sz="1800" spc="-1" strike="noStrike">
              <a:latin typeface="Arial"/>
            </a:endParaRPr>
          </a:p>
        </p:txBody>
      </p:sp>
      <p:graphicFrame>
        <p:nvGraphicFramePr>
          <p:cNvPr id="139" name=""/>
          <p:cNvGraphicFramePr/>
          <p:nvPr/>
        </p:nvGraphicFramePr>
        <p:xfrm>
          <a:off x="1980000" y="3600000"/>
          <a:ext cx="8999640" cy="2418120"/>
        </p:xfrm>
        <a:graphic>
          <a:graphicData uri="http://schemas.openxmlformats.org/drawingml/2006/table">
            <a:tbl>
              <a:tblPr/>
              <a:tblGrid>
                <a:gridCol w="4499280"/>
                <a:gridCol w="4500720"/>
              </a:tblGrid>
              <a:tr h="488160">
                <a:tc>
                  <a:txBody>
                    <a:bodyPr lIns="90000" rIns="90000" anchor="t">
                      <a:noAutofit/>
                    </a:bodyPr>
                    <a:p>
                      <a:pPr algn="ctr">
                        <a:lnSpc>
                          <a:spcPct val="100000"/>
                        </a:lnSpc>
                        <a:buNone/>
                      </a:pPr>
                      <a:r>
                        <a:rPr b="1" lang="en-PH" sz="1800" spc="-1" strike="noStrike">
                          <a:latin typeface="Lato"/>
                        </a:rPr>
                        <a:t>Formal words </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1" lang="en-PH" sz="1800" spc="-1" strike="noStrike">
                          <a:latin typeface="Lato"/>
                        </a:rPr>
                        <a:t>Informal words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82400">
                <a:tc>
                  <a:txBody>
                    <a:bodyPr lIns="90000" rIns="90000" anchor="t">
                      <a:noAutofit/>
                    </a:bodyPr>
                    <a:p>
                      <a:pPr algn="ctr">
                        <a:lnSpc>
                          <a:spcPct val="100000"/>
                        </a:lnSpc>
                        <a:buNone/>
                      </a:pPr>
                      <a:r>
                        <a:rPr b="0" lang="en-PH" sz="1800" spc="-1" strike="noStrike">
                          <a:latin typeface="Lato"/>
                        </a:rPr>
                        <a:t>increase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go up </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82400">
                <a:tc>
                  <a:txBody>
                    <a:bodyPr lIns="90000" rIns="90000" anchor="t">
                      <a:noAutofit/>
                    </a:bodyPr>
                    <a:p>
                      <a:pPr algn="ctr">
                        <a:lnSpc>
                          <a:spcPct val="100000"/>
                        </a:lnSpc>
                        <a:buNone/>
                      </a:pPr>
                      <a:r>
                        <a:rPr b="0" lang="en-PH" sz="1800" spc="-1" strike="noStrike">
                          <a:latin typeface="Lato"/>
                        </a:rPr>
                        <a:t>decrease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go down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82400">
                <a:tc>
                  <a:txBody>
                    <a:bodyPr lIns="90000" rIns="90000" anchor="t">
                      <a:noAutofit/>
                    </a:bodyPr>
                    <a:p>
                      <a:pPr algn="ctr">
                        <a:lnSpc>
                          <a:spcPct val="100000"/>
                        </a:lnSpc>
                        <a:buNone/>
                      </a:pPr>
                      <a:r>
                        <a:rPr b="0" lang="en-PH" sz="1800" spc="-1" strike="noStrike">
                          <a:latin typeface="Lato"/>
                        </a:rPr>
                        <a:t>establish</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set up</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83120">
                <a:tc>
                  <a:txBody>
                    <a:bodyPr lIns="90000" rIns="90000" anchor="t">
                      <a:noAutofit/>
                    </a:bodyPr>
                    <a:p>
                      <a:pPr algn="ctr">
                        <a:lnSpc>
                          <a:spcPct val="100000"/>
                        </a:lnSpc>
                        <a:buNone/>
                      </a:pPr>
                      <a:r>
                        <a:rPr b="0" lang="en-PH" sz="1800" spc="-1" strike="noStrike">
                          <a:latin typeface="Lato"/>
                        </a:rPr>
                        <a:t>examine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look at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280080" y="24120"/>
            <a:ext cx="9752760" cy="1379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latin typeface="Lato"/>
              </a:rPr>
              <a:t>Comparing and Contrasting Ideas in a </a:t>
            </a:r>
            <a:endParaRPr b="0" lang="en-PH" sz="3600" spc="-1" strike="noStrike">
              <a:latin typeface="Arial"/>
            </a:endParaRPr>
          </a:p>
          <a:p>
            <a:pPr>
              <a:lnSpc>
                <a:spcPct val="100000"/>
              </a:lnSpc>
              <a:buNone/>
            </a:pPr>
            <a:r>
              <a:rPr b="1" lang="en-PH" sz="3600" spc="-1" strike="noStrike">
                <a:latin typeface="Lato"/>
              </a:rPr>
              <a:t>Reading Text</a:t>
            </a:r>
            <a:endParaRPr b="0" lang="en-PH" sz="3600" spc="-1" strike="noStrike">
              <a:latin typeface="Arial"/>
            </a:endParaRPr>
          </a:p>
        </p:txBody>
      </p:sp>
      <p:graphicFrame>
        <p:nvGraphicFramePr>
          <p:cNvPr id="141" name=""/>
          <p:cNvGraphicFramePr/>
          <p:nvPr/>
        </p:nvGraphicFramePr>
        <p:xfrm>
          <a:off x="1937880" y="1332000"/>
          <a:ext cx="8999640" cy="4818960"/>
        </p:xfrm>
        <a:graphic>
          <a:graphicData uri="http://schemas.openxmlformats.org/drawingml/2006/table">
            <a:tbl>
              <a:tblPr/>
              <a:tblGrid>
                <a:gridCol w="4499280"/>
                <a:gridCol w="4500720"/>
              </a:tblGrid>
              <a:tr h="415800">
                <a:tc>
                  <a:txBody>
                    <a:bodyPr lIns="90000" rIns="90000" anchor="t">
                      <a:noAutofit/>
                    </a:bodyPr>
                    <a:p>
                      <a:pPr algn="ctr">
                        <a:lnSpc>
                          <a:spcPct val="100000"/>
                        </a:lnSpc>
                        <a:buNone/>
                      </a:pPr>
                      <a:r>
                        <a:rPr b="1" lang="en-PH" sz="1800" spc="-1" strike="noStrike">
                          <a:latin typeface="Lato"/>
                        </a:rPr>
                        <a:t>Formal words </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1" lang="en-PH" sz="1800" spc="-1" strike="noStrike">
                          <a:latin typeface="Lato"/>
                        </a:rPr>
                        <a:t>Informal words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00320">
                <a:tc>
                  <a:txBody>
                    <a:bodyPr lIns="90000" rIns="90000" anchor="t">
                      <a:noAutofit/>
                    </a:bodyPr>
                    <a:p>
                      <a:pPr algn="ctr">
                        <a:lnSpc>
                          <a:spcPct val="100000"/>
                        </a:lnSpc>
                        <a:buNone/>
                      </a:pPr>
                      <a:r>
                        <a:rPr b="0" lang="en-PH" sz="1800" spc="-1" strike="noStrike">
                          <a:latin typeface="Lato"/>
                        </a:rPr>
                        <a:t>discover</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find out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00320">
                <a:tc>
                  <a:txBody>
                    <a:bodyPr lIns="90000" rIns="90000" anchor="t">
                      <a:noAutofit/>
                    </a:bodyPr>
                    <a:p>
                      <a:pPr algn="ctr">
                        <a:lnSpc>
                          <a:spcPct val="100000"/>
                        </a:lnSpc>
                        <a:buNone/>
                      </a:pPr>
                      <a:r>
                        <a:rPr b="0" lang="en-PH" sz="1800" spc="-1" strike="noStrike">
                          <a:latin typeface="Lato"/>
                        </a:rPr>
                        <a:t>oppose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go against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00320">
                <a:tc>
                  <a:txBody>
                    <a:bodyPr lIns="90000" rIns="90000" anchor="t">
                      <a:noAutofit/>
                    </a:bodyPr>
                    <a:p>
                      <a:pPr algn="ctr">
                        <a:lnSpc>
                          <a:spcPct val="100000"/>
                        </a:lnSpc>
                        <a:buNone/>
                      </a:pPr>
                      <a:r>
                        <a:rPr b="0" lang="en-PH" sz="1800" spc="-1" strike="noStrike">
                          <a:latin typeface="Lato"/>
                        </a:rPr>
                        <a:t>required</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need to</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00320">
                <a:tc>
                  <a:txBody>
                    <a:bodyPr lIns="90000" rIns="90000" anchor="t">
                      <a:noAutofit/>
                    </a:bodyPr>
                    <a:p>
                      <a:pPr algn="ctr">
                        <a:lnSpc>
                          <a:spcPct val="100000"/>
                        </a:lnSpc>
                        <a:buNone/>
                      </a:pPr>
                      <a:r>
                        <a:rPr b="0" lang="en-PH" sz="1800" spc="-1" strike="noStrike">
                          <a:latin typeface="Lato"/>
                        </a:rPr>
                        <a:t>consider</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think about </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00320">
                <a:tc>
                  <a:txBody>
                    <a:bodyPr lIns="90000" rIns="90000" anchor="t">
                      <a:noAutofit/>
                    </a:bodyPr>
                    <a:p>
                      <a:pPr algn="ctr">
                        <a:lnSpc>
                          <a:spcPct val="100000"/>
                        </a:lnSpc>
                        <a:buNone/>
                      </a:pPr>
                      <a:r>
                        <a:rPr b="0" lang="en-PH" sz="1800" spc="-1" strike="noStrike">
                          <a:latin typeface="Lato"/>
                        </a:rPr>
                        <a:t>obtain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get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00320">
                <a:tc>
                  <a:txBody>
                    <a:bodyPr lIns="90000" rIns="90000" anchor="t">
                      <a:noAutofit/>
                    </a:bodyPr>
                    <a:p>
                      <a:pPr algn="ctr">
                        <a:lnSpc>
                          <a:spcPct val="100000"/>
                        </a:lnSpc>
                        <a:buNone/>
                      </a:pPr>
                      <a:r>
                        <a:rPr b="0" lang="en-PH" sz="1800" spc="-1" strike="noStrike">
                          <a:latin typeface="Lato"/>
                        </a:rPr>
                        <a:t>handle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deal with</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00320">
                <a:tc>
                  <a:txBody>
                    <a:bodyPr lIns="90000" rIns="90000" anchor="t">
                      <a:noAutofit/>
                    </a:bodyPr>
                    <a:p>
                      <a:pPr algn="ctr">
                        <a:lnSpc>
                          <a:spcPct val="100000"/>
                        </a:lnSpc>
                        <a:buNone/>
                      </a:pPr>
                      <a:r>
                        <a:rPr b="0" lang="en-PH" sz="1800" spc="-1" strike="noStrike">
                          <a:latin typeface="Lato"/>
                        </a:rPr>
                        <a:t>demonstrate, illustrate, portray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show</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00320">
                <a:tc>
                  <a:txBody>
                    <a:bodyPr lIns="90000" rIns="90000" anchor="t">
                      <a:noAutofit/>
                    </a:bodyPr>
                    <a:p>
                      <a:pPr algn="ctr">
                        <a:lnSpc>
                          <a:spcPct val="100000"/>
                        </a:lnSpc>
                        <a:buNone/>
                      </a:pPr>
                      <a:r>
                        <a:rPr b="0" lang="en-PH" sz="1800" spc="-1" strike="noStrike">
                          <a:latin typeface="Lato"/>
                        </a:rPr>
                        <a:t>commence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start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00320">
                <a:tc>
                  <a:txBody>
                    <a:bodyPr lIns="90000" rIns="90000" anchor="t">
                      <a:noAutofit/>
                    </a:bodyPr>
                    <a:p>
                      <a:pPr algn="ctr">
                        <a:lnSpc>
                          <a:spcPct val="100000"/>
                        </a:lnSpc>
                        <a:buNone/>
                      </a:pPr>
                      <a:r>
                        <a:rPr b="0" lang="en-PH" sz="1800" spc="-1" strike="noStrike">
                          <a:latin typeface="Lato"/>
                        </a:rPr>
                        <a:t>retain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keep</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00320">
                <a:tc>
                  <a:txBody>
                    <a:bodyPr lIns="90000" rIns="90000" anchor="t">
                      <a:noAutofit/>
                    </a:bodyPr>
                    <a:p>
                      <a:pPr algn="ctr">
                        <a:lnSpc>
                          <a:spcPct val="100000"/>
                        </a:lnSpc>
                        <a:buNone/>
                      </a:pPr>
                      <a:r>
                        <a:rPr b="0" lang="en-PH" sz="1800" spc="-1" strike="noStrike">
                          <a:latin typeface="Lato"/>
                        </a:rPr>
                        <a:t>release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free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00320">
                <a:tc>
                  <a:txBody>
                    <a:bodyPr lIns="90000" rIns="90000" anchor="t">
                      <a:noAutofit/>
                    </a:bodyPr>
                    <a:p>
                      <a:pPr algn="ctr">
                        <a:lnSpc>
                          <a:spcPct val="100000"/>
                        </a:lnSpc>
                        <a:buNone/>
                      </a:pPr>
                      <a:r>
                        <a:rPr b="0" lang="en-PH" sz="1800" spc="-1" strike="noStrike">
                          <a:latin typeface="Lato"/>
                        </a:rPr>
                        <a:t>permit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let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468000" y="1188000"/>
            <a:ext cx="10799640" cy="6289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200" spc="-1" strike="noStrike">
                <a:latin typeface="Lato"/>
              </a:rPr>
              <a:t>Activity</a:t>
            </a:r>
            <a:r>
              <a:rPr b="1" lang="en-PH" sz="2200" spc="-1" strike="noStrike">
                <a:latin typeface="Lato"/>
              </a:rPr>
              <a:t>:</a:t>
            </a:r>
            <a:r>
              <a:rPr b="1" lang="en-PH" sz="1800" spc="-1" strike="noStrike">
                <a:latin typeface="Lato"/>
              </a:rPr>
              <a:t> Read each item carefully. Choose the letter of the correct answer.</a:t>
            </a:r>
            <a:endParaRPr b="0" lang="en-PH" sz="1800" spc="-1" strike="noStrike">
              <a:latin typeface="Arial"/>
            </a:endParaRPr>
          </a:p>
          <a:p>
            <a:pPr>
              <a:lnSpc>
                <a:spcPct val="100000"/>
              </a:lnSpc>
              <a:buNone/>
            </a:pPr>
            <a:r>
              <a:rPr b="0" lang="en-PH" sz="1800" spc="-1" strike="noStrike">
                <a:latin typeface="Lato"/>
              </a:rPr>
              <a:t>1. Student: “Excuse me , teacher. _________ I go out?”</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A. Can</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C. Might</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B. May</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D. Will</a:t>
            </a:r>
            <a:endParaRPr b="0" lang="en-PH" sz="1800" spc="-1" strike="noStrike">
              <a:latin typeface="Arial"/>
            </a:endParaRPr>
          </a:p>
          <a:p>
            <a:pPr>
              <a:lnSpc>
                <a:spcPct val="100000"/>
              </a:lnSpc>
              <a:buNone/>
            </a:pPr>
            <a:r>
              <a:rPr b="0" lang="en-PH" sz="1800" spc="-1" strike="noStrike">
                <a:latin typeface="Lato"/>
              </a:rPr>
              <a:t>2. The principal said we must _________ all our options before making a final decision.</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A. consider</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C. solve</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B. consult</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D. write</a:t>
            </a:r>
            <a:endParaRPr b="0" lang="en-PH" sz="1800" spc="-1" strike="noStrike">
              <a:latin typeface="Arial"/>
            </a:endParaRPr>
          </a:p>
          <a:p>
            <a:pPr>
              <a:lnSpc>
                <a:spcPct val="100000"/>
              </a:lnSpc>
              <a:buNone/>
            </a:pPr>
            <a:r>
              <a:rPr b="0" lang="en-PH" sz="1800" spc="-1" strike="noStrike">
                <a:latin typeface="Lato"/>
              </a:rPr>
              <a:t>3. People are waiting outside for hours already. We have to _________ with the ceremony now.</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A. commence</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C. increase</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B. decrease</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D. penance</a:t>
            </a:r>
            <a:endParaRPr b="0" lang="en-PH" sz="1800" spc="-1" strike="noStrike">
              <a:latin typeface="Arial"/>
            </a:endParaRPr>
          </a:p>
          <a:p>
            <a:pPr>
              <a:lnSpc>
                <a:spcPct val="100000"/>
              </a:lnSpc>
              <a:buNone/>
            </a:pPr>
            <a:r>
              <a:rPr b="0" lang="en-PH" sz="1800" spc="-1" strike="noStrike">
                <a:latin typeface="Lato"/>
              </a:rPr>
              <a:t>4. Ironically, during this pandemic, wherein people lost their jobs and way of earning a living, prices of           commodities still __________.</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A. decreased</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C. increased</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B. go in</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D. set up</a:t>
            </a:r>
            <a:endParaRPr b="0" lang="en-PH" sz="1800" spc="-1" strike="noStrike">
              <a:latin typeface="Arial"/>
            </a:endParaRPr>
          </a:p>
          <a:p>
            <a:pPr>
              <a:lnSpc>
                <a:spcPct val="100000"/>
              </a:lnSpc>
              <a:buNone/>
            </a:pPr>
            <a:r>
              <a:rPr b="0" lang="en-PH" sz="1800" spc="-1" strike="noStrike">
                <a:latin typeface="Lato"/>
              </a:rPr>
              <a:t>5. Christopher Columbus _________ the Americas in 1492.</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A. discovered</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ea typeface="€þ$îþ"/>
              </a:rPr>
              <a:t>C. find out</a:t>
            </a:r>
            <a:endParaRPr b="0" lang="en-PH" sz="1800" spc="-1" strike="noStrike">
              <a:latin typeface="Arial"/>
            </a:endParaRPr>
          </a:p>
          <a:p>
            <a:pPr>
              <a:lnSpc>
                <a:spcPct val="100000"/>
              </a:lnSpc>
              <a:buNone/>
            </a:pPr>
            <a:r>
              <a:rPr b="0" lang="en-PH" sz="1800" spc="-1" strike="noStrike">
                <a:latin typeface="Lato"/>
                <a:ea typeface="€þ$îþ"/>
              </a:rPr>
              <a:t>	</a:t>
            </a:r>
            <a:r>
              <a:rPr b="0" lang="en-PH" sz="1800" spc="-1" strike="noStrike">
                <a:latin typeface="Lato"/>
                <a:ea typeface="€þ$îþ"/>
              </a:rPr>
              <a:t>	</a:t>
            </a:r>
            <a:r>
              <a:rPr b="0" lang="en-PH" sz="1800" spc="-1" strike="noStrike">
                <a:latin typeface="Lato"/>
                <a:ea typeface="€þ$îþ"/>
              </a:rPr>
              <a:t>B. established</a:t>
            </a:r>
            <a:r>
              <a:rPr b="0" lang="en-PH" sz="1800" spc="-1" strike="noStrike">
                <a:latin typeface="Lato"/>
                <a:ea typeface="€þ$îþ"/>
              </a:rPr>
              <a:t>	</a:t>
            </a:r>
            <a:r>
              <a:rPr b="0" lang="en-PH" sz="1800" spc="-1" strike="noStrike">
                <a:latin typeface="Lato"/>
                <a:ea typeface="€þ$îþ"/>
              </a:rPr>
              <a:t>	</a:t>
            </a:r>
            <a:r>
              <a:rPr b="0" lang="en-PH" sz="1800" spc="-1" strike="noStrike">
                <a:latin typeface="Lato"/>
                <a:ea typeface="€þ$îþ"/>
              </a:rPr>
              <a:t>	</a:t>
            </a:r>
            <a:r>
              <a:rPr b="0" lang="en-PH" sz="1800" spc="-1" strike="noStrike">
                <a:latin typeface="Lato"/>
                <a:ea typeface="€þ$îþ"/>
              </a:rPr>
              <a:t>D. looked at</a:t>
            </a:r>
            <a:endParaRPr b="0" lang="en-PH" sz="1800" spc="-1" strike="noStrike">
              <a:latin typeface="Arial"/>
            </a:endParaRPr>
          </a:p>
        </p:txBody>
      </p:sp>
      <p:sp>
        <p:nvSpPr>
          <p:cNvPr id="143" name=""/>
          <p:cNvSpPr/>
          <p:nvPr/>
        </p:nvSpPr>
        <p:spPr>
          <a:xfrm>
            <a:off x="280080" y="24120"/>
            <a:ext cx="9752760" cy="1379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latin typeface="Lato"/>
              </a:rPr>
              <a:t>Comparing and Contrasting Ideas in a </a:t>
            </a:r>
            <a:endParaRPr b="0" lang="en-PH" sz="3600" spc="-1" strike="noStrike">
              <a:latin typeface="Arial"/>
            </a:endParaRPr>
          </a:p>
          <a:p>
            <a:pPr>
              <a:lnSpc>
                <a:spcPct val="100000"/>
              </a:lnSpc>
              <a:buNone/>
            </a:pPr>
            <a:r>
              <a:rPr b="1" lang="en-PH" sz="3600" spc="-1" strike="noStrike">
                <a:latin typeface="Lato"/>
              </a:rPr>
              <a:t>Reading Text</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468000" y="1044000"/>
            <a:ext cx="10799640" cy="6289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200" spc="-1" strike="noStrike">
                <a:solidFill>
                  <a:srgbClr val="c9211e"/>
                </a:solidFill>
                <a:latin typeface="Lato"/>
              </a:rPr>
              <a:t>Answer</a:t>
            </a:r>
            <a:r>
              <a:rPr b="1" lang="en-PH" sz="2200" spc="-1" strike="noStrike">
                <a:solidFill>
                  <a:srgbClr val="c9211e"/>
                </a:solidFill>
                <a:latin typeface="Lato"/>
              </a:rPr>
              <a:t>:</a:t>
            </a:r>
            <a:r>
              <a:rPr b="1" lang="en-PH" sz="1800" spc="-1" strike="noStrike">
                <a:solidFill>
                  <a:srgbClr val="c9211e"/>
                </a:solidFill>
                <a:latin typeface="Lato"/>
              </a:rPr>
              <a:t> </a:t>
            </a:r>
            <a:endParaRPr b="0" lang="en-PH" sz="1800" spc="-1" strike="noStrike">
              <a:latin typeface="Arial"/>
            </a:endParaRPr>
          </a:p>
          <a:p>
            <a:pPr>
              <a:lnSpc>
                <a:spcPct val="100000"/>
              </a:lnSpc>
              <a:buNone/>
            </a:pPr>
            <a:r>
              <a:rPr b="0" lang="en-PH" sz="1800" spc="-1" strike="noStrike">
                <a:latin typeface="Lato"/>
              </a:rPr>
              <a:t>1. Student: “Excuse me , teacher. _________ I go out?”</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A. Can</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C. Might</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solidFill>
                  <a:srgbClr val="c9211e"/>
                </a:solidFill>
                <a:latin typeface="Lato"/>
              </a:rPr>
              <a:t>B. May</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D. Will</a:t>
            </a:r>
            <a:endParaRPr b="0" lang="en-PH" sz="1800" spc="-1" strike="noStrike">
              <a:latin typeface="Arial"/>
            </a:endParaRPr>
          </a:p>
          <a:p>
            <a:pPr>
              <a:lnSpc>
                <a:spcPct val="100000"/>
              </a:lnSpc>
              <a:buNone/>
            </a:pPr>
            <a:r>
              <a:rPr b="0" lang="en-PH" sz="1800" spc="-1" strike="noStrike">
                <a:latin typeface="Lato"/>
              </a:rPr>
              <a:t>2. The principal said we must _________ all our options before making a final decision.</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A. consider</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C. solve</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B. consult</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solidFill>
                  <a:srgbClr val="c9211e"/>
                </a:solidFill>
                <a:latin typeface="Lato"/>
              </a:rPr>
              <a:t>D. write</a:t>
            </a:r>
            <a:endParaRPr b="0" lang="en-PH" sz="1800" spc="-1" strike="noStrike">
              <a:latin typeface="Arial"/>
            </a:endParaRPr>
          </a:p>
          <a:p>
            <a:pPr>
              <a:lnSpc>
                <a:spcPct val="100000"/>
              </a:lnSpc>
              <a:buNone/>
            </a:pPr>
            <a:r>
              <a:rPr b="0" lang="en-PH" sz="1800" spc="-1" strike="noStrike">
                <a:latin typeface="Lato"/>
              </a:rPr>
              <a:t>3. People are waiting outside for hours already. We have to _________ with the ceremony now.</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solidFill>
                  <a:srgbClr val="c9211e"/>
                </a:solidFill>
                <a:latin typeface="Lato"/>
              </a:rPr>
              <a:t>A. commence</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C. increase</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B. decrease</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D. penance</a:t>
            </a:r>
            <a:endParaRPr b="0" lang="en-PH" sz="1800" spc="-1" strike="noStrike">
              <a:latin typeface="Arial"/>
            </a:endParaRPr>
          </a:p>
          <a:p>
            <a:pPr>
              <a:lnSpc>
                <a:spcPct val="100000"/>
              </a:lnSpc>
              <a:buNone/>
            </a:pPr>
            <a:r>
              <a:rPr b="0" lang="en-PH" sz="1800" spc="-1" strike="noStrike">
                <a:latin typeface="Lato"/>
              </a:rPr>
              <a:t>4. Ironically, during this pandemic, wherein people lost their jobs and way of earning a living, prices of </a:t>
            </a:r>
            <a:r>
              <a:rPr b="0" lang="en-PH" sz="1800" spc="-1" strike="noStrike">
                <a:latin typeface="Lato"/>
              </a:rPr>
              <a:t>	</a:t>
            </a:r>
            <a:r>
              <a:rPr b="0" lang="en-PH" sz="1800" spc="-1" strike="noStrike">
                <a:latin typeface="Lato"/>
              </a:rPr>
              <a:t>         commodities still __________.</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solidFill>
                  <a:srgbClr val="c9211e"/>
                </a:solidFill>
                <a:latin typeface="Lato"/>
              </a:rPr>
              <a:t>A. decreased</a:t>
            </a:r>
            <a:r>
              <a:rPr b="0" lang="en-PH" sz="1800" spc="-1" strike="noStrike">
                <a:solidFill>
                  <a:srgbClr val="c9211e"/>
                </a:solidFill>
                <a:latin typeface="Lato"/>
              </a:rPr>
              <a:t>	</a:t>
            </a:r>
            <a:r>
              <a:rPr b="0" lang="en-PH" sz="1800" spc="-1" strike="noStrike">
                <a:solidFill>
                  <a:srgbClr val="c9211e"/>
                </a:solidFill>
                <a:latin typeface="Lato"/>
              </a:rPr>
              <a:t>	</a:t>
            </a:r>
            <a:r>
              <a:rPr b="0" lang="en-PH" sz="1800" spc="-1" strike="noStrike">
                <a:latin typeface="Lato"/>
              </a:rPr>
              <a:t>	</a:t>
            </a:r>
            <a:r>
              <a:rPr b="0" lang="en-PH" sz="1800" spc="-1" strike="noStrike">
                <a:latin typeface="Lato"/>
              </a:rPr>
              <a:t>	</a:t>
            </a:r>
            <a:r>
              <a:rPr b="0" lang="en-PH" sz="1800" spc="-1" strike="noStrike">
                <a:latin typeface="Lato"/>
              </a:rPr>
              <a:t>C. increased</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B. go in</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D. set up</a:t>
            </a:r>
            <a:endParaRPr b="0" lang="en-PH" sz="1800" spc="-1" strike="noStrike">
              <a:latin typeface="Arial"/>
            </a:endParaRPr>
          </a:p>
          <a:p>
            <a:pPr>
              <a:lnSpc>
                <a:spcPct val="100000"/>
              </a:lnSpc>
              <a:buNone/>
            </a:pPr>
            <a:r>
              <a:rPr b="0" lang="en-PH" sz="1800" spc="-1" strike="noStrike">
                <a:latin typeface="Lato"/>
              </a:rPr>
              <a:t>5. Christopher Columbus _________ the Americas in 1492.</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solidFill>
                  <a:srgbClr val="c9211e"/>
                </a:solidFill>
                <a:latin typeface="Lato"/>
              </a:rPr>
              <a:t>A. discovered</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ea typeface="€þ$îþ"/>
              </a:rPr>
              <a:t>C. find out</a:t>
            </a:r>
            <a:endParaRPr b="0" lang="en-PH" sz="1800" spc="-1" strike="noStrike">
              <a:latin typeface="Arial"/>
            </a:endParaRPr>
          </a:p>
          <a:p>
            <a:pPr>
              <a:lnSpc>
                <a:spcPct val="100000"/>
              </a:lnSpc>
              <a:buNone/>
            </a:pPr>
            <a:r>
              <a:rPr b="0" lang="en-PH" sz="1800" spc="-1" strike="noStrike">
                <a:latin typeface="Lato"/>
                <a:ea typeface="€þ$îþ"/>
              </a:rPr>
              <a:t>	</a:t>
            </a:r>
            <a:r>
              <a:rPr b="0" lang="en-PH" sz="1800" spc="-1" strike="noStrike">
                <a:latin typeface="Lato"/>
                <a:ea typeface="€þ$îþ"/>
              </a:rPr>
              <a:t>	</a:t>
            </a:r>
            <a:r>
              <a:rPr b="0" lang="en-PH" sz="1800" spc="-1" strike="noStrike">
                <a:latin typeface="Lato"/>
                <a:ea typeface="€þ$îþ"/>
              </a:rPr>
              <a:t>B. established</a:t>
            </a:r>
            <a:r>
              <a:rPr b="0" lang="en-PH" sz="1800" spc="-1" strike="noStrike">
                <a:latin typeface="Lato"/>
                <a:ea typeface="€þ$îþ"/>
              </a:rPr>
              <a:t>	</a:t>
            </a:r>
            <a:r>
              <a:rPr b="0" lang="en-PH" sz="1800" spc="-1" strike="noStrike">
                <a:latin typeface="Lato"/>
                <a:ea typeface="€þ$îþ"/>
              </a:rPr>
              <a:t>	</a:t>
            </a:r>
            <a:r>
              <a:rPr b="0" lang="en-PH" sz="1800" spc="-1" strike="noStrike">
                <a:latin typeface="Lato"/>
                <a:ea typeface="€þ$îþ"/>
              </a:rPr>
              <a:t>	</a:t>
            </a:r>
            <a:r>
              <a:rPr b="0" lang="en-PH" sz="1800" spc="-1" strike="noStrike">
                <a:latin typeface="Lato"/>
                <a:ea typeface="€þ$îþ"/>
              </a:rPr>
              <a:t>D. looked at</a:t>
            </a:r>
            <a:endParaRPr b="0" lang="en-PH" sz="1800" spc="-1" strike="noStrike">
              <a:latin typeface="Arial"/>
            </a:endParaRPr>
          </a:p>
        </p:txBody>
      </p:sp>
      <p:sp>
        <p:nvSpPr>
          <p:cNvPr id="145" name=""/>
          <p:cNvSpPr/>
          <p:nvPr/>
        </p:nvSpPr>
        <p:spPr>
          <a:xfrm>
            <a:off x="280080" y="24120"/>
            <a:ext cx="9752760" cy="1379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latin typeface="Lato"/>
              </a:rPr>
              <a:t>Comparing and Contrasting Ideas in a </a:t>
            </a:r>
            <a:endParaRPr b="0" lang="en-PH" sz="3600" spc="-1" strike="noStrike">
              <a:latin typeface="Arial"/>
            </a:endParaRPr>
          </a:p>
          <a:p>
            <a:pPr>
              <a:lnSpc>
                <a:spcPct val="100000"/>
              </a:lnSpc>
              <a:buNone/>
            </a:pPr>
            <a:r>
              <a:rPr b="1" lang="en-PH" sz="3600" spc="-1" strike="noStrike">
                <a:latin typeface="Lato"/>
              </a:rPr>
              <a:t>Reading Text</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2836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2023-07-10T09:47:13Z</dcterms:modified>
  <cp:revision>180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