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6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00"/>
    <a:srgbClr val="DE9000"/>
    <a:srgbClr val="F2C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59"/>
    <p:restoredTop sz="93076"/>
  </p:normalViewPr>
  <p:slideViewPr>
    <p:cSldViewPr snapToGrid="0" snapToObjects="1">
      <p:cViewPr varScale="1">
        <p:scale>
          <a:sx n="77" d="100"/>
          <a:sy n="77" d="100"/>
        </p:scale>
        <p:origin x="216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237C5-8472-414C-82E6-99FE7E8DADF6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A1108-CEFC-5D4D-9EB2-416F2139C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3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3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93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83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71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A1108-CEFC-5D4D-9EB2-416F2139CA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5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B899-220F-D644-A02F-3C0A591CF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74E8-EBE5-204B-86B6-6542A84D0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35C4B-3BF6-C942-928A-00E8CAC2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82DB0-94EB-FA4B-8785-0BA6F307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BF44-F5E9-1B4C-ABC8-7B0C3259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8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0C574-4E73-4847-AEC3-1CDB4B441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C626C5-3958-544F-9308-0CC731F3E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75274-C687-E14B-B662-3BEB2692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B72A6-7EC9-7F42-B79E-803697C8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09A86-952E-7348-92EA-A86F9974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5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03979-0BB7-8641-85BC-9A074EC7EF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B1912-0D0E-EF48-9242-54CE8B7E6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9FA51-D306-934B-9C55-282BA395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195C6-E1BF-A942-B64A-5B6485B59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32A8-9DA5-4B4D-BADE-EFA36ED4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3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D9E4-94FC-A747-B72A-F6E146CFE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DF18B-DF3D-CE4E-8773-91A9659BF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C475-8CBA-2C40-9457-9BADFD7B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0CC0A-3107-B74D-A5E7-B394E3AA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CC-3AE2-3E48-A047-AB39563B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CF1D1-52DE-BA41-826D-76E2F682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B595-C087-BC49-9F02-F3B713EF2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1AA79-5FB7-9C4E-9F06-36B78400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3962C-74F2-F946-9029-A1A9EE1E4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9F7BF-1C4F-B54F-A381-7439F01C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2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2FC8-5829-3145-9294-4520F0DA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1DD0A-0D8C-284D-8E1F-AE055220E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FC86D-FF8B-4143-9D1D-339A27A11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13577-F423-754C-BACF-D4A5333D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629C-2E2E-0548-B7E5-3ECE01CA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1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D996-6E92-8446-90BD-EA5D0300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42BB0-90B1-2B4F-9338-4019C5124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1D7C2-21EB-0445-9208-5AC93D237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59C60-DCAF-8F45-8964-640466F0B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AE303-FEC8-824F-BF74-28254736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9BFF4-B444-D748-AD1F-DCDD7355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08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FFBEE-C9ED-4148-B282-343AC2EC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3DC5D-CF69-9E4F-8900-CDF825BB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CF518-9D9B-1C4E-AF76-A5BA9924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DD7CB-79D9-254C-A236-895B5B36A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7415D-88BC-C244-8AB6-00A216D2F5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E8A28-B9EB-4443-BC97-830498B74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94F270-1DDC-0C46-846F-E1CBD4F3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D67AF-38E0-6C45-BC35-B6036927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49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32BF-E20C-324D-BCDD-28DA53422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181271-1B7B-4745-A39B-D53568FEE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52EBD-E2C2-8C43-8438-0C73A79E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5CA70-A297-DE49-B931-88F5C49F8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4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9985E-A054-0A4B-A6E2-04DA7B3F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00CB2F-4E26-754A-9247-ADF057115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B38EF-C4AA-CB45-8396-DA6770D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91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2489B-4B21-EF45-86DC-864199DF2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39998-FD94-AC44-98A6-FA858A2A9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D3787-BE03-A14B-8DDC-18E039711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5F885-28BA-F843-A319-DBB0127AB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580F-74E9-7A49-8287-102443F7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5A858-621D-9743-95B1-CEBF5684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F1F71-EBFB-7844-A5C2-E3D961BC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9D7B1-4146-1A44-B32F-C75E4C48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5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9B759-BB43-CA43-B002-F039B2FE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92A43-6FE1-E244-A313-868A1F5F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3624-B94E-514E-B63D-A1B2EEE6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07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F0E5-BD0F-B849-B119-1FAF478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F4A7E-E6FE-BC4B-8FAE-E488EA882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1549A-C4A4-E543-A006-66F090F3C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4803D-0EBC-2E46-ACFE-83CAC4CF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7CA03C-4620-A744-A398-C601F9CC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E9864-B3A9-D44C-82CF-CA84A0AD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00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91CB-0E82-4942-AC84-7D82E53C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27C99-EBD9-564A-8C3B-5A5C51C6A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1900E7-4F26-2948-854B-6F8F1352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99BC5-EA17-9040-98A3-56C679E4F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E04C8-DBD7-AD4A-AA98-ED89D6BED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5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C243C3-94D2-6A40-9D62-6D2CD92C8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C0B0A-1248-E843-B3D6-AC11E3C2D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D184-C475-A341-BD80-9599EA84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B153-A7DE-084C-B9B8-72137AF5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9FC46-285D-5545-B6B3-D3BDE379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69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A333-2CB7-5048-81B6-8046E3198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875CA-FCB6-6B4C-A889-9E566258F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54BDD-AACA-DF45-9BAF-BE35083B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5881-855E-3E49-BDBD-EFA49B6F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84B9D-6CE8-764B-8828-EF0BC8D8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C9066-43FD-C34F-B680-198F0029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381C8-10DF-4F40-8193-BF578DE4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BB234-FED7-164A-AFF1-EBD36D21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851-49BC-8547-AA4B-8821A74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C7F1F-0382-6740-8F39-CC321E11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2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7D5C-4BEF-6E41-8791-7082D2772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C9A54-89D1-0642-9896-3ECF4292A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BD8A-BA8A-2946-A5D7-6DA730A7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977C-7CCB-694B-A9C9-1F68A10C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582BC-409E-5148-BB7E-C9DB642C1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46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A3641-7C60-4642-BFEE-50E4A04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E2573-A84A-F049-B397-1D07572B8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E6381-BA68-CF4F-8202-4CEC9DF5F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5F33D-D2E7-C341-A1CA-D8DC7FC7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8C02-8C85-F548-97D5-D4FBEB24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A0B22-F31D-D549-8072-836EB1EE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16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33E52-A1FB-924B-AE8A-17D4B55B1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7FCD-BA0A-C549-B501-CFE3FB0F3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5928C-12CD-DC44-A8B1-EA08EA616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B19A-54AA-BF49-BCD2-59C112A0B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9BF5BB-0BF6-ED49-B1A8-E7C05026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B8F31-7AFE-BE40-92FE-A9195C83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FC937C-6C6B-084B-9500-111AB153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E42B-D76D-A544-BDEB-33ABCEF5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76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3660C-22EF-B948-AF8D-96242F5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6BB157-BD85-284A-AA81-8F53ECF5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1D091-725B-0C42-A734-E6A2D14D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DBF9F4-73CE-CD49-A6B5-EA74B6CD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447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0F481-E25D-EE40-926F-CEF310CCC0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618CA-4364-FD42-A5DE-559BAB430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75E03-DB0F-6448-8AB0-B2FDC92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3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1B658-19BD-7E4E-85CC-F61F7D51B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BB22-A9A5-3348-8B39-8948DFB20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0CBF2-8E90-C347-B3CC-6E649843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15ABF-5318-3D46-8AC9-7DB6B3171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6873-625D-6A4E-A2BA-023E6F17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61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35A6-C395-B64B-9226-0F69B13C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62465-E4B6-DA4E-8F56-ECC210031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B8F41-030D-DA40-A61C-23B8CCE59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10003-CDD0-FE41-939C-DE6FA6B4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1AA0F-56FD-4E49-9F94-8639D71F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29A80-A44B-254A-8AB6-FBF2C057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29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023C-2A8E-D04E-B859-C8D84E62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83197-5812-134A-8DC0-3DB0624529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CDBF1-CFF5-8548-A0CA-71B5EF1B0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7E561-A3E9-3F4E-8FD6-D4BE4AF620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BF000-BB18-7D41-8B78-256129C4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11A77-434D-AF4B-B3AD-AACFA91B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74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09BF1-A27A-7A49-ACBC-4517A88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D5DB5-88AF-9446-BB2B-DFB990B11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B0620-F840-F942-8C30-6663B5AA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21ED9-F275-494E-800D-7A35C46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2E177-8431-4547-A691-A3EF8B1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90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ABA1A8-A74A-F549-B974-A197CCF2B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B38FF-10B8-2B4A-9ECA-FFEDE21E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410EA-BB45-714A-938A-960010D1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F7040E-5492-7348-8F68-F52252698FD3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741AD-6708-F940-84CB-5649C6E28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213-3B9A-5745-BFFA-9F62C1C7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B0C113-4449-D745-8843-BEAF6E24F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163A-C618-4646-A4B8-2657108A5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958B-EF6E-2345-9426-79D0AE4338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566E4-1841-0945-AE1A-E25B51E8E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3469C-5574-E145-A33A-6F8080B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6E3F9-16F1-9C4E-B644-1962CC7E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CB029-CDCB-424D-9449-F68571D8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73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B11A-682E-9846-8BCA-29AB969DE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74738-AE95-B542-AF61-FB10DF56B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29BB3D-44F6-F548-A814-7836CF09D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783535-E38F-3C4A-9CAE-86C52321E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7598E-FE61-9B4F-9B08-C60F14A96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AC350-7F28-724A-A096-C12DE19EE4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ABCF8-1F76-874A-B4F0-0206D8DE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56734-E543-2343-BD4A-6203B96E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5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4657-B169-534D-953C-A12653DF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FE017F-0205-BB4B-B668-B87E5D8D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9C329-99DD-E64D-A3B0-55E68E629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9BE883-C6F5-7C40-97DE-C5B9A24E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2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E5F3F4-1FFC-9845-BE9F-83473FCC4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81A09-3A44-DA4D-A70F-318D3713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72DF2-2AB0-C145-85E3-913AFAB4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5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FD71-D705-064F-B501-ABAF00C0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4C072-17E2-BB4C-8851-04E878727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11D34-F2E2-6442-B4BF-06C14EDDE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6CB6B-BB4F-AA4F-A52B-99007173A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0AF8A-13FA-FE4F-8343-897FA066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F2CAE-896A-4646-A26E-566B6936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D727-2B92-7E4A-9769-A50707EC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FF1DC-A61D-6F49-84B2-CCF218574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B2CEE-91E6-2544-A5B0-59F662732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B5BE-CB7A-AC48-9373-68E2C9E5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BB3AEF-DA6F-754A-9036-D7A71372F8FC}" type="datetimeFigureOut">
              <a:rPr lang="en-US" smtClean="0"/>
              <a:t>3/8/23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DCD57-20F8-D945-9989-F894F252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19BDB-5FD5-BE49-831E-92940A25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9B43-CF86-4C4B-9D2F-A897A051D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3537A-8A4C-0143-8D46-089F62AAA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F327DD-3AB4-2649-9474-0805BB9D61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6" y="1800964"/>
            <a:ext cx="2799149" cy="2799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A4CEF3-5455-0943-B2B6-B491C8823EEF}"/>
              </a:ext>
            </a:extLst>
          </p:cNvPr>
          <p:cNvSpPr/>
          <p:nvPr userDrawn="1"/>
        </p:nvSpPr>
        <p:spPr>
          <a:xfrm>
            <a:off x="3487479" y="1475194"/>
            <a:ext cx="8704521" cy="3862350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BCE12-BF67-6B4B-A024-868559619427}"/>
              </a:ext>
            </a:extLst>
          </p:cNvPr>
          <p:cNvSpPr/>
          <p:nvPr userDrawn="1"/>
        </p:nvSpPr>
        <p:spPr>
          <a:xfrm>
            <a:off x="3487479" y="5337544"/>
            <a:ext cx="8704522" cy="384050"/>
          </a:xfrm>
          <a:prstGeom prst="rect">
            <a:avLst/>
          </a:prstGeom>
          <a:gradFill flip="none" rotWithShape="1">
            <a:gsLst>
              <a:gs pos="16000">
                <a:srgbClr val="9C0000"/>
              </a:gs>
              <a:gs pos="43000">
                <a:srgbClr val="C00000"/>
              </a:gs>
              <a:gs pos="99000">
                <a:srgbClr val="F2CA20">
                  <a:lumMod val="90000"/>
                  <a:alpha val="8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5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101F47-4B88-CA43-863C-0BCC2733D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242659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A33D6-D6F3-1846-AFB6-993119D0F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DB48D-49A5-DA4B-907D-9BA628E41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E8AA-F1C7-0D48-AE56-7B7D0BD5F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78B72-6520-7C48-9EC9-C3366CDF2022}" type="datetimeFigureOut">
              <a:rPr lang="en-US" smtClean="0"/>
              <a:t>3/8/23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7A56-C345-BC4B-9CA9-B380E4F87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85126-2EE4-0346-9663-F89A8510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EE7E8-58BE-694D-B916-CD3E98271B6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50EEC6-258B-B04B-8D2F-AE39B527D255}"/>
              </a:ext>
            </a:extLst>
          </p:cNvPr>
          <p:cNvSpPr/>
          <p:nvPr userDrawn="1"/>
        </p:nvSpPr>
        <p:spPr>
          <a:xfrm>
            <a:off x="10868608" y="0"/>
            <a:ext cx="970384" cy="970384"/>
          </a:xfrm>
          <a:prstGeom prst="rect">
            <a:avLst/>
          </a:prstGeom>
          <a:solidFill>
            <a:srgbClr val="9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67" y="-64332"/>
            <a:ext cx="1034716" cy="103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A67430-E954-1146-960D-CFAD9A660D84}"/>
              </a:ext>
            </a:extLst>
          </p:cNvPr>
          <p:cNvSpPr txBox="1"/>
          <p:nvPr userDrawn="1"/>
        </p:nvSpPr>
        <p:spPr>
          <a:xfrm>
            <a:off x="185530" y="6362241"/>
            <a:ext cx="469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Rex Curriculum Resource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A7BAE3-1328-D34C-90D4-DC955FE34F07}"/>
              </a:ext>
            </a:extLst>
          </p:cNvPr>
          <p:cNvSpPr txBox="1"/>
          <p:nvPr userDrawn="1"/>
        </p:nvSpPr>
        <p:spPr>
          <a:xfrm>
            <a:off x="9452660" y="6352143"/>
            <a:ext cx="26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800" b="0" kern="1200" dirty="0">
                <a:solidFill>
                  <a:schemeClr val="bg1"/>
                </a:solidFill>
                <a:effectLst/>
                <a:latin typeface="Montserrat Medium" pitchFamily="2" charset="77"/>
                <a:ea typeface="+mn-ea"/>
                <a:cs typeface="+mn-cs"/>
              </a:rPr>
              <a:t>WWW.REX.COM.PH</a:t>
            </a:r>
            <a:endParaRPr lang="en-PH" sz="18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5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 REX Education Mission Logo V.png" descr="New REX Education Mission Logo V.png"/>
          <p:cNvPicPr>
            <a:picLocks noChangeAspect="1"/>
          </p:cNvPicPr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2755939" y="1508902"/>
            <a:ext cx="6616364" cy="33848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053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64826F-9698-C044-8B09-B880D705E0C1}"/>
              </a:ext>
            </a:extLst>
          </p:cNvPr>
          <p:cNvSpPr txBox="1"/>
          <p:nvPr/>
        </p:nvSpPr>
        <p:spPr>
          <a:xfrm>
            <a:off x="4244762" y="2916653"/>
            <a:ext cx="749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Medium" pitchFamily="2" charset="77"/>
              </a:rPr>
              <a:t>Performing a Series of Operations Using MDAS Rule</a:t>
            </a:r>
          </a:p>
        </p:txBody>
      </p:sp>
    </p:spTree>
    <p:extLst>
      <p:ext uri="{BB962C8B-B14F-4D97-AF65-F5344CB8AC3E}">
        <p14:creationId xmlns:p14="http://schemas.microsoft.com/office/powerpoint/2010/main" val="1154341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7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1432"/>
            <a:ext cx="10515600" cy="3133687"/>
          </a:xfrm>
        </p:spPr>
        <p:txBody>
          <a:bodyPr>
            <a:normAutofit lnSpcReduction="10000"/>
          </a:bodyPr>
          <a:lstStyle/>
          <a:p>
            <a:r>
              <a:rPr lang="en-PH" dirty="0"/>
              <a:t>To perform a series of two or more operations, use the MDAS rule.</a:t>
            </a:r>
          </a:p>
          <a:p>
            <a:r>
              <a:rPr lang="en-PH" dirty="0"/>
              <a:t> When performing series of operations, we follow these steps:</a:t>
            </a:r>
          </a:p>
          <a:p>
            <a:pPr marL="0" indent="0">
              <a:buNone/>
            </a:pPr>
            <a:r>
              <a:rPr lang="en-PH" dirty="0"/>
              <a:t>	</a:t>
            </a:r>
            <a:r>
              <a:rPr lang="en-PH" b="1" dirty="0"/>
              <a:t>Step 1</a:t>
            </a:r>
            <a:r>
              <a:rPr lang="en-PH" dirty="0"/>
              <a:t>: Perform multiplication or division first and work from left 		  to right.</a:t>
            </a:r>
          </a:p>
          <a:p>
            <a:pPr marL="0" indent="0">
              <a:buNone/>
            </a:pPr>
            <a:r>
              <a:rPr lang="en-PH" dirty="0"/>
              <a:t>	</a:t>
            </a:r>
            <a:r>
              <a:rPr lang="en-PH" b="1" dirty="0"/>
              <a:t>Step 2</a:t>
            </a:r>
            <a:r>
              <a:rPr lang="en-PH" dirty="0"/>
              <a:t>: Then, add or subtract and work from left to right.</a:t>
            </a:r>
          </a:p>
          <a:p>
            <a:r>
              <a:rPr lang="en-PH" dirty="0"/>
              <a:t> It is important to do the operations in the right order </a:t>
            </a:r>
            <a:r>
              <a:rPr lang="en-PH" b="1" dirty="0"/>
              <a:t>following a set of rules to end up with the right answer</a:t>
            </a:r>
            <a:r>
              <a:rPr lang="en-PH" dirty="0"/>
              <a:t>.</a:t>
            </a:r>
          </a:p>
          <a:p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86415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4" y="159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74225"/>
            <a:ext cx="10515600" cy="25794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1. </a:t>
            </a:r>
            <a:r>
              <a:rPr lang="en-PH" b="1" dirty="0"/>
              <a:t>M</a:t>
            </a:r>
            <a:r>
              <a:rPr lang="en-PH" dirty="0"/>
              <a:t>ultiply or </a:t>
            </a:r>
            <a:r>
              <a:rPr lang="en-PH" b="1" dirty="0"/>
              <a:t>D</a:t>
            </a:r>
            <a:r>
              <a:rPr lang="en-PH" dirty="0"/>
              <a:t>ivide depending on the order of operations as you move from left to right. If multiplication comes before division, multiply first. However, if division comes before multiplication, divide first.</a:t>
            </a:r>
          </a:p>
          <a:p>
            <a:pPr marL="0" indent="0" algn="just">
              <a:buNone/>
            </a:pPr>
            <a:r>
              <a:rPr lang="en-PH" dirty="0"/>
              <a:t>2. </a:t>
            </a:r>
            <a:r>
              <a:rPr lang="en-PH" b="1" dirty="0"/>
              <a:t>A</a:t>
            </a:r>
            <a:r>
              <a:rPr lang="en-PH" dirty="0"/>
              <a:t>dd or </a:t>
            </a:r>
            <a:r>
              <a:rPr lang="en-PH" b="1" dirty="0"/>
              <a:t>S</a:t>
            </a:r>
            <a:r>
              <a:rPr lang="en-PH" dirty="0"/>
              <a:t>ubtract depending on the order of operations as you move from left to right. If addition comes before subtraction, add first. If subtraction comes before addition, subtract first.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3B7D5-D705-894C-A944-2A0039049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790" y="1061552"/>
            <a:ext cx="6284420" cy="257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4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4" y="159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5206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Study the following examples. The expressions to be done first are enclosed in parentheses.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r>
              <a:rPr lang="en-PH" b="1" dirty="0"/>
              <a:t>Example 1:</a:t>
            </a:r>
          </a:p>
          <a:p>
            <a:pPr marL="0" indent="0" algn="just">
              <a:buNone/>
            </a:pPr>
            <a:r>
              <a:rPr lang="en-PH" b="1" dirty="0"/>
              <a:t>	</a:t>
            </a:r>
            <a:r>
              <a:rPr lang="en-PH" dirty="0"/>
              <a:t>60 ÷ 6 ÷ 2</a:t>
            </a:r>
          </a:p>
          <a:p>
            <a:pPr marL="0" indent="0" algn="just">
              <a:buNone/>
            </a:pPr>
            <a:r>
              <a:rPr lang="en-PH" dirty="0"/>
              <a:t>	(60 ÷ 6) ÷ 2</a:t>
            </a:r>
          </a:p>
          <a:p>
            <a:pPr marL="0" indent="0" algn="just">
              <a:buNone/>
            </a:pPr>
            <a:r>
              <a:rPr lang="en-PH" dirty="0"/>
              <a:t>	         10 ÷ 2</a:t>
            </a:r>
          </a:p>
          <a:p>
            <a:pPr marL="0" indent="0" algn="just">
              <a:buNone/>
            </a:pPr>
            <a:r>
              <a:rPr lang="en-PH" b="1" dirty="0"/>
              <a:t>		   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63B4F-7216-4C4A-8623-6FC1B11EA48F}"/>
              </a:ext>
            </a:extLst>
          </p:cNvPr>
          <p:cNvSpPr txBox="1"/>
          <p:nvPr/>
        </p:nvSpPr>
        <p:spPr>
          <a:xfrm>
            <a:off x="4732712" y="2889664"/>
            <a:ext cx="6022572" cy="181588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Solve from left to right</a:t>
            </a:r>
          </a:p>
          <a:p>
            <a:r>
              <a:rPr lang="en-US" sz="2800" dirty="0"/>
              <a:t>Divide. 60 ÷ 6 = 10</a:t>
            </a:r>
          </a:p>
          <a:p>
            <a:r>
              <a:rPr lang="en-US" sz="2800" dirty="0"/>
              <a:t>Divide the result by 2 to get the answer:</a:t>
            </a:r>
          </a:p>
          <a:p>
            <a:r>
              <a:rPr lang="en-US" sz="2800" dirty="0"/>
              <a:t>10 ÷ 2 = </a:t>
            </a:r>
            <a:r>
              <a:rPr lang="en-US" sz="2800" b="1" dirty="0"/>
              <a:t>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3927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4" y="159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5206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Study the following examples. The expressions to be done first are enclosed in parentheses.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r>
              <a:rPr lang="en-PH" b="1" dirty="0"/>
              <a:t>Example 2:</a:t>
            </a:r>
          </a:p>
          <a:p>
            <a:pPr marL="0" indent="0" algn="just">
              <a:buNone/>
            </a:pPr>
            <a:r>
              <a:rPr lang="en-PH" b="1" dirty="0"/>
              <a:t>	</a:t>
            </a:r>
            <a:r>
              <a:rPr lang="en-PH" dirty="0"/>
              <a:t>55 – 9 + 4</a:t>
            </a:r>
          </a:p>
          <a:p>
            <a:pPr marL="0" indent="0" algn="just">
              <a:buNone/>
            </a:pPr>
            <a:r>
              <a:rPr lang="en-PH" dirty="0"/>
              <a:t>	(55 – 9) + 4</a:t>
            </a:r>
          </a:p>
          <a:p>
            <a:pPr marL="0" indent="0" algn="just">
              <a:buNone/>
            </a:pPr>
            <a:r>
              <a:rPr lang="en-PH" dirty="0"/>
              <a:t>	         46 + 4</a:t>
            </a:r>
          </a:p>
          <a:p>
            <a:pPr marL="0" indent="0" algn="just">
              <a:buNone/>
            </a:pPr>
            <a:r>
              <a:rPr lang="en-PH" b="1" dirty="0"/>
              <a:t>		    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63B4F-7216-4C4A-8623-6FC1B11EA48F}"/>
              </a:ext>
            </a:extLst>
          </p:cNvPr>
          <p:cNvSpPr txBox="1"/>
          <p:nvPr/>
        </p:nvSpPr>
        <p:spPr>
          <a:xfrm>
            <a:off x="4732712" y="2889664"/>
            <a:ext cx="6022572" cy="181588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Since subtraction comes before addition, subtract first. 55 – 9 = 46</a:t>
            </a:r>
          </a:p>
          <a:p>
            <a:pPr algn="just"/>
            <a:r>
              <a:rPr lang="en-US" sz="2800" dirty="0"/>
              <a:t>Add the result to 4.</a:t>
            </a:r>
          </a:p>
          <a:p>
            <a:pPr algn="just"/>
            <a:r>
              <a:rPr lang="en-US" sz="2800" dirty="0"/>
              <a:t>46 + 4 = </a:t>
            </a:r>
            <a:r>
              <a:rPr lang="en-US" sz="2800" b="1" dirty="0"/>
              <a:t>50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978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4" y="159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5206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Study the following examples. The expressions to be done first are enclosed in parentheses.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r>
              <a:rPr lang="en-PH" b="1" dirty="0"/>
              <a:t>Example 3:</a:t>
            </a:r>
          </a:p>
          <a:p>
            <a:pPr marL="0" indent="0" algn="just">
              <a:buNone/>
            </a:pPr>
            <a:r>
              <a:rPr lang="en-PH" b="1" dirty="0"/>
              <a:t>	</a:t>
            </a:r>
            <a:r>
              <a:rPr lang="en-PH" dirty="0"/>
              <a:t>36 ÷ 6 × 5</a:t>
            </a:r>
          </a:p>
          <a:p>
            <a:pPr marL="0" indent="0" algn="just">
              <a:buNone/>
            </a:pPr>
            <a:r>
              <a:rPr lang="en-PH" dirty="0"/>
              <a:t>	(36 ÷ 6) × 5</a:t>
            </a:r>
          </a:p>
          <a:p>
            <a:pPr marL="0" indent="0" algn="just">
              <a:buNone/>
            </a:pPr>
            <a:r>
              <a:rPr lang="en-PH" dirty="0"/>
              <a:t>	           6 × 5</a:t>
            </a:r>
          </a:p>
          <a:p>
            <a:pPr marL="0" indent="0" algn="just">
              <a:buNone/>
            </a:pPr>
            <a:r>
              <a:rPr lang="en-PH" b="1" dirty="0"/>
              <a:t>		    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63B4F-7216-4C4A-8623-6FC1B11EA48F}"/>
              </a:ext>
            </a:extLst>
          </p:cNvPr>
          <p:cNvSpPr txBox="1"/>
          <p:nvPr/>
        </p:nvSpPr>
        <p:spPr>
          <a:xfrm>
            <a:off x="4732712" y="2889664"/>
            <a:ext cx="6022572" cy="224676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Since division comes before multiplication, divide first. 36 ÷ 6</a:t>
            </a:r>
          </a:p>
          <a:p>
            <a:pPr algn="just"/>
            <a:r>
              <a:rPr lang="en-US" sz="2800" dirty="0"/>
              <a:t>Multiply the result by 5 to get the answer.</a:t>
            </a:r>
          </a:p>
          <a:p>
            <a:pPr algn="just"/>
            <a:r>
              <a:rPr lang="en-US" sz="2800" dirty="0"/>
              <a:t>6 × 5 = </a:t>
            </a:r>
            <a:r>
              <a:rPr lang="en-US" sz="2800" b="1" dirty="0"/>
              <a:t>30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4950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4" y="159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5206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Study the following examples. The expressions to be done first are enclosed in parentheses.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r>
              <a:rPr lang="en-PH" b="1" dirty="0"/>
              <a:t>Example 4:</a:t>
            </a:r>
          </a:p>
          <a:p>
            <a:pPr marL="0" indent="0" algn="just">
              <a:buNone/>
            </a:pPr>
            <a:r>
              <a:rPr lang="en-PH" dirty="0"/>
              <a:t>     14 + 12 ÷ 3 × 16</a:t>
            </a:r>
          </a:p>
          <a:p>
            <a:pPr marL="0" indent="0" algn="just">
              <a:buNone/>
            </a:pPr>
            <a:r>
              <a:rPr lang="en-PH" dirty="0"/>
              <a:t>     14 + (12 ÷ 3) × 16</a:t>
            </a:r>
          </a:p>
          <a:p>
            <a:pPr marL="0" indent="0" algn="just">
              <a:buNone/>
            </a:pPr>
            <a:r>
              <a:rPr lang="en-PH" dirty="0"/>
              <a:t>     14 + (4 × 16)</a:t>
            </a:r>
          </a:p>
          <a:p>
            <a:pPr marL="0" indent="0" algn="just">
              <a:buNone/>
            </a:pPr>
            <a:r>
              <a:rPr lang="en-PH" b="1" dirty="0"/>
              <a:t>     </a:t>
            </a:r>
            <a:r>
              <a:rPr lang="en-PH" dirty="0"/>
              <a:t>14 + 64</a:t>
            </a:r>
          </a:p>
          <a:p>
            <a:pPr marL="0" indent="0" algn="just">
              <a:buNone/>
            </a:pPr>
            <a:r>
              <a:rPr lang="en-PH" b="1" dirty="0"/>
              <a:t>	78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63B4F-7216-4C4A-8623-6FC1B11EA48F}"/>
              </a:ext>
            </a:extLst>
          </p:cNvPr>
          <p:cNvSpPr txBox="1"/>
          <p:nvPr/>
        </p:nvSpPr>
        <p:spPr>
          <a:xfrm>
            <a:off x="4732712" y="2889664"/>
            <a:ext cx="6022572" cy="224676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Since division comes before multiplication, divide first. 12 ÷ 3 = 4</a:t>
            </a:r>
          </a:p>
          <a:p>
            <a:pPr algn="just"/>
            <a:r>
              <a:rPr lang="en-US" sz="2800" dirty="0"/>
              <a:t>Multiply the result by 16. 4 × 16 = 64</a:t>
            </a:r>
          </a:p>
          <a:p>
            <a:pPr algn="just"/>
            <a:r>
              <a:rPr lang="en-US" sz="2800" dirty="0"/>
              <a:t>Add the result to 14.</a:t>
            </a:r>
          </a:p>
          <a:p>
            <a:pPr algn="just"/>
            <a:r>
              <a:rPr lang="en-US" sz="2800" dirty="0"/>
              <a:t>14 + 64 = </a:t>
            </a:r>
            <a:r>
              <a:rPr lang="en-US" sz="2800" b="1" dirty="0"/>
              <a:t>78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451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4" y="159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5206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The next examples involve four different operations. Apply the order of operations or MDAS.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r>
              <a:rPr lang="en-PH" b="1" dirty="0"/>
              <a:t>Example 5:</a:t>
            </a:r>
          </a:p>
          <a:p>
            <a:pPr marL="0" indent="0" algn="just">
              <a:buNone/>
            </a:pPr>
            <a:r>
              <a:rPr lang="en-PH" dirty="0"/>
              <a:t>     30 – 10 + 4 × 5 ÷ 2</a:t>
            </a:r>
          </a:p>
          <a:p>
            <a:pPr marL="0" indent="0" algn="just">
              <a:buNone/>
            </a:pPr>
            <a:r>
              <a:rPr lang="en-PH" dirty="0"/>
              <a:t>     30 – 10 + (4 × 5) ÷ 2</a:t>
            </a:r>
          </a:p>
          <a:p>
            <a:pPr marL="0" indent="0" algn="just">
              <a:buNone/>
            </a:pPr>
            <a:r>
              <a:rPr lang="en-PH" dirty="0"/>
              <a:t>     30 – 10 + (20 ÷ 2)</a:t>
            </a:r>
          </a:p>
          <a:p>
            <a:pPr marL="0" indent="0" algn="just">
              <a:buNone/>
            </a:pPr>
            <a:r>
              <a:rPr lang="en-PH" b="1" dirty="0"/>
              <a:t>     </a:t>
            </a:r>
            <a:r>
              <a:rPr lang="en-PH" dirty="0"/>
              <a:t>30 – 10 + 10</a:t>
            </a:r>
          </a:p>
          <a:p>
            <a:pPr marL="0" indent="0" algn="just">
              <a:buNone/>
            </a:pPr>
            <a:r>
              <a:rPr lang="en-PH" dirty="0"/>
              <a:t>              20 + 10</a:t>
            </a:r>
          </a:p>
          <a:p>
            <a:pPr marL="0" indent="0" algn="just">
              <a:buNone/>
            </a:pPr>
            <a:r>
              <a:rPr lang="en-PH" b="1" dirty="0"/>
              <a:t>	         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63B4F-7216-4C4A-8623-6FC1B11EA48F}"/>
              </a:ext>
            </a:extLst>
          </p:cNvPr>
          <p:cNvSpPr txBox="1"/>
          <p:nvPr/>
        </p:nvSpPr>
        <p:spPr>
          <a:xfrm>
            <a:off x="5131722" y="2856413"/>
            <a:ext cx="4477790" cy="267765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Multiply first. 4 × 5 = 20</a:t>
            </a:r>
          </a:p>
          <a:p>
            <a:pPr algn="just"/>
            <a:r>
              <a:rPr lang="en-US" sz="2800" dirty="0"/>
              <a:t>Divide.	20 ÷ 2 = 10</a:t>
            </a:r>
          </a:p>
          <a:p>
            <a:pPr algn="just"/>
            <a:r>
              <a:rPr lang="en-US" sz="2800" dirty="0"/>
              <a:t>Since subtraction comes first,</a:t>
            </a:r>
          </a:p>
          <a:p>
            <a:pPr algn="just"/>
            <a:r>
              <a:rPr lang="en-US" sz="2800" dirty="0"/>
              <a:t>subtract.	30 – 10 = 20</a:t>
            </a:r>
          </a:p>
          <a:p>
            <a:pPr algn="just"/>
            <a:r>
              <a:rPr lang="en-US" sz="2800" dirty="0"/>
              <a:t>Add the result to 10</a:t>
            </a:r>
          </a:p>
          <a:p>
            <a:pPr algn="just"/>
            <a:r>
              <a:rPr lang="en-US" sz="2800" dirty="0"/>
              <a:t>20 + 10 = </a:t>
            </a:r>
            <a:r>
              <a:rPr lang="en-US" sz="2800" b="1" dirty="0"/>
              <a:t>30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948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4578-C8FE-FE47-B785-17E2FE43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4" y="15996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Performing a Series of Operations Using MDAS Rule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0F330-5DAC-3F49-A3B1-0DECF0BA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404"/>
            <a:ext cx="10515600" cy="5206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PH" dirty="0"/>
              <a:t>	The next examples involve four different operations. Apply the order of operations or MDAS.</a:t>
            </a:r>
          </a:p>
          <a:p>
            <a:pPr marL="0" indent="0" algn="just">
              <a:buNone/>
            </a:pPr>
            <a:endParaRPr lang="en-PH" dirty="0"/>
          </a:p>
          <a:p>
            <a:pPr marL="0" indent="0" algn="just">
              <a:buNone/>
            </a:pPr>
            <a:r>
              <a:rPr lang="en-PH" b="1" dirty="0"/>
              <a:t>Example 6:</a:t>
            </a:r>
          </a:p>
          <a:p>
            <a:pPr marL="0" indent="0" algn="just">
              <a:buNone/>
            </a:pPr>
            <a:r>
              <a:rPr lang="en-PH" dirty="0"/>
              <a:t>     18 ÷ 2 + 6 – 3 × 4</a:t>
            </a:r>
          </a:p>
          <a:p>
            <a:pPr marL="0" indent="0" algn="just">
              <a:buNone/>
            </a:pPr>
            <a:r>
              <a:rPr lang="en-PH" dirty="0"/>
              <a:t>     (18 ÷ 2) + 6 – (3 × 4)</a:t>
            </a:r>
          </a:p>
          <a:p>
            <a:pPr marL="0" indent="0" algn="just">
              <a:buNone/>
            </a:pPr>
            <a:r>
              <a:rPr lang="en-PH" dirty="0"/>
              <a:t>               (9 + 6) – 12</a:t>
            </a:r>
          </a:p>
          <a:p>
            <a:pPr marL="0" indent="0" algn="just">
              <a:buNone/>
            </a:pPr>
            <a:r>
              <a:rPr lang="en-PH" dirty="0"/>
              <a:t>                      15 – 12</a:t>
            </a:r>
          </a:p>
          <a:p>
            <a:pPr marL="0" indent="0" algn="just">
              <a:buNone/>
            </a:pPr>
            <a:r>
              <a:rPr lang="en-PH" dirty="0"/>
              <a:t>		      </a:t>
            </a:r>
            <a:r>
              <a:rPr lang="en-PH" b="1" dirty="0"/>
              <a:t>3</a:t>
            </a:r>
            <a:endParaRPr lang="en-P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63B4F-7216-4C4A-8623-6FC1B11EA48F}"/>
              </a:ext>
            </a:extLst>
          </p:cNvPr>
          <p:cNvSpPr txBox="1"/>
          <p:nvPr/>
        </p:nvSpPr>
        <p:spPr>
          <a:xfrm>
            <a:off x="5131722" y="2856413"/>
            <a:ext cx="4760424" cy="267765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Divide (18 ÷ 2) = 9 and multiply</a:t>
            </a:r>
          </a:p>
          <a:p>
            <a:pPr algn="just"/>
            <a:r>
              <a:rPr lang="en-US" sz="2800" dirty="0"/>
              <a:t>(3 × 4) = 12.</a:t>
            </a:r>
          </a:p>
          <a:p>
            <a:pPr algn="just"/>
            <a:r>
              <a:rPr lang="en-US" sz="2800" dirty="0"/>
              <a:t>Since addition comes first,</a:t>
            </a:r>
          </a:p>
          <a:p>
            <a:pPr algn="just"/>
            <a:r>
              <a:rPr lang="en-US" sz="2800" dirty="0"/>
              <a:t>add.	9 + 6 = 15</a:t>
            </a:r>
          </a:p>
          <a:p>
            <a:pPr algn="just"/>
            <a:r>
              <a:rPr lang="en-US" sz="2800" dirty="0"/>
              <a:t>Subtract the result to 12.</a:t>
            </a:r>
          </a:p>
          <a:p>
            <a:pPr algn="just"/>
            <a:r>
              <a:rPr lang="en-US" sz="2800" dirty="0"/>
              <a:t>15 –12 = </a:t>
            </a:r>
            <a:r>
              <a:rPr lang="en-US" sz="2800" b="1" dirty="0"/>
              <a:t>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6758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333</Words>
  <Application>Microsoft Macintosh PowerPoint</Application>
  <PresentationFormat>Widescreen</PresentationFormat>
  <Paragraphs>96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Lato</vt:lpstr>
      <vt:lpstr>Montserrat Medium</vt:lpstr>
      <vt:lpstr>Office Theme</vt:lpstr>
      <vt:lpstr>Custom Design</vt:lpstr>
      <vt:lpstr>1_Custom Design</vt:lpstr>
      <vt:lpstr>PowerPoint Presentation</vt:lpstr>
      <vt:lpstr>Performing a Series of Operations Using MDAS Rule</vt:lpstr>
      <vt:lpstr>Performing a Series of Operations Using MDAS Rule</vt:lpstr>
      <vt:lpstr>Performing a Series of Operations Using MDAS Rule</vt:lpstr>
      <vt:lpstr>Performing a Series of Operations Using MDAS Rule</vt:lpstr>
      <vt:lpstr>Performing a Series of Operations Using MDAS Rule</vt:lpstr>
      <vt:lpstr>Performing a Series of Operations Using MDAS Rule</vt:lpstr>
      <vt:lpstr>Performing a Series of Operations Using MDAS Rule</vt:lpstr>
      <vt:lpstr>Performing a Series of Operations Using MDAS Rule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146</cp:revision>
  <cp:lastPrinted>2023-03-07T07:14:07Z</cp:lastPrinted>
  <dcterms:created xsi:type="dcterms:W3CDTF">2019-04-16T02:10:14Z</dcterms:created>
  <dcterms:modified xsi:type="dcterms:W3CDTF">2023-03-08T01:57:33Z</dcterms:modified>
</cp:coreProperties>
</file>