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6640" cy="68425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3520" cy="27835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8960" cy="38469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8960" cy="3686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6640" cy="6195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5080" cy="9550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9160" cy="10191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6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7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0960" cy="33692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808000"/>
            <a:ext cx="80848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Listening, Viewing, and Oral Language Fluency</a:t>
            </a:r>
            <a:endParaRPr b="0" lang="en-PH" sz="3600" spc="-1" strike="noStrike">
              <a:latin typeface="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7"/>
          <p:cNvSpPr/>
          <p:nvPr/>
        </p:nvSpPr>
        <p:spPr>
          <a:xfrm>
            <a:off x="-2942640" y="0"/>
            <a:ext cx="10500120" cy="23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6" name=""/>
          <p:cNvSpPr/>
          <p:nvPr/>
        </p:nvSpPr>
        <p:spPr>
          <a:xfrm>
            <a:off x="324000" y="180000"/>
            <a:ext cx="11376000" cy="10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Listening, Viewing, and Oral Language Fluency</a:t>
            </a:r>
            <a:endParaRPr b="0" lang="en-PH" sz="36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(</a:t>
            </a:r>
            <a:r>
              <a:rPr b="1" lang="en-PH" sz="22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Prosodic Features of Speech</a:t>
            </a:r>
            <a:r>
              <a:rPr b="1" lang="en-PH" sz="2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)</a:t>
            </a:r>
            <a:endParaRPr b="0" lang="en-PH" sz="2600" spc="-1" strike="noStrike">
              <a:latin typeface="Arial"/>
              <a:ea typeface="PingFang SC"/>
            </a:endParaRPr>
          </a:p>
        </p:txBody>
      </p:sp>
      <p:sp>
        <p:nvSpPr>
          <p:cNvPr id="157" name=""/>
          <p:cNvSpPr txBox="1"/>
          <p:nvPr/>
        </p:nvSpPr>
        <p:spPr>
          <a:xfrm>
            <a:off x="348120" y="2160000"/>
            <a:ext cx="11520000" cy="4009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2600" spc="-1" strike="noStrike">
                <a:latin typeface="LaTO"/>
                <a:ea typeface=""/>
              </a:rPr>
              <a:t>Activity:</a:t>
            </a:r>
            <a:endParaRPr b="1" lang="en-PH" sz="2600" spc="-1" strike="noStrike"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1800" spc="-1" strike="noStrike">
                <a:latin typeface="LaTO"/>
                <a:ea typeface=""/>
              </a:rPr>
              <a:t>Read and answer the questions carefully.</a:t>
            </a:r>
            <a:endParaRPr b="1" lang="en-PH" sz="18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1. What are the important prosodic features to bear in mind when delivering a speech? </a:t>
            </a:r>
            <a:endParaRPr b="0" lang="en-PH" sz="1800" spc="-1" strike="noStrike">
              <a:latin typeface=""/>
              <a:ea typeface="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2. What prosodic feature will help a speaker sustain audience attention? Why?</a:t>
            </a:r>
            <a:endParaRPr b="0" lang="en-PH" sz="1800" spc="-1" strike="noStrike">
              <a:latin typeface=""/>
              <a:ea typeface="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spcAft>
                <a:spcPts val="1417"/>
              </a:spcAft>
              <a:buNone/>
            </a:pPr>
            <a:endParaRPr b="0" lang="en-PH" sz="1800" spc="-1" strike="noStrike">
              <a:latin typeface="Arial"/>
              <a:ea typeface="PingFang SC"/>
            </a:endParaRPr>
          </a:p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  <a:buNone/>
            </a:pPr>
            <a:endParaRPr b="1" lang="en-PH" sz="18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9"/>
          <p:cNvSpPr/>
          <p:nvPr/>
        </p:nvSpPr>
        <p:spPr>
          <a:xfrm>
            <a:off x="-2942640" y="0"/>
            <a:ext cx="10500120" cy="23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324000" y="180000"/>
            <a:ext cx="11376000" cy="10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Listening, Viewing, and Oral Language Fluency</a:t>
            </a:r>
            <a:endParaRPr b="0" lang="en-PH" sz="36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(Prosodic Features of Speech)</a:t>
            </a:r>
            <a:endParaRPr b="0" lang="en-PH" sz="2200" spc="-1" strike="noStrike">
              <a:latin typeface="Arial"/>
              <a:ea typeface="PingFang SC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360000" y="1764000"/>
            <a:ext cx="11160000" cy="48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Aft>
                <a:spcPts val="283"/>
              </a:spcAft>
              <a:buNone/>
            </a:pPr>
            <a:r>
              <a:rPr b="1" lang="en-PH" sz="1800" spc="-1" strike="noStrike">
                <a:latin typeface="Lato"/>
                <a:ea typeface=""/>
              </a:rPr>
              <a:t>A.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1" lang="en-PH" sz="1800" spc="-1" strike="noStrike">
                <a:latin typeface="Lato"/>
                <a:ea typeface=""/>
              </a:rPr>
              <a:t>Intonation</a:t>
            </a:r>
            <a:r>
              <a:rPr b="0" lang="en-PH" sz="1800" spc="-1" strike="noStrike">
                <a:latin typeface="Lato"/>
                <a:ea typeface=""/>
              </a:rPr>
              <a:t> is the rise and fall in pitch of voice in speech. Using the right intonation will </a:t>
            </a:r>
            <a:r>
              <a:rPr b="0" lang="en-PH" sz="1800" spc="-1" strike="noStrike">
                <a:latin typeface="Lato"/>
              </a:rPr>
              <a:t>help you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express your message effectively.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We use the rising intonation when stating a fact, giving a command, or asking </a:t>
            </a:r>
            <a:r>
              <a:rPr b="0" lang="en-PH" sz="1800" spc="-1" strike="noStrike">
                <a:latin typeface="Lato"/>
              </a:rPr>
              <a:t>a question that is 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not answerable by “yes” or “no.” As you study the table below, practice reading the sample sentences.</a:t>
            </a:r>
            <a:endParaRPr b="0" lang="en-PH" sz="1800" spc="-1" strike="noStrike">
              <a:latin typeface="Lato"/>
              <a:ea typeface=""/>
            </a:endParaRPr>
          </a:p>
        </p:txBody>
      </p:sp>
      <p:graphicFrame>
        <p:nvGraphicFramePr>
          <p:cNvPr id="128" name=""/>
          <p:cNvGraphicFramePr/>
          <p:nvPr/>
        </p:nvGraphicFramePr>
        <p:xfrm>
          <a:off x="618120" y="3429000"/>
          <a:ext cx="10800000" cy="3526560"/>
        </p:xfrm>
        <a:graphic>
          <a:graphicData uri="http://schemas.openxmlformats.org/drawingml/2006/table">
            <a:tbl>
              <a:tblPr/>
              <a:tblGrid>
                <a:gridCol w="5399640"/>
                <a:gridCol w="5400720"/>
              </a:tblGrid>
              <a:tr h="59724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Situations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Examples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023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  <a:ea typeface=""/>
                        </a:rPr>
                        <a:t>Simple statements of fact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  <a:ea typeface=""/>
                        </a:rPr>
                        <a:t>– </a:t>
                      </a:r>
                      <a:r>
                        <a:rPr b="0" lang="en-PH" sz="1800" spc="-1" strike="noStrike">
                          <a:latin typeface="Lato"/>
                          <a:ea typeface=""/>
                        </a:rPr>
                        <a:t>I will go to school tomorrow.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31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  <a:ea typeface=""/>
                        </a:rPr>
                        <a:t>Commands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  <a:ea typeface=""/>
                        </a:rPr>
                        <a:t>– </a:t>
                      </a:r>
                      <a:r>
                        <a:rPr b="0" lang="en-PH" sz="1800" spc="-1" strike="noStrike">
                          <a:latin typeface="Lato"/>
                          <a:ea typeface=""/>
                        </a:rPr>
                        <a:t>Pass your papers.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2576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Questions that cannot be answered by</a:t>
                      </a:r>
                      <a:endParaRPr b="0" lang="en-PH" sz="1800" spc="-1" strike="noStrike">
                        <a:latin typeface="Lato"/>
                      </a:endParaRPr>
                    </a:p>
                    <a:p>
                      <a:r>
                        <a:rPr b="0" lang="en-PH" sz="1800" spc="-1" strike="noStrike">
                          <a:latin typeface="Lato"/>
                        </a:rPr>
                        <a:t>“</a:t>
                      </a:r>
                      <a:r>
                        <a:rPr b="0" lang="en-PH" sz="1800" spc="-1" strike="noStrike">
                          <a:latin typeface="Lato"/>
                        </a:rPr>
                        <a:t>yes” or “no”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– </a:t>
                      </a:r>
                      <a:r>
                        <a:rPr b="0" lang="en-PH" sz="1800" spc="-1" strike="noStrike">
                          <a:latin typeface="Lato"/>
                        </a:rPr>
                        <a:t>What are your plans?</a:t>
                      </a:r>
                      <a:endParaRPr b="0" lang="en-PH" sz="1800" spc="-1" strike="noStrike">
                        <a:latin typeface="Lato"/>
                      </a:endParaRPr>
                    </a:p>
                    <a:p>
                      <a:r>
                        <a:rPr b="0" lang="en-PH" sz="1800" spc="-1" strike="noStrike">
                          <a:latin typeface="Lato"/>
                        </a:rPr>
                        <a:t>– </a:t>
                      </a:r>
                      <a:r>
                        <a:rPr b="0" lang="en-PH" sz="1800" spc="-1" strike="noStrike">
                          <a:latin typeface="Lato"/>
                        </a:rPr>
                        <a:t>How did you do that?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3"/>
          <p:cNvSpPr/>
          <p:nvPr/>
        </p:nvSpPr>
        <p:spPr>
          <a:xfrm>
            <a:off x="-2942640" y="0"/>
            <a:ext cx="10500120" cy="23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324000" y="180000"/>
            <a:ext cx="11376000" cy="10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Listening, Viewing, and Oral Language Fluency</a:t>
            </a:r>
            <a:endParaRPr b="0" lang="en-PH" sz="36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(Prosodic Features of Speech)</a:t>
            </a:r>
            <a:endParaRPr b="0" lang="en-PH" sz="2200" spc="-1" strike="noStrike">
              <a:latin typeface="Arial"/>
              <a:ea typeface="PingFang SC"/>
            </a:endParaRPr>
          </a:p>
        </p:txBody>
      </p:sp>
      <p:sp>
        <p:nvSpPr>
          <p:cNvPr id="131" name=""/>
          <p:cNvSpPr txBox="1"/>
          <p:nvPr/>
        </p:nvSpPr>
        <p:spPr>
          <a:xfrm>
            <a:off x="360000" y="2052000"/>
            <a:ext cx="11520000" cy="48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969"/>
              </a:spcBef>
              <a:spcAft>
                <a:spcPts val="3969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Falling intonation is used when asking a yes/no question or stating something in a series. </a:t>
            </a:r>
            <a:endParaRPr b="0" lang="en-PH" sz="1800" spc="-1" strike="noStrike">
              <a:latin typeface="Lato"/>
              <a:ea typeface=""/>
            </a:endParaRPr>
          </a:p>
        </p:txBody>
      </p:sp>
      <p:graphicFrame>
        <p:nvGraphicFramePr>
          <p:cNvPr id="132" name=""/>
          <p:cNvGraphicFramePr/>
          <p:nvPr/>
        </p:nvGraphicFramePr>
        <p:xfrm>
          <a:off x="621720" y="2812680"/>
          <a:ext cx="10800000" cy="3116520"/>
        </p:xfrm>
        <a:graphic>
          <a:graphicData uri="http://schemas.openxmlformats.org/drawingml/2006/table">
            <a:tbl>
              <a:tblPr/>
              <a:tblGrid>
                <a:gridCol w="5399640"/>
                <a:gridCol w="5400720"/>
              </a:tblGrid>
              <a:tr h="9280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Situations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Examples</a:t>
                      </a:r>
                      <a:endParaRPr b="1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7288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  <a:ea typeface=""/>
                        </a:rPr>
                        <a:t>End of yes-no questions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  <a:ea typeface=""/>
                        </a:rPr>
                        <a:t>– </a:t>
                      </a:r>
                      <a:r>
                        <a:rPr b="0" lang="en-PH" sz="1800" spc="-1" strike="noStrike">
                          <a:latin typeface="Lato"/>
                          <a:ea typeface=""/>
                        </a:rPr>
                        <a:t>Did you see him in the crowd?</a:t>
                      </a:r>
                      <a:endParaRPr b="0" lang="en-PH" sz="1800" spc="-1" strike="noStrike">
                        <a:latin typeface="Lato"/>
                      </a:endParaRPr>
                    </a:p>
                    <a:p>
                      <a:r>
                        <a:rPr b="0" lang="en-PH" sz="1800" spc="-1" strike="noStrike">
                          <a:latin typeface="Lato"/>
                          <a:ea typeface=""/>
                        </a:rPr>
                        <a:t>– </a:t>
                      </a:r>
                      <a:r>
                        <a:rPr b="0" lang="en-PH" sz="1800" spc="-1" strike="noStrike">
                          <a:latin typeface="Lato"/>
                          <a:ea typeface=""/>
                        </a:rPr>
                        <a:t>Are you coming this Saturday?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01592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  <a:ea typeface=""/>
                        </a:rPr>
                        <a:t>Statement that ends with a series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  <a:ea typeface=""/>
                        </a:rPr>
                        <a:t>– </a:t>
                      </a:r>
                      <a:r>
                        <a:rPr b="0" lang="en-PH" sz="1800" spc="-1" strike="noStrike">
                          <a:latin typeface="Lato"/>
                          <a:ea typeface=""/>
                        </a:rPr>
                        <a:t>His favorite subjects are English, Mathematics,</a:t>
                      </a:r>
                      <a:endParaRPr b="0" lang="en-PH" sz="1800" spc="-1" strike="noStrike">
                        <a:latin typeface="Lato"/>
                      </a:endParaRPr>
                    </a:p>
                    <a:p>
                      <a:r>
                        <a:rPr b="0" lang="en-PH" sz="1800" spc="-1" strike="noStrike">
                          <a:latin typeface="Lato"/>
                          <a:ea typeface=""/>
                        </a:rPr>
                        <a:t>Science, and Civics.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/>
          <p:nvPr/>
        </p:nvSpPr>
        <p:spPr>
          <a:xfrm>
            <a:off x="-2942640" y="0"/>
            <a:ext cx="10500120" cy="23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324000" y="180000"/>
            <a:ext cx="11376000" cy="10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Listening, Viewing, and Oral Language Fluency</a:t>
            </a:r>
            <a:endParaRPr b="0" lang="en-PH" sz="36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(Prosodic Features of Speech)</a:t>
            </a:r>
            <a:endParaRPr b="0" lang="en-PH" sz="2200" spc="-1" strike="noStrike">
              <a:latin typeface="Arial"/>
              <a:ea typeface="PingFang SC"/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360000" y="2016000"/>
            <a:ext cx="11520000" cy="48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3969"/>
              </a:spcBef>
              <a:spcAft>
                <a:spcPts val="3969"/>
              </a:spcAft>
              <a:buNone/>
            </a:pPr>
            <a:r>
              <a:rPr b="1" lang="en-PH" sz="1800" spc="-1" strike="noStrike">
                <a:latin typeface="Lato"/>
                <a:ea typeface=""/>
              </a:rPr>
              <a:t>B. </a:t>
            </a:r>
            <a:r>
              <a:rPr b="1" lang="en-PH" sz="1800" spc="-1" strike="noStrike">
                <a:latin typeface="Lato"/>
                <a:ea typeface=""/>
              </a:rPr>
              <a:t>	</a:t>
            </a:r>
            <a:r>
              <a:rPr b="1" lang="en-PH" sz="1800" spc="-1" strike="noStrike">
                <a:latin typeface="Lato"/>
                <a:ea typeface=""/>
              </a:rPr>
              <a:t>Juncture</a:t>
            </a:r>
            <a:r>
              <a:rPr b="0" lang="en-PH" sz="1800" spc="-1" strike="noStrike">
                <a:latin typeface="Lato"/>
                <a:ea typeface=""/>
              </a:rPr>
              <a:t> is the blending of words in a sentence. A speech is described as having a staccato rhythm if the speaker pronounces each syllable separately. Study the sentences below and check if the sounds of the words are not connected.</a:t>
            </a:r>
            <a:endParaRPr b="0" lang="en-PH" sz="1800" spc="-1" strike="noStrike">
              <a:latin typeface="Lato"/>
              <a:ea typeface=""/>
            </a:endParaRPr>
          </a:p>
        </p:txBody>
      </p:sp>
      <p:graphicFrame>
        <p:nvGraphicFramePr>
          <p:cNvPr id="136" name=""/>
          <p:cNvGraphicFramePr/>
          <p:nvPr/>
        </p:nvGraphicFramePr>
        <p:xfrm>
          <a:off x="621720" y="3208680"/>
          <a:ext cx="10800000" cy="3116520"/>
        </p:xfrm>
        <a:graphic>
          <a:graphicData uri="http://schemas.openxmlformats.org/drawingml/2006/table">
            <a:tbl>
              <a:tblPr/>
              <a:tblGrid>
                <a:gridCol w="5399640"/>
                <a:gridCol w="5400720"/>
              </a:tblGrid>
              <a:tr h="928080"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Incorrect Juncture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(the sounds do not blend)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Correct Juncture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Arial"/>
                        </a:rPr>
                        <a:t>(the sounds blend)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76600"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  <a:ea typeface=""/>
                        </a:rPr>
                        <a:t>– </a:t>
                      </a:r>
                      <a:r>
                        <a:rPr b="0" lang="en-PH" sz="1800" spc="-1" strike="noStrike">
                          <a:latin typeface="Lato"/>
                          <a:ea typeface=""/>
                        </a:rPr>
                        <a:t>Is it raining?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Lato"/>
                          <a:ea typeface=""/>
                        </a:rPr>
                        <a:t>– </a:t>
                      </a:r>
                      <a:r>
                        <a:rPr b="0" lang="en-PH" sz="1800" spc="-1" strike="noStrike">
                          <a:latin typeface="Lato"/>
                          <a:ea typeface=""/>
                        </a:rPr>
                        <a:t>My uncle visited us.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Arial"/>
                        </a:rPr>
                        <a:t>– </a:t>
                      </a:r>
                      <a:r>
                        <a:rPr b="0" lang="en-PH" sz="1800" spc="-1" strike="noStrike">
                          <a:latin typeface="Arial"/>
                        </a:rPr>
                        <a:t>Is sit raining?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r>
                        <a:rPr b="0" lang="en-PH" sz="1800" spc="-1" strike="noStrike">
                          <a:latin typeface="Arial"/>
                        </a:rPr>
                        <a:t>– </a:t>
                      </a:r>
                      <a:r>
                        <a:rPr b="0" lang="en-PH" sz="1800" spc="-1" strike="noStrike">
                          <a:latin typeface="Arial"/>
                        </a:rPr>
                        <a:t>My yuncle visited dus.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7" name=""/>
          <p:cNvSpPr txBox="1"/>
          <p:nvPr/>
        </p:nvSpPr>
        <p:spPr>
          <a:xfrm>
            <a:off x="540000" y="5040000"/>
            <a:ext cx="10980000" cy="90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1800" spc="-1" strike="noStrike">
                <a:latin typeface="Lato"/>
              </a:rPr>
              <a:t>	</a:t>
            </a:r>
            <a:r>
              <a:rPr b="0" lang="en-PH" sz="1800" spc="-1" strike="noStrike">
                <a:latin typeface="Lato"/>
              </a:rPr>
              <a:t>To be able to speak with a smooth rhythm, blend the words by connecting the words beginning with a vowel.</a:t>
            </a:r>
            <a:endParaRPr b="0" lang="en-PH" sz="18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2"/>
          <p:cNvSpPr/>
          <p:nvPr/>
        </p:nvSpPr>
        <p:spPr>
          <a:xfrm>
            <a:off x="-2942640" y="0"/>
            <a:ext cx="10500120" cy="23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324000" y="180000"/>
            <a:ext cx="11376000" cy="10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Listening, Viewing, and Oral Language Fluency</a:t>
            </a:r>
            <a:endParaRPr b="0" lang="en-PH" sz="36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(Prosodic Features of Speech)</a:t>
            </a:r>
            <a:endParaRPr b="0" lang="en-PH" sz="2200" spc="-1" strike="noStrike">
              <a:latin typeface="Arial"/>
              <a:ea typeface="PingFang SC"/>
            </a:endParaRPr>
          </a:p>
        </p:txBody>
      </p:sp>
      <p:sp>
        <p:nvSpPr>
          <p:cNvPr id="140" name=""/>
          <p:cNvSpPr txBox="1"/>
          <p:nvPr/>
        </p:nvSpPr>
        <p:spPr>
          <a:xfrm>
            <a:off x="360000" y="2052000"/>
            <a:ext cx="11520000" cy="48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402"/>
              </a:spcBef>
              <a:spcAft>
                <a:spcPts val="3402"/>
              </a:spcAft>
              <a:buNone/>
            </a:pPr>
            <a:r>
              <a:rPr b="1" lang="en-PH" sz="1800" spc="-1" strike="noStrike">
                <a:latin typeface="Lato"/>
                <a:ea typeface=""/>
              </a:rPr>
              <a:t>C. </a:t>
            </a:r>
            <a:r>
              <a:rPr b="1" lang="en-PH" sz="1800" spc="-1" strike="noStrike">
                <a:latin typeface="Lato"/>
                <a:ea typeface=""/>
              </a:rPr>
              <a:t>	</a:t>
            </a:r>
            <a:r>
              <a:rPr b="1" lang="en-PH" sz="1800" spc="-1" strike="noStrike">
                <a:latin typeface="Lato"/>
                <a:ea typeface=""/>
              </a:rPr>
              <a:t>Pitch</a:t>
            </a:r>
            <a:r>
              <a:rPr b="0" lang="en-PH" sz="1800" spc="-1" strike="noStrike">
                <a:latin typeface="Lato"/>
                <a:ea typeface=""/>
              </a:rPr>
              <a:t> is the highness and lowness of voice. Each of us has two kinds of pitch.</a:t>
            </a:r>
            <a:endParaRPr b="0" lang="en-PH" sz="1800" spc="-1" strike="noStrike">
              <a:latin typeface="Lato"/>
              <a:ea typeface=""/>
            </a:endParaRPr>
          </a:p>
        </p:txBody>
      </p:sp>
      <p:sp>
        <p:nvSpPr>
          <p:cNvPr id="141" name=""/>
          <p:cNvSpPr txBox="1"/>
          <p:nvPr/>
        </p:nvSpPr>
        <p:spPr>
          <a:xfrm>
            <a:off x="540000" y="5040000"/>
            <a:ext cx="10980000" cy="90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It matters that a speaker vary pitch to be able to sustain audience’s attention </a:t>
            </a:r>
            <a:r>
              <a:rPr b="0" lang="en-PH" sz="1800" spc="-1" strike="noStrike">
                <a:latin typeface="Lato"/>
                <a:ea typeface=""/>
              </a:rPr>
              <a:t>and interest. Avoid being monotonous at all costs.</a:t>
            </a:r>
            <a:endParaRPr b="0" lang="en-PH" sz="1800" spc="-1" strike="noStrike">
              <a:latin typeface="Lato"/>
              <a:ea typeface=""/>
            </a:endParaRPr>
          </a:p>
        </p:txBody>
      </p:sp>
      <p:graphicFrame>
        <p:nvGraphicFramePr>
          <p:cNvPr id="142" name=""/>
          <p:cNvGraphicFramePr/>
          <p:nvPr/>
        </p:nvGraphicFramePr>
        <p:xfrm>
          <a:off x="435240" y="2678760"/>
          <a:ext cx="10980000" cy="2158920"/>
        </p:xfrm>
        <a:graphic>
          <a:graphicData uri="http://schemas.openxmlformats.org/drawingml/2006/table">
            <a:tbl>
              <a:tblPr/>
              <a:tblGrid>
                <a:gridCol w="3659040"/>
                <a:gridCol w="7320960"/>
              </a:tblGrid>
              <a:tr h="719640">
                <a:tc gridSpan="2"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buNone/>
                      </a:pPr>
                      <a:r>
                        <a:rPr b="1" lang="en-PH" sz="1800" spc="-1" strike="noStrike">
                          <a:latin typeface="LaTO"/>
                          <a:ea typeface=""/>
                        </a:rPr>
                        <a:t>Kinds of Pitch</a:t>
                      </a:r>
                      <a:endParaRPr b="1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2000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  <a:ea typeface=""/>
                        </a:rPr>
                        <a:t>Habitual pitch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  <a:ea typeface=""/>
                        </a:rPr>
                        <a:t>the level at which we speak most frequently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19640">
                <a:tc>
                  <a:txBody>
                    <a:bodyPr lIns="90000" rIns="90000" tIns="46800" bIns="46800" anchor="ctr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  <a:ea typeface=""/>
                        </a:rPr>
                        <a:t>Optimum pitch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r>
                        <a:rPr b="0" lang="en-PH" sz="1800" spc="-1" strike="noStrike">
                          <a:latin typeface="LaTO"/>
                        </a:rPr>
                        <a:t>the level that allows us to produce our strongest voice with minimal effort and that permits variation up and down the scale</a:t>
                      </a:r>
                      <a:endParaRPr b="0" lang="en-PH" sz="1800" spc="-1" strike="noStrike">
                        <a:latin typeface="LaTO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4"/>
          <p:cNvSpPr/>
          <p:nvPr/>
        </p:nvSpPr>
        <p:spPr>
          <a:xfrm>
            <a:off x="-2942640" y="0"/>
            <a:ext cx="10500120" cy="23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324000" y="180000"/>
            <a:ext cx="11376000" cy="10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Listening, Viewing, and Oral Language Fluency</a:t>
            </a:r>
            <a:endParaRPr b="0" lang="en-PH" sz="36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(</a:t>
            </a:r>
            <a:r>
              <a:rPr b="1" lang="en-PH" sz="22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Prosodic Features of Speech</a:t>
            </a:r>
            <a:r>
              <a:rPr b="1" lang="en-PH" sz="2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)</a:t>
            </a:r>
            <a:endParaRPr b="0" lang="en-PH" sz="2600" spc="-1" strike="noStrike">
              <a:latin typeface="Arial"/>
              <a:ea typeface="PingFang SC"/>
            </a:endParaRPr>
          </a:p>
        </p:txBody>
      </p:sp>
      <p:sp>
        <p:nvSpPr>
          <p:cNvPr id="145" name=""/>
          <p:cNvSpPr txBox="1"/>
          <p:nvPr/>
        </p:nvSpPr>
        <p:spPr>
          <a:xfrm>
            <a:off x="348120" y="2232000"/>
            <a:ext cx="11520000" cy="370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1" lang="en-PH" sz="1800" spc="-1" strike="noStrike">
                <a:latin typeface="LaTO"/>
                <a:ea typeface=""/>
              </a:rPr>
              <a:t>D. </a:t>
            </a:r>
            <a:r>
              <a:rPr b="1" lang="en-PH" sz="1800" spc="-1" strike="noStrike">
                <a:latin typeface="LaTO"/>
                <a:ea typeface=""/>
              </a:rPr>
              <a:t>	</a:t>
            </a:r>
            <a:r>
              <a:rPr b="1" lang="en-PH" sz="1800" spc="-1" strike="noStrike">
                <a:latin typeface="LaTO"/>
                <a:ea typeface=""/>
              </a:rPr>
              <a:t>Stress</a:t>
            </a:r>
            <a:r>
              <a:rPr b="0" lang="en-PH" sz="1800" spc="-1" strike="noStrike">
                <a:latin typeface="LaTO"/>
                <a:ea typeface=""/>
              </a:rPr>
              <a:t> is the prominence given to a word or syllable. To stress or emphasize a word or syllable, say it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louder, higher, and longer.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1" lang="en-PH" sz="1800" spc="-1" strike="noStrike">
                <a:latin typeface="LaTO"/>
                <a:ea typeface=""/>
              </a:rPr>
              <a:t>E. </a:t>
            </a:r>
            <a:r>
              <a:rPr b="1" lang="en-PH" sz="1800" spc="-1" strike="noStrike">
                <a:latin typeface="LaTO"/>
                <a:ea typeface=""/>
              </a:rPr>
              <a:t>	</a:t>
            </a:r>
            <a:r>
              <a:rPr b="1" lang="en-PH" sz="1800" spc="-1" strike="noStrike">
                <a:latin typeface="LaTO"/>
                <a:ea typeface=""/>
              </a:rPr>
              <a:t>Vocal Variety</a:t>
            </a:r>
            <a:r>
              <a:rPr b="0" lang="en-PH" sz="1800" spc="-1" strike="noStrike">
                <a:latin typeface="LaTO"/>
                <a:ea typeface=""/>
              </a:rPr>
              <a:t> refers to the changes in a speaker’s pitch, intonation, rate, and stress. Vocal variety is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considered the spice of speech delivery.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15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1" lang="en-PH" sz="1800" spc="-1" strike="noStrike">
                <a:latin typeface="LaTO"/>
                <a:ea typeface=""/>
              </a:rPr>
              <a:t>F. </a:t>
            </a:r>
            <a:r>
              <a:rPr b="1" lang="en-PH" sz="1800" spc="-1" strike="noStrike">
                <a:latin typeface="LaTO"/>
                <a:ea typeface=""/>
              </a:rPr>
              <a:t>	</a:t>
            </a:r>
            <a:r>
              <a:rPr b="1" lang="en-PH" sz="1800" spc="-1" strike="noStrike">
                <a:latin typeface="LaTO"/>
                <a:ea typeface=""/>
              </a:rPr>
              <a:t>Projection</a:t>
            </a:r>
            <a:r>
              <a:rPr b="0" lang="en-PH" sz="1800" spc="-1" strike="noStrike">
                <a:latin typeface="LaTO"/>
                <a:ea typeface=""/>
              </a:rPr>
              <a:t> is the strength of the speaking or singing voice. A well-projected voice is clear and loud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enough. </a:t>
            </a:r>
            <a:endParaRPr b="0" lang="en-PH" sz="18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5"/>
          <p:cNvSpPr/>
          <p:nvPr/>
        </p:nvSpPr>
        <p:spPr>
          <a:xfrm>
            <a:off x="-2942640" y="0"/>
            <a:ext cx="10500120" cy="23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324000" y="180000"/>
            <a:ext cx="11376000" cy="10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Listening, Viewing, and Oral Language Fluency</a:t>
            </a:r>
            <a:endParaRPr b="0" lang="en-PH" sz="36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(</a:t>
            </a:r>
            <a:r>
              <a:rPr b="1" lang="en-PH" sz="22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Prosodic Features of Speech</a:t>
            </a:r>
            <a:r>
              <a:rPr b="1" lang="en-PH" sz="2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)</a:t>
            </a:r>
            <a:endParaRPr b="0" lang="en-PH" sz="2600" spc="-1" strike="noStrike">
              <a:latin typeface="Arial"/>
              <a:ea typeface="PingFang SC"/>
            </a:endParaRPr>
          </a:p>
        </p:txBody>
      </p:sp>
      <p:sp>
        <p:nvSpPr>
          <p:cNvPr id="148" name=""/>
          <p:cNvSpPr txBox="1"/>
          <p:nvPr/>
        </p:nvSpPr>
        <p:spPr>
          <a:xfrm>
            <a:off x="456120" y="1980000"/>
            <a:ext cx="11520000" cy="4165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Bef>
                <a:spcPts val="1134"/>
              </a:spcBef>
              <a:spcAft>
                <a:spcPts val="1134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900" spc="-1" strike="noStrike">
                <a:latin typeface="LaTO"/>
                <a:ea typeface=""/>
              </a:rPr>
              <a:t>	</a:t>
            </a:r>
            <a:r>
              <a:rPr b="1" lang="en-PH" sz="1900" spc="-1" strike="noStrike">
                <a:latin typeface="LaTO"/>
                <a:ea typeface=""/>
              </a:rPr>
              <a:t> </a:t>
            </a:r>
            <a:r>
              <a:rPr b="1" lang="en-PH" sz="1900" spc="-1" strike="noStrike">
                <a:latin typeface="LaTO"/>
                <a:ea typeface=""/>
              </a:rPr>
              <a:t>Speech Delivery Guidelines</a:t>
            </a:r>
            <a:endParaRPr b="0" lang="en-PH" sz="19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 u="sng">
                <a:uFillTx/>
                <a:latin typeface="LaTO"/>
                <a:ea typeface=""/>
              </a:rPr>
              <a:t>How to improve verbal delivery:</a:t>
            </a:r>
            <a:endParaRPr b="0" lang="en-PH" sz="1800" spc="-1" strike="noStrike">
              <a:latin typeface="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1.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Project your voice by speaking loud enough so that people at the back of the room can hear you.</a:t>
            </a:r>
            <a:endParaRPr b="0" lang="en-PH" sz="1800" spc="-1" strike="noStrike">
              <a:latin typeface="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2.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Speak at a comfortable rate.</a:t>
            </a:r>
            <a:endParaRPr b="0" lang="en-PH" sz="1800" spc="-1" strike="noStrike">
              <a:latin typeface="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• </a:t>
            </a:r>
            <a:r>
              <a:rPr b="0" lang="en-PH" sz="1800" spc="-1" strike="noStrike">
                <a:latin typeface="LaTO"/>
                <a:ea typeface=""/>
              </a:rPr>
              <a:t>Do not speak too fast or too slow.</a:t>
            </a:r>
            <a:endParaRPr b="0" lang="en-PH" sz="1800" spc="-1" strike="noStrike">
              <a:latin typeface="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• </a:t>
            </a:r>
            <a:r>
              <a:rPr b="0" lang="en-PH" sz="1800" spc="-1" strike="noStrike">
                <a:latin typeface="LaTO"/>
                <a:ea typeface=""/>
              </a:rPr>
              <a:t>Pause occasionally, so that you can breathe and your audience will understand your ideas.</a:t>
            </a:r>
            <a:endParaRPr b="0" lang="en-PH" sz="1800" spc="-1" strike="noStrike">
              <a:latin typeface="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3.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Speak with clarity. Enunciate your words so that you do not mumble.</a:t>
            </a:r>
            <a:endParaRPr b="0" lang="en-PH" sz="1800" spc="-1" strike="noStrike">
              <a:latin typeface=""/>
              <a:ea typeface="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6"/>
          <p:cNvSpPr/>
          <p:nvPr/>
        </p:nvSpPr>
        <p:spPr>
          <a:xfrm>
            <a:off x="-2942640" y="0"/>
            <a:ext cx="10500120" cy="23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324000" y="180000"/>
            <a:ext cx="11376000" cy="10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Listening, Viewing, and Oral Language Fluency</a:t>
            </a:r>
            <a:endParaRPr b="0" lang="en-PH" sz="36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(</a:t>
            </a:r>
            <a:r>
              <a:rPr b="1" lang="en-PH" sz="22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Prosodic Features of Speech</a:t>
            </a:r>
            <a:r>
              <a:rPr b="1" lang="en-PH" sz="2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)</a:t>
            </a:r>
            <a:endParaRPr b="0" lang="en-PH" sz="2600" spc="-1" strike="noStrike">
              <a:latin typeface="Arial"/>
              <a:ea typeface="PingFang SC"/>
            </a:endParaRPr>
          </a:p>
        </p:txBody>
      </p:sp>
      <p:sp>
        <p:nvSpPr>
          <p:cNvPr id="151" name=""/>
          <p:cNvSpPr txBox="1"/>
          <p:nvPr/>
        </p:nvSpPr>
        <p:spPr>
          <a:xfrm>
            <a:off x="492120" y="1908000"/>
            <a:ext cx="1152000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4.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Keep your volume steady. Do not speak more softly at the end of each sentence.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5.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Avoid speaking in a monotone.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• </a:t>
            </a:r>
            <a:r>
              <a:rPr b="0" lang="en-PH" sz="1800" spc="-1" strike="noStrike">
                <a:latin typeface="LaTO"/>
                <a:ea typeface=""/>
              </a:rPr>
              <a:t>Vary the intensity and pitch of your voice.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• </a:t>
            </a:r>
            <a:r>
              <a:rPr b="0" lang="en-PH" sz="1800" spc="-1" strike="noStrike">
                <a:latin typeface="LaTO"/>
                <a:ea typeface=""/>
              </a:rPr>
              <a:t>Concentrate on the feelings that you want to convey.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6.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Avoid bad vocal habits.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• </a:t>
            </a:r>
            <a:r>
              <a:rPr b="0" lang="en-PH" sz="1800" spc="-1" strike="noStrike">
                <a:latin typeface="LaTO"/>
                <a:ea typeface=""/>
              </a:rPr>
              <a:t>Do not use vocalized pauses (e.g., “uh,” “um,” “OK,” “like,” etc.).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• </a:t>
            </a:r>
            <a:r>
              <a:rPr b="0" lang="en-PH" sz="1800" spc="-1" strike="noStrike">
                <a:latin typeface="LaTO"/>
                <a:ea typeface=""/>
              </a:rPr>
              <a:t>Do not use unusual inflection (e.g., saying every sentence or phrase as if it were a question).</a:t>
            </a:r>
            <a:endParaRPr b="0" lang="en-PH" sz="1800" spc="-1" strike="noStrike">
              <a:latin typeface="LaTO"/>
              <a:ea typeface="€Þðëþ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• </a:t>
            </a:r>
            <a:r>
              <a:rPr b="0" lang="en-PH" sz="1800" spc="-1" strike="noStrike">
                <a:latin typeface="LaTO"/>
                <a:ea typeface=""/>
              </a:rPr>
              <a:t>Be watchful of these problems as you practice.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8"/>
          <p:cNvSpPr/>
          <p:nvPr/>
        </p:nvSpPr>
        <p:spPr>
          <a:xfrm>
            <a:off x="-2942640" y="0"/>
            <a:ext cx="10500120" cy="23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324000" y="180000"/>
            <a:ext cx="11376000" cy="10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Listening, Viewing, and Oral Language Fluency</a:t>
            </a:r>
            <a:endParaRPr b="0" lang="en-PH" sz="3600" spc="-1" strike="noStrike">
              <a:latin typeface="Arial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(</a:t>
            </a:r>
            <a:r>
              <a:rPr b="1" lang="en-PH" sz="22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Prosodic Features of Speech</a:t>
            </a:r>
            <a:r>
              <a:rPr b="1" lang="en-PH" sz="2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)</a:t>
            </a:r>
            <a:endParaRPr b="0" lang="en-PH" sz="2600" spc="-1" strike="noStrike">
              <a:latin typeface="Arial"/>
              <a:ea typeface="PingFang SC"/>
            </a:endParaRPr>
          </a:p>
        </p:txBody>
      </p:sp>
      <p:sp>
        <p:nvSpPr>
          <p:cNvPr id="154" name=""/>
          <p:cNvSpPr txBox="1"/>
          <p:nvPr/>
        </p:nvSpPr>
        <p:spPr>
          <a:xfrm>
            <a:off x="348120" y="1908000"/>
            <a:ext cx="11520000" cy="426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 u="sng">
                <a:uFillTx/>
                <a:latin typeface="LaTO"/>
                <a:ea typeface=""/>
              </a:rPr>
              <a:t>How to improve nonverbal delivery: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1.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Establish eye contact with individuals in your audience as you speak. Do not read from your notes. Try to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look at your audience more often.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2.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Be animated. Move around the stage as you speak. This helps control tension and makes the speech more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interesting.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3.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Add emphasis to your speech by gesturing with your hands and arms.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4.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Avoid distracting mannerisms and gestures such as swaying your body or playing with your hair or clothes.</a:t>
            </a:r>
            <a:endParaRPr b="0" lang="en-PH" sz="1800" spc="-1" strike="noStrike">
              <a:latin typeface="LaTO"/>
              <a:ea typeface="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"/>
              </a:rPr>
              <a:t>5. </a:t>
            </a:r>
            <a:r>
              <a:rPr b="0" lang="en-PH" sz="1800" spc="-1" strike="noStrike">
                <a:latin typeface="LaTO"/>
                <a:ea typeface=""/>
              </a:rPr>
              <a:t>	</a:t>
            </a:r>
            <a:r>
              <a:rPr b="0" lang="en-PH" sz="1800" spc="-1" strike="noStrike">
                <a:latin typeface="LaTO"/>
                <a:ea typeface=""/>
              </a:rPr>
              <a:t>Maintain good posture.</a:t>
            </a:r>
            <a:endParaRPr b="0" lang="en-PH" sz="1800" spc="-1" strike="noStrike">
              <a:latin typeface="LaTO"/>
              <a:ea typeface="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2023-04-14T14:54:10Z</dcterms:modified>
  <cp:revision>176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