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6720" cy="685260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3600" cy="27936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9040" cy="38570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9040" cy="3787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6720" cy="6296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5160" cy="9651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9240" cy="10292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6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7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1040" cy="33793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320360" y="2584440"/>
            <a:ext cx="701856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Lato"/>
                <a:ea typeface="Arial;Arial"/>
              </a:rPr>
              <a:t>Using Structural Analysis to Get the Meaning of Words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Box 1"/>
          <p:cNvSpPr/>
          <p:nvPr/>
        </p:nvSpPr>
        <p:spPr>
          <a:xfrm>
            <a:off x="1441800" y="468000"/>
            <a:ext cx="91782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Using Structural Analysis to Get the Meaning of Words 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684000" y="3323880"/>
            <a:ext cx="10440000" cy="150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21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To do the structural analysis:</a:t>
            </a:r>
            <a:r>
              <a:rPr b="0" lang="en-PH" sz="21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100" spc="-1" strike="noStrike">
              <a:latin typeface="Arial"/>
              <a:ea typeface="PingFang SC"/>
            </a:endParaRPr>
          </a:p>
          <a:p>
            <a:pPr lvl="3" marL="864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2100" spc="-1" strike="noStrike">
                <a:solidFill>
                  <a:srgbClr val="000000"/>
                </a:solidFill>
                <a:latin typeface="Lato"/>
                <a:ea typeface="Arial;Arial"/>
              </a:rPr>
              <a:t>we first identify if a word has affixes. </a:t>
            </a:r>
            <a:endParaRPr b="0" lang="en-PH" sz="2100" spc="-1" strike="noStrike">
              <a:latin typeface="Arial"/>
              <a:ea typeface="PingFang SC"/>
            </a:endParaRPr>
          </a:p>
          <a:p>
            <a:pPr lvl="3" marL="864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2100" spc="-1" strike="noStrike">
                <a:solidFill>
                  <a:srgbClr val="000000"/>
                </a:solidFill>
                <a:latin typeface="Lato"/>
                <a:ea typeface="Arial;Arial"/>
              </a:rPr>
              <a:t>If there are affixes, we separate them from the root word in order to identify the root word. </a:t>
            </a:r>
            <a:endParaRPr b="0" lang="en-PH" sz="2100" spc="-1" strike="noStrike">
              <a:latin typeface="Arial"/>
              <a:ea typeface="PingFang SC"/>
            </a:endParaRPr>
          </a:p>
          <a:p>
            <a:pPr lvl="3" marL="864000" indent="-21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2100" spc="-1" strike="noStrike">
                <a:solidFill>
                  <a:srgbClr val="000000"/>
                </a:solidFill>
                <a:latin typeface="Lato"/>
                <a:ea typeface="Arial;Arial"/>
              </a:rPr>
              <a:t>Then we determine the meaning the affixes carry. From there, we can arrive at the meaning of the word.</a:t>
            </a:r>
            <a:endParaRPr b="0" lang="en-PH" sz="2100" spc="-1" strike="noStrike">
              <a:latin typeface="Arial"/>
              <a:ea typeface="PingFang SC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1642320" y="2556000"/>
            <a:ext cx="9481680" cy="803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100" spc="-1" strike="noStrike">
                <a:latin typeface="Lato"/>
                <a:ea typeface="AppleSystemUIFont"/>
              </a:rPr>
              <a:t> </a:t>
            </a:r>
            <a:r>
              <a:rPr b="0" lang="en-PH" sz="2100" spc="-1" strike="noStrike">
                <a:latin typeface="Lato"/>
                <a:ea typeface="AppleSystemUIFont"/>
              </a:rPr>
              <a:t>refers to breaking a word into its basic parts to arrive at its meaning.</a:t>
            </a:r>
            <a:endParaRPr b="0" lang="en-PH" sz="2100" spc="-1" strike="noStrike">
              <a:latin typeface="Lato"/>
              <a:ea typeface="AppleSystemUIFont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900000" y="2072520"/>
            <a:ext cx="3780000" cy="48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200" spc="-1" strike="noStrike">
                <a:latin typeface="Lato"/>
                <a:ea typeface="AppleSystemUIFont"/>
              </a:rPr>
              <a:t>Structural analysis</a:t>
            </a:r>
            <a:endParaRPr b="1" lang="en-PH" sz="22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1247760" y="527400"/>
            <a:ext cx="9369360" cy="73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200" spc="-1" strike="noStrike">
                <a:solidFill>
                  <a:srgbClr val="000000"/>
                </a:solidFill>
                <a:latin typeface="Lato"/>
                <a:ea typeface="Arial;Arial"/>
              </a:rPr>
              <a:t>Using Structural Analysis to Get the Meaning of Words 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1080000" y="2644200"/>
            <a:ext cx="7378920" cy="151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Root word:   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cycle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Affixes: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re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            -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means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again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 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   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able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       -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means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can be done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2520000" y="3780000"/>
            <a:ext cx="360" cy="360"/>
          </a:xfrm>
          <a:custGeom>
            <a:avLst/>
            <a:gdLst/>
            <a:ahLst/>
            <a:rect l="l" t="t" r="r" b="b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"/>
          <p:cNvSpPr/>
          <p:nvPr/>
        </p:nvSpPr>
        <p:spPr>
          <a:xfrm>
            <a:off x="1080000" y="4253760"/>
            <a:ext cx="9718920" cy="150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799"/>
              </a:spcBef>
              <a:spcAft>
                <a:spcPts val="799"/>
              </a:spcAft>
              <a:buNone/>
            </a:pP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Recycle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-  means to pass again through a series of changes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700"/>
              </a:spcBef>
              <a:spcAft>
                <a:spcPts val="700"/>
              </a:spcAft>
              <a:buNone/>
            </a:pP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Recyclable -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 means able to be processed again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4500000" y="1980000"/>
            <a:ext cx="3238920" cy="538920"/>
          </a:xfrm>
          <a:prstGeom prst="rect">
            <a:avLst/>
          </a:prstGeom>
          <a:solidFill>
            <a:srgbClr val="fffff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  <a:ea typeface="DejaVu Sans"/>
              </a:rPr>
              <a:t>recyclable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348480" y="347040"/>
            <a:ext cx="10090440" cy="73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200" spc="-1" strike="noStrike">
                <a:solidFill>
                  <a:srgbClr val="000000"/>
                </a:solidFill>
                <a:latin typeface="Lato"/>
                <a:ea typeface="Arial;Arial"/>
              </a:rPr>
              <a:t>Using Structural Analysis to Get the Meaning of Words 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720000" y="2359800"/>
            <a:ext cx="3418920" cy="41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When an affix is added at the beginning of a word, it is called a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prefix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. Study this table of prefixes and their meanings and examples.</a:t>
            </a:r>
            <a:endParaRPr b="0" lang="en-PH" sz="2400" spc="-1" strike="noStrike">
              <a:latin typeface="Arial"/>
            </a:endParaRPr>
          </a:p>
        </p:txBody>
      </p:sp>
      <p:graphicFrame>
        <p:nvGraphicFramePr>
          <p:cNvPr id="136" name=""/>
          <p:cNvGraphicFramePr/>
          <p:nvPr/>
        </p:nvGraphicFramePr>
        <p:xfrm>
          <a:off x="4567680" y="1825560"/>
          <a:ext cx="6969240" cy="3980880"/>
        </p:xfrm>
        <a:graphic>
          <a:graphicData uri="http://schemas.openxmlformats.org/drawingml/2006/table">
            <a:tbl>
              <a:tblPr/>
              <a:tblGrid>
                <a:gridCol w="2256120"/>
                <a:gridCol w="2356560"/>
                <a:gridCol w="2356920"/>
              </a:tblGrid>
              <a:tr h="5364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Prefix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Meaning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Example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27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dis-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not, opposite of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dis</a:t>
                      </a: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like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136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mis-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wrongly 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mis</a:t>
                      </a: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place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27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in- 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not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in</a:t>
                      </a: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complete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27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im-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not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im</a:t>
                      </a: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possible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27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il- 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not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il</a:t>
                      </a: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legal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27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ir-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not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ir</a:t>
                      </a: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responsible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27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re-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again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re</a:t>
                      </a: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make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48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un-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not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un</a:t>
                      </a:r>
                      <a:r>
                        <a:rPr b="0" lang="en-PH" sz="2000" spc="-1" strike="noStrike">
                          <a:solidFill>
                            <a:srgbClr val="000000"/>
                          </a:solidFill>
                          <a:latin typeface="Arial;Arial"/>
                          <a:ea typeface="Arial;Arial"/>
                        </a:rPr>
                        <a:t>friendly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888480" y="347400"/>
            <a:ext cx="10090440" cy="73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1116000" y="540000"/>
            <a:ext cx="9718920" cy="395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A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suffix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is added at the end of a word. Here are some examples: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graphicFrame>
        <p:nvGraphicFramePr>
          <p:cNvPr id="139" name=""/>
          <p:cNvGraphicFramePr/>
          <p:nvPr/>
        </p:nvGraphicFramePr>
        <p:xfrm>
          <a:off x="1112040" y="1119600"/>
          <a:ext cx="9727200" cy="4716720"/>
        </p:xfrm>
        <a:graphic>
          <a:graphicData uri="http://schemas.openxmlformats.org/drawingml/2006/table">
            <a:tbl>
              <a:tblPr/>
              <a:tblGrid>
                <a:gridCol w="2686320"/>
                <a:gridCol w="4906440"/>
                <a:gridCol w="2134800"/>
              </a:tblGrid>
              <a:tr h="3754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900" spc="-1" strike="noStrike">
                          <a:latin typeface="Arial"/>
                        </a:rPr>
                        <a:t>Suffix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Meaning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Example 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-er, -or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latin typeface="Lato"/>
                        </a:rPr>
                        <a:t>person connected with, comparative degree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latin typeface="Lato"/>
                        </a:rPr>
                        <a:t>teacher, stronger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-est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superlative degree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latin typeface="Lato"/>
                        </a:rPr>
                        <a:t>tallest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-ful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full of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latin typeface="Lato"/>
                        </a:rPr>
                        <a:t>hopeful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-less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without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latin typeface="Lato"/>
                        </a:rPr>
                        <a:t>painless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-ly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characteristics of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latin typeface="Lato"/>
                        </a:rPr>
                        <a:t>smartly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-y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characterized by, like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latin typeface="Lato"/>
                        </a:rPr>
                        <a:t>mighty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latin typeface="Lato"/>
                        </a:rPr>
                        <a:t>-ation, -ion, -ition, -tion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act of, state of, result of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latin typeface="Lato"/>
                        </a:rPr>
                        <a:t>evaporation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-ness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condition, state of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latin typeface="Lato"/>
                        </a:rPr>
                        <a:t>cuteness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-ment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act, process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latin typeface="Lato"/>
                        </a:rPr>
                        <a:t>enrollment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-ible, -able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can be done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900" spc="-1" strike="noStrike">
                          <a:latin typeface="Lato"/>
                        </a:rPr>
                        <a:t>attainable</a:t>
                      </a:r>
                      <a:endParaRPr b="0" lang="en-PH" sz="19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757440" y="1871280"/>
            <a:ext cx="12202560" cy="201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Read each sentence. Choose the letter of the correct answer.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721080" y="2722320"/>
            <a:ext cx="11158920" cy="417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1. James did not go to school yesterday because he felt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AppleSystemUIFontItalic"/>
              </a:rPr>
              <a:t>unwell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.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Which of the following words means the same as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AppleSystemUIFontItalic"/>
              </a:rPr>
              <a:t>unwell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?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A. feverish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    C. healthy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B. Friendly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           D. smelly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2. My teacher said that I need to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AppleSystemUIFontItalic"/>
              </a:rPr>
              <a:t>review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the lesson when I get home in order to understand it             better. Which of the following means the same as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AppleSystemUIFontItalic"/>
              </a:rPr>
              <a:t>review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?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A. put away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    C. do a rewriting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B. say again             D. have a second look </a:t>
            </a:r>
            <a:endParaRPr b="0" lang="en-PH" sz="2000" spc="-1" strike="noStrike">
              <a:latin typeface="Arial"/>
            </a:endParaRPr>
          </a:p>
          <a:p>
            <a:pPr marL="584280"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1081080" y="540000"/>
            <a:ext cx="953892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200" spc="-1" strike="noStrike">
                <a:solidFill>
                  <a:srgbClr val="000000"/>
                </a:solidFill>
                <a:latin typeface="Lato"/>
                <a:ea typeface="Arial;Arial"/>
              </a:rPr>
              <a:t>Using Structural Analysis to Get the </a:t>
            </a:r>
            <a:endParaRPr b="0" lang="en-PH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3200" spc="-1" strike="noStrike">
                <a:solidFill>
                  <a:srgbClr val="000000"/>
                </a:solidFill>
                <a:latin typeface="Lato"/>
                <a:ea typeface="Arial;Arial"/>
              </a:rPr>
              <a:t>Meaning of Words 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756000" y="1763280"/>
            <a:ext cx="2878920" cy="37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c9211e"/>
                </a:solidFill>
                <a:latin typeface="Arial"/>
                <a:ea typeface="DejaVu Sans"/>
              </a:rPr>
              <a:t>Activity 1: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1380960" y="540000"/>
            <a:ext cx="8878320" cy="108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Arial;Arial"/>
              </a:rPr>
              <a:t>Using Structural Analysis to Get the Meaning of Words 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1080360" y="2289600"/>
            <a:ext cx="9898920" cy="76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Directions: Examine the listed words and identify each of its root word, the affix used and the meaning. The first one is done for you as an example. 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478440" y="3662280"/>
            <a:ext cx="2464200" cy="209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ts val="1406"/>
              </a:lnSpc>
              <a:spcBef>
                <a:spcPts val="1599"/>
              </a:spcBef>
              <a:spcAft>
                <a:spcPts val="99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PingFang SC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PingFang SC"/>
              </a:rPr>
              <a:t>Untrue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1406"/>
              </a:lnSpc>
              <a:spcBef>
                <a:spcPts val="1599"/>
              </a:spcBef>
              <a:spcAft>
                <a:spcPts val="99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PingFang SC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PingFang SC"/>
              </a:rPr>
              <a:t>1. Silently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1406"/>
              </a:lnSpc>
              <a:spcBef>
                <a:spcPts val="1599"/>
              </a:spcBef>
              <a:spcAft>
                <a:spcPts val="99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PingFang SC"/>
              </a:rPr>
              <a:t>2. Redial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1406"/>
              </a:lnSpc>
              <a:spcBef>
                <a:spcPts val="1599"/>
              </a:spcBef>
              <a:spcAft>
                <a:spcPts val="99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PingFang SC"/>
              </a:rPr>
              <a:t>  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PingFang SC"/>
              </a:rPr>
              <a:t>3. Sleepless 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3960000" y="3112920"/>
            <a:ext cx="7378920" cy="80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Root word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 Affix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Meaning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1116000" y="1800000"/>
            <a:ext cx="2878920" cy="37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c9211e"/>
                </a:solidFill>
                <a:latin typeface="Arial"/>
                <a:ea typeface="DejaVu Sans"/>
              </a:rPr>
              <a:t>Activity 2: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3960360" y="3492000"/>
            <a:ext cx="665892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true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  un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not true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"/>
          <p:cNvSpPr/>
          <p:nvPr/>
        </p:nvSpPr>
        <p:spPr>
          <a:xfrm>
            <a:off x="1440000" y="530640"/>
            <a:ext cx="9358920" cy="108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200" spc="-1" strike="noStrike">
                <a:solidFill>
                  <a:srgbClr val="000000"/>
                </a:solidFill>
                <a:latin typeface="Lato"/>
                <a:ea typeface="Arial;Arial"/>
              </a:rPr>
              <a:t>Using Structural Analysis to Get the </a:t>
            </a:r>
            <a:endParaRPr b="0" lang="en-PH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3200" spc="-1" strike="noStrike">
                <a:solidFill>
                  <a:srgbClr val="000000"/>
                </a:solidFill>
                <a:latin typeface="Lato"/>
                <a:ea typeface="Arial;Arial"/>
              </a:rPr>
              <a:t>Meaning of Words 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1441080" y="1800000"/>
            <a:ext cx="8818920" cy="451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Activity 1: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A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D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1425960" y="4138200"/>
            <a:ext cx="5219640" cy="13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1. silently-silent; ly; quiet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2. redial-dial; re; dial again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3. sleepless-sleep; less; lack of sleep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4860360" y="1710000"/>
            <a:ext cx="2519640" cy="4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c9211e"/>
                </a:solidFill>
                <a:latin typeface="Lato"/>
                <a:ea typeface="DejaVu Sans"/>
              </a:rPr>
              <a:t>ANSWER KEY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54" name=""/>
          <p:cNvSpPr txBox="1"/>
          <p:nvPr/>
        </p:nvSpPr>
        <p:spPr>
          <a:xfrm>
            <a:off x="1476000" y="3779280"/>
            <a:ext cx="1269000" cy="430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Activity 2: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2023-07-10T09:58:35Z</dcterms:modified>
  <cp:revision>51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