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3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_rels/presentation.xml.rels" ContentType="application/vnd.openxmlformats-package.relationshi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presProps.xml" ContentType="application/vnd.openxmlformats-officedocument.presentationml.presProps+xml"/>
  <Override PartName="/ppt/slideLayouts/slideLayout1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_rels/slideLayout3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_rels/slide9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x="12192000" cy="6858000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3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4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6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1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2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3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Rectangle 6"/>
          <p:cNvSpPr/>
          <p:nvPr/>
        </p:nvSpPr>
        <p:spPr>
          <a:xfrm>
            <a:off x="0" y="0"/>
            <a:ext cx="12186720" cy="6852600"/>
          </a:xfrm>
          <a:prstGeom prst="rect">
            <a:avLst/>
          </a:prstGeom>
          <a:solidFill>
            <a:srgbClr val="ffffff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" name="Picture 4" descr=""/>
          <p:cNvPicPr/>
          <p:nvPr/>
        </p:nvPicPr>
        <p:blipFill>
          <a:blip r:embed="rId3"/>
          <a:stretch/>
        </p:blipFill>
        <p:spPr>
          <a:xfrm>
            <a:off x="333000" y="1801080"/>
            <a:ext cx="2793600" cy="2793600"/>
          </a:xfrm>
          <a:prstGeom prst="rect">
            <a:avLst/>
          </a:prstGeom>
          <a:ln w="0">
            <a:noFill/>
          </a:ln>
        </p:spPr>
      </p:pic>
      <p:sp>
        <p:nvSpPr>
          <p:cNvPr id="2" name="Rectangle 5"/>
          <p:cNvSpPr/>
          <p:nvPr/>
        </p:nvSpPr>
        <p:spPr>
          <a:xfrm>
            <a:off x="3487320" y="1475280"/>
            <a:ext cx="8699040" cy="3857040"/>
          </a:xfrm>
          <a:prstGeom prst="rect">
            <a:avLst/>
          </a:prstGeom>
          <a:solidFill>
            <a:srgbClr val="9c0000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" name="Rectangle 8"/>
          <p:cNvSpPr/>
          <p:nvPr/>
        </p:nvSpPr>
        <p:spPr>
          <a:xfrm>
            <a:off x="3487320" y="5337720"/>
            <a:ext cx="8699040" cy="378720"/>
          </a:xfrm>
          <a:prstGeom prst="rect">
            <a:avLst/>
          </a:prstGeom>
          <a:gradFill rotWithShape="0">
            <a:gsLst>
              <a:gs pos="0">
                <a:srgbClr val="c00000"/>
              </a:gs>
              <a:gs pos="100000">
                <a:srgbClr val="e9bf0e">
                  <a:alpha val="83137"/>
                </a:srgbClr>
              </a:gs>
            </a:gsLst>
            <a:lin ang="0"/>
          </a:gra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18" descr=""/>
          <p:cNvPicPr/>
          <p:nvPr/>
        </p:nvPicPr>
        <p:blipFill>
          <a:blip r:embed="rId2"/>
          <a:stretch/>
        </p:blipFill>
        <p:spPr>
          <a:xfrm>
            <a:off x="0" y="6242760"/>
            <a:ext cx="12186720" cy="629640"/>
          </a:xfrm>
          <a:prstGeom prst="rect">
            <a:avLst/>
          </a:prstGeom>
          <a:ln w="0">
            <a:noFill/>
          </a:ln>
        </p:spPr>
      </p:pic>
      <p:sp>
        <p:nvSpPr>
          <p:cNvPr id="43" name="Rectangle 7"/>
          <p:cNvSpPr/>
          <p:nvPr/>
        </p:nvSpPr>
        <p:spPr>
          <a:xfrm>
            <a:off x="10868760" y="0"/>
            <a:ext cx="965160" cy="965160"/>
          </a:xfrm>
          <a:prstGeom prst="rect">
            <a:avLst/>
          </a:prstGeom>
          <a:solidFill>
            <a:srgbClr val="9c0000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44" name="Picture 10" descr=""/>
          <p:cNvPicPr/>
          <p:nvPr/>
        </p:nvPicPr>
        <p:blipFill>
          <a:blip r:embed="rId3"/>
          <a:stretch/>
        </p:blipFill>
        <p:spPr>
          <a:xfrm>
            <a:off x="10857240" y="-64440"/>
            <a:ext cx="1029240" cy="1029240"/>
          </a:xfrm>
          <a:prstGeom prst="rect">
            <a:avLst/>
          </a:prstGeom>
          <a:ln w="0">
            <a:noFill/>
          </a:ln>
        </p:spPr>
      </p:pic>
      <p:sp>
        <p:nvSpPr>
          <p:cNvPr id="45" name="TextBox 9"/>
          <p:cNvSpPr/>
          <p:nvPr/>
        </p:nvSpPr>
        <p:spPr>
          <a:xfrm>
            <a:off x="185400" y="6362280"/>
            <a:ext cx="468648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Rex Curriculum Resource 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46" name="TextBox 11"/>
          <p:cNvSpPr/>
          <p:nvPr/>
        </p:nvSpPr>
        <p:spPr>
          <a:xfrm>
            <a:off x="9452520" y="6352200"/>
            <a:ext cx="261792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WWW.REX.COM.PH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New REX Education Mission Logo V.png" descr="New REX Education Mission Logo V.png"/>
          <p:cNvPicPr/>
          <p:nvPr/>
        </p:nvPicPr>
        <p:blipFill>
          <a:blip r:embed="rId2"/>
          <a:stretch/>
        </p:blipFill>
        <p:spPr>
          <a:xfrm>
            <a:off x="2755800" y="1508760"/>
            <a:ext cx="6611040" cy="3379320"/>
          </a:xfrm>
          <a:prstGeom prst="rect">
            <a:avLst/>
          </a:prstGeom>
          <a:ln w="12600">
            <a:noFill/>
          </a:ln>
        </p:spPr>
      </p:pic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extBox 7"/>
          <p:cNvSpPr/>
          <p:nvPr/>
        </p:nvSpPr>
        <p:spPr>
          <a:xfrm>
            <a:off x="4320360" y="2584440"/>
            <a:ext cx="7018560" cy="173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en-US" sz="3600" spc="-1" strike="noStrike">
                <a:solidFill>
                  <a:srgbClr val="ffffff"/>
                </a:solidFill>
                <a:latin typeface="Lato"/>
                <a:ea typeface="Arial;Arial"/>
              </a:rPr>
              <a:t>Using Structural Analysis to Get the Meaning of Words </a:t>
            </a:r>
            <a:endParaRPr b="0" lang="en-PH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TextBox 1"/>
          <p:cNvSpPr/>
          <p:nvPr/>
        </p:nvSpPr>
        <p:spPr>
          <a:xfrm>
            <a:off x="1441800" y="468000"/>
            <a:ext cx="9178200" cy="118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en-US" sz="3600" spc="-1" strike="noStrike">
                <a:solidFill>
                  <a:srgbClr val="000000"/>
                </a:solidFill>
                <a:latin typeface="Lato"/>
                <a:ea typeface="Arial;Arial"/>
              </a:rPr>
              <a:t>Using Structural Analysis to Get the Meaning of Words </a:t>
            </a:r>
            <a:endParaRPr b="0" lang="en-PH" sz="3600" spc="-1" strike="noStrike">
              <a:latin typeface="Arial"/>
            </a:endParaRPr>
          </a:p>
        </p:txBody>
      </p:sp>
      <p:sp>
        <p:nvSpPr>
          <p:cNvPr id="126" name=""/>
          <p:cNvSpPr/>
          <p:nvPr/>
        </p:nvSpPr>
        <p:spPr>
          <a:xfrm>
            <a:off x="684000" y="3323880"/>
            <a:ext cx="10440000" cy="1505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216000" indent="-216000" algn="just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"/>
            </a:pPr>
            <a:r>
              <a:rPr b="0" lang="en-PH" sz="2100" spc="-1" strike="noStrike" u="sng">
                <a:solidFill>
                  <a:srgbClr val="000000"/>
                </a:solidFill>
                <a:uFillTx/>
                <a:latin typeface="Lato"/>
                <a:ea typeface="Arial;Arial"/>
              </a:rPr>
              <a:t>To do the structural analysis:</a:t>
            </a:r>
            <a:r>
              <a:rPr b="0" lang="en-PH" sz="2100" spc="-1" strike="noStrike">
                <a:solidFill>
                  <a:srgbClr val="000000"/>
                </a:solidFill>
                <a:latin typeface="Lato"/>
                <a:ea typeface="Arial;Arial"/>
              </a:rPr>
              <a:t> </a:t>
            </a:r>
            <a:endParaRPr b="0" lang="en-PH" sz="2100" spc="-1" strike="noStrike">
              <a:latin typeface="Arial"/>
              <a:ea typeface="PingFang SC"/>
            </a:endParaRPr>
          </a:p>
          <a:p>
            <a:pPr lvl="3" marL="864000" indent="-216000" algn="just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"/>
            </a:pPr>
            <a:r>
              <a:rPr b="0" lang="en-PH" sz="2100" spc="-1" strike="noStrike">
                <a:solidFill>
                  <a:srgbClr val="000000"/>
                </a:solidFill>
                <a:latin typeface="Lato"/>
                <a:ea typeface="Arial;Arial"/>
              </a:rPr>
              <a:t>we first identify if a word has affixes. </a:t>
            </a:r>
            <a:endParaRPr b="0" lang="en-PH" sz="2100" spc="-1" strike="noStrike">
              <a:latin typeface="Arial"/>
              <a:ea typeface="PingFang SC"/>
            </a:endParaRPr>
          </a:p>
          <a:p>
            <a:pPr lvl="3" marL="864000" indent="-216000" algn="just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"/>
            </a:pPr>
            <a:r>
              <a:rPr b="0" lang="en-PH" sz="2100" spc="-1" strike="noStrike">
                <a:solidFill>
                  <a:srgbClr val="000000"/>
                </a:solidFill>
                <a:latin typeface="Lato"/>
                <a:ea typeface="Arial;Arial"/>
              </a:rPr>
              <a:t>If there are affixes, we separate them from the root word in order to identify the root word. </a:t>
            </a:r>
            <a:endParaRPr b="0" lang="en-PH" sz="2100" spc="-1" strike="noStrike">
              <a:latin typeface="Arial"/>
              <a:ea typeface="PingFang SC"/>
            </a:endParaRPr>
          </a:p>
          <a:p>
            <a:pPr lvl="3" marL="864000" indent="-216000" algn="just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"/>
            </a:pPr>
            <a:r>
              <a:rPr b="0" lang="en-PH" sz="2100" spc="-1" strike="noStrike">
                <a:solidFill>
                  <a:srgbClr val="000000"/>
                </a:solidFill>
                <a:latin typeface="Lato"/>
                <a:ea typeface="Arial;Arial"/>
              </a:rPr>
              <a:t>Then we determine the meaning the affixes carry. From there, we can arrive at the meaning of the word.</a:t>
            </a:r>
            <a:endParaRPr b="0" lang="en-PH" sz="2100" spc="-1" strike="noStrike">
              <a:latin typeface="Arial"/>
              <a:ea typeface="PingFang SC"/>
            </a:endParaRPr>
          </a:p>
        </p:txBody>
      </p:sp>
      <p:sp>
        <p:nvSpPr>
          <p:cNvPr id="127" name=""/>
          <p:cNvSpPr txBox="1"/>
          <p:nvPr/>
        </p:nvSpPr>
        <p:spPr>
          <a:xfrm>
            <a:off x="1642320" y="2556000"/>
            <a:ext cx="9481680" cy="8038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100" spc="-1" strike="noStrike">
                <a:latin typeface="Lato"/>
                <a:ea typeface="AppleSystemUIFont"/>
              </a:rPr>
              <a:t> </a:t>
            </a:r>
            <a:r>
              <a:rPr b="0" lang="en-PH" sz="2100" spc="-1" strike="noStrike">
                <a:latin typeface="Lato"/>
                <a:ea typeface="AppleSystemUIFont"/>
              </a:rPr>
              <a:t>refers to breaking a word into its basic parts to arrive at its meaning.</a:t>
            </a:r>
            <a:endParaRPr b="0" lang="en-PH" sz="2100" spc="-1" strike="noStrike">
              <a:latin typeface="Lato"/>
              <a:ea typeface="AppleSystemUIFont"/>
            </a:endParaRPr>
          </a:p>
        </p:txBody>
      </p:sp>
      <p:sp>
        <p:nvSpPr>
          <p:cNvPr id="128" name=""/>
          <p:cNvSpPr txBox="1"/>
          <p:nvPr/>
        </p:nvSpPr>
        <p:spPr>
          <a:xfrm>
            <a:off x="900000" y="2072520"/>
            <a:ext cx="3780000" cy="483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1" lang="en-PH" sz="2200" spc="-1" strike="noStrike">
                <a:latin typeface="Lato"/>
                <a:ea typeface="AppleSystemUIFont"/>
              </a:rPr>
              <a:t>Structural analysis</a:t>
            </a:r>
            <a:endParaRPr b="1" lang="en-PH" sz="2200" spc="-1" strike="noStrike">
              <a:latin typeface="Lato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"/>
          <p:cNvSpPr/>
          <p:nvPr/>
        </p:nvSpPr>
        <p:spPr>
          <a:xfrm>
            <a:off x="1247760" y="527400"/>
            <a:ext cx="9369360" cy="731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US" sz="3200" spc="-1" strike="noStrike">
                <a:solidFill>
                  <a:srgbClr val="000000"/>
                </a:solidFill>
                <a:latin typeface="Lato"/>
                <a:ea typeface="Arial;Arial"/>
              </a:rPr>
              <a:t>Using Structural Analysis to Get the Meaning of Words </a:t>
            </a:r>
            <a:endParaRPr b="0" lang="en-PH" sz="3200" spc="-1" strike="noStrike">
              <a:latin typeface="Arial"/>
            </a:endParaRPr>
          </a:p>
        </p:txBody>
      </p:sp>
      <p:sp>
        <p:nvSpPr>
          <p:cNvPr id="130" name=""/>
          <p:cNvSpPr/>
          <p:nvPr/>
        </p:nvSpPr>
        <p:spPr>
          <a:xfrm>
            <a:off x="1080000" y="2644200"/>
            <a:ext cx="7378920" cy="1514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00000"/>
              </a:lnSpc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Arial;Arial"/>
              </a:rPr>
              <a:t>Root word:    </a:t>
            </a:r>
            <a:r>
              <a:rPr b="0" i="1" lang="en-PH" sz="2400" spc="-1" strike="noStrike">
                <a:solidFill>
                  <a:srgbClr val="000000"/>
                </a:solidFill>
                <a:latin typeface="Lato"/>
                <a:ea typeface="Arial;Arial"/>
              </a:rPr>
              <a:t>cycle</a:t>
            </a:r>
            <a:endParaRPr b="0" lang="en-PH" sz="24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Arial;Arial"/>
              </a:rPr>
              <a:t>Affixes: 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r>
              <a:rPr b="0" i="1" lang="en-PH" sz="2400" spc="-1" strike="noStrike">
                <a:solidFill>
                  <a:srgbClr val="000000"/>
                </a:solidFill>
                <a:latin typeface="Lato"/>
                <a:ea typeface="Arial;Arial"/>
              </a:rPr>
              <a:t>re</a:t>
            </a:r>
            <a:r>
              <a:rPr b="0" i="1" lang="en-PH" sz="24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r>
              <a:rPr b="0" i="1" lang="en-PH" sz="2400" spc="-1" strike="noStrike">
                <a:solidFill>
                  <a:srgbClr val="000000"/>
                </a:solidFill>
                <a:latin typeface="Lato"/>
                <a:ea typeface="Arial;Arial"/>
              </a:rPr>
              <a:t>            -   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Arial;Arial"/>
              </a:rPr>
              <a:t>means </a:t>
            </a:r>
            <a:r>
              <a:rPr b="0" i="1" lang="en-PH" sz="2400" spc="-1" strike="noStrike">
                <a:solidFill>
                  <a:srgbClr val="000000"/>
                </a:solidFill>
                <a:latin typeface="Lato"/>
                <a:ea typeface="Arial;Arial"/>
              </a:rPr>
              <a:t>again</a:t>
            </a:r>
            <a:endParaRPr b="0" lang="en-PH" sz="24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Arial;Arial"/>
              </a:rPr>
              <a:t>          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Arial;Arial"/>
              </a:rPr>
              <a:t>    </a:t>
            </a:r>
            <a:r>
              <a:rPr b="0" i="1" lang="en-PH" sz="2400" spc="-1" strike="noStrike">
                <a:solidFill>
                  <a:srgbClr val="000000"/>
                </a:solidFill>
                <a:latin typeface="Lato"/>
                <a:ea typeface="Arial;Arial"/>
              </a:rPr>
              <a:t> </a:t>
            </a:r>
            <a:r>
              <a:rPr b="0" i="1" lang="en-PH" sz="2400" spc="-1" strike="noStrike">
                <a:solidFill>
                  <a:srgbClr val="000000"/>
                </a:solidFill>
                <a:latin typeface="Lato"/>
                <a:ea typeface="Arial;Arial"/>
              </a:rPr>
              <a:t>able</a:t>
            </a:r>
            <a:r>
              <a:rPr b="0" i="1" lang="en-PH" sz="24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r>
              <a:rPr b="0" i="1" lang="en-PH" sz="2400" spc="-1" strike="noStrike">
                <a:solidFill>
                  <a:srgbClr val="000000"/>
                </a:solidFill>
                <a:latin typeface="Lato"/>
                <a:ea typeface="Arial;Arial"/>
              </a:rPr>
              <a:t>       -   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Arial;Arial"/>
              </a:rPr>
              <a:t>means </a:t>
            </a:r>
            <a:r>
              <a:rPr b="0" i="1" lang="en-PH" sz="2400" spc="-1" strike="noStrike">
                <a:solidFill>
                  <a:srgbClr val="000000"/>
                </a:solidFill>
                <a:latin typeface="Lato"/>
                <a:ea typeface="Arial;Arial"/>
              </a:rPr>
              <a:t>can be done</a:t>
            </a:r>
            <a:endParaRPr b="0" lang="en-PH" sz="24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b="0" lang="en-PH" sz="2400" spc="-1" strike="noStrike">
              <a:latin typeface="Arial"/>
            </a:endParaRPr>
          </a:p>
        </p:txBody>
      </p:sp>
      <p:sp>
        <p:nvSpPr>
          <p:cNvPr id="131" name=""/>
          <p:cNvSpPr/>
          <p:nvPr/>
        </p:nvSpPr>
        <p:spPr>
          <a:xfrm>
            <a:off x="2520000" y="3780000"/>
            <a:ext cx="360" cy="360"/>
          </a:xfrm>
          <a:custGeom>
            <a:avLst/>
            <a:gdLst/>
            <a:ahLst/>
            <a:rect l="l" t="t" r="r" b="b"/>
            <a:pathLst>
              <a:path w="1" h="1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32" name=""/>
          <p:cNvSpPr/>
          <p:nvPr/>
        </p:nvSpPr>
        <p:spPr>
          <a:xfrm>
            <a:off x="1080000" y="4253760"/>
            <a:ext cx="9718920" cy="1505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00000"/>
              </a:lnSpc>
              <a:spcBef>
                <a:spcPts val="799"/>
              </a:spcBef>
              <a:spcAft>
                <a:spcPts val="799"/>
              </a:spcAft>
              <a:buNone/>
            </a:pPr>
            <a:r>
              <a:rPr b="0" i="1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Recycle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      -  means to pass again through a series of changes</a:t>
            </a:r>
            <a:endParaRPr b="0" lang="en-PH" sz="2400" spc="-1" strike="noStrike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700"/>
              </a:spcBef>
              <a:spcAft>
                <a:spcPts val="700"/>
              </a:spcAft>
              <a:buNone/>
            </a:pPr>
            <a:r>
              <a:rPr b="0" i="1" lang="en-PH" sz="2400" spc="-1" strike="noStrike">
                <a:solidFill>
                  <a:srgbClr val="000000"/>
                </a:solidFill>
                <a:latin typeface="Lato"/>
                <a:ea typeface="Arial;Arial"/>
              </a:rPr>
              <a:t>Recyclable -  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Arial;Arial"/>
              </a:rPr>
              <a:t> means able to be processed again</a:t>
            </a:r>
            <a:endParaRPr b="0" lang="en-PH" sz="2400" spc="-1" strike="noStrike">
              <a:latin typeface="Arial"/>
            </a:endParaRPr>
          </a:p>
        </p:txBody>
      </p:sp>
      <p:sp>
        <p:nvSpPr>
          <p:cNvPr id="133" name=""/>
          <p:cNvSpPr/>
          <p:nvPr/>
        </p:nvSpPr>
        <p:spPr>
          <a:xfrm>
            <a:off x="4500000" y="1980000"/>
            <a:ext cx="3238920" cy="538920"/>
          </a:xfrm>
          <a:prstGeom prst="rect">
            <a:avLst/>
          </a:prstGeom>
          <a:solidFill>
            <a:srgbClr val="fffff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Arial"/>
                <a:ea typeface="DejaVu Sans"/>
              </a:rPr>
              <a:t>recyclable</a:t>
            </a:r>
            <a:endParaRPr b="0" lang="en-PH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"/>
          <p:cNvSpPr/>
          <p:nvPr/>
        </p:nvSpPr>
        <p:spPr>
          <a:xfrm>
            <a:off x="348480" y="347040"/>
            <a:ext cx="10090440" cy="731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US" sz="3200" spc="-1" strike="noStrike">
                <a:solidFill>
                  <a:srgbClr val="000000"/>
                </a:solidFill>
                <a:latin typeface="Lato"/>
                <a:ea typeface="Arial;Arial"/>
              </a:rPr>
              <a:t>Using Structural Analysis to Get the Meaning of Words </a:t>
            </a:r>
            <a:endParaRPr b="0" lang="en-PH" sz="3200" spc="-1" strike="noStrike">
              <a:latin typeface="Arial"/>
            </a:endParaRPr>
          </a:p>
        </p:txBody>
      </p:sp>
      <p:sp>
        <p:nvSpPr>
          <p:cNvPr id="135" name=""/>
          <p:cNvSpPr/>
          <p:nvPr/>
        </p:nvSpPr>
        <p:spPr>
          <a:xfrm>
            <a:off x="720000" y="2359800"/>
            <a:ext cx="3418920" cy="4119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marL="216000" indent="-21600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Arial;Arial"/>
              </a:rPr>
              <a:t>When an affix is added at the beginning of a word, it is called a </a:t>
            </a:r>
            <a:r>
              <a:rPr b="1" lang="en-PH" sz="2400" spc="-1" strike="noStrike">
                <a:solidFill>
                  <a:srgbClr val="000000"/>
                </a:solidFill>
                <a:latin typeface="Lato"/>
                <a:ea typeface="Arial;Arial"/>
              </a:rPr>
              <a:t>prefix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Arial;Arial"/>
              </a:rPr>
              <a:t>. Study this table of prefixes and their meanings and examples.</a:t>
            </a:r>
            <a:endParaRPr b="0" lang="en-PH" sz="2400" spc="-1" strike="noStrike">
              <a:latin typeface="Arial"/>
            </a:endParaRPr>
          </a:p>
        </p:txBody>
      </p:sp>
      <p:graphicFrame>
        <p:nvGraphicFramePr>
          <p:cNvPr id="136" name=""/>
          <p:cNvGraphicFramePr/>
          <p:nvPr/>
        </p:nvGraphicFramePr>
        <p:xfrm>
          <a:off x="4567680" y="1825560"/>
          <a:ext cx="6969240" cy="3980880"/>
        </p:xfrm>
        <a:graphic>
          <a:graphicData uri="http://schemas.openxmlformats.org/drawingml/2006/table">
            <a:tbl>
              <a:tblPr/>
              <a:tblGrid>
                <a:gridCol w="2256120"/>
                <a:gridCol w="2356560"/>
                <a:gridCol w="2356920"/>
              </a:tblGrid>
              <a:tr h="536400"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PH" sz="2000" spc="-1" strike="noStrike">
                          <a:solidFill>
                            <a:srgbClr val="000000"/>
                          </a:solidFill>
                          <a:latin typeface="Arial;Arial"/>
                          <a:ea typeface="Arial;Arial"/>
                        </a:rPr>
                        <a:t>Prefix</a:t>
                      </a:r>
                      <a:endParaRPr b="0" lang="en-PH" sz="20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PH" sz="2000" spc="-1" strike="noStrike">
                          <a:solidFill>
                            <a:srgbClr val="000000"/>
                          </a:solidFill>
                          <a:latin typeface="Arial;Arial"/>
                          <a:ea typeface="Arial;Arial"/>
                        </a:rPr>
                        <a:t>Meaning</a:t>
                      </a:r>
                      <a:endParaRPr b="0" lang="en-PH" sz="20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PH" sz="2000" spc="-1" strike="noStrike">
                          <a:solidFill>
                            <a:srgbClr val="000000"/>
                          </a:solidFill>
                          <a:latin typeface="Arial;Arial"/>
                          <a:ea typeface="Arial;Arial"/>
                        </a:rPr>
                        <a:t>Example</a:t>
                      </a:r>
                      <a:endParaRPr b="0" lang="en-PH" sz="20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432720">
                <a:tc>
                  <a:txBody>
                    <a:bodyPr lIns="90000" rIns="900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2000" spc="-1" strike="noStrike">
                          <a:solidFill>
                            <a:srgbClr val="000000"/>
                          </a:solidFill>
                          <a:latin typeface="Arial;Arial"/>
                          <a:ea typeface="Arial;Arial"/>
                        </a:rPr>
                        <a:t>dis-</a:t>
                      </a:r>
                      <a:endParaRPr b="0" lang="en-PH" sz="20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2000" spc="-1" strike="noStrike">
                          <a:solidFill>
                            <a:srgbClr val="000000"/>
                          </a:solidFill>
                          <a:latin typeface="Arial;Arial"/>
                          <a:ea typeface="Arial;Arial"/>
                        </a:rPr>
                        <a:t>not, opposite of</a:t>
                      </a:r>
                      <a:endParaRPr b="0" lang="en-PH" sz="20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1" lang="en-PH" sz="2000" spc="-1" strike="noStrike">
                          <a:solidFill>
                            <a:srgbClr val="000000"/>
                          </a:solidFill>
                          <a:latin typeface="Arial;Arial"/>
                          <a:ea typeface="Arial;Arial"/>
                        </a:rPr>
                        <a:t>dis</a:t>
                      </a:r>
                      <a:r>
                        <a:rPr b="0" lang="en-PH" sz="2000" spc="-1" strike="noStrike">
                          <a:solidFill>
                            <a:srgbClr val="000000"/>
                          </a:solidFill>
                          <a:latin typeface="Arial;Arial"/>
                          <a:ea typeface="Arial;Arial"/>
                        </a:rPr>
                        <a:t>like</a:t>
                      </a:r>
                      <a:endParaRPr b="0" lang="en-PH" sz="20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413640">
                <a:tc>
                  <a:txBody>
                    <a:bodyPr lIns="90000" rIns="900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2000" spc="-1" strike="noStrike">
                          <a:solidFill>
                            <a:srgbClr val="000000"/>
                          </a:solidFill>
                          <a:latin typeface="Arial;Arial"/>
                          <a:ea typeface="Arial;Arial"/>
                        </a:rPr>
                        <a:t>mis-</a:t>
                      </a:r>
                      <a:endParaRPr b="0" lang="en-PH" sz="20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2000" spc="-1" strike="noStrike">
                          <a:solidFill>
                            <a:srgbClr val="000000"/>
                          </a:solidFill>
                          <a:latin typeface="Arial;Arial"/>
                          <a:ea typeface="Arial;Arial"/>
                        </a:rPr>
                        <a:t>wrongly </a:t>
                      </a:r>
                      <a:endParaRPr b="0" lang="en-PH" sz="20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1" lang="en-PH" sz="2000" spc="-1" strike="noStrike">
                          <a:solidFill>
                            <a:srgbClr val="000000"/>
                          </a:solidFill>
                          <a:latin typeface="Arial;Arial"/>
                          <a:ea typeface="Arial;Arial"/>
                        </a:rPr>
                        <a:t>mis</a:t>
                      </a:r>
                      <a:r>
                        <a:rPr b="0" lang="en-PH" sz="2000" spc="-1" strike="noStrike">
                          <a:solidFill>
                            <a:srgbClr val="000000"/>
                          </a:solidFill>
                          <a:latin typeface="Arial;Arial"/>
                          <a:ea typeface="Arial;Arial"/>
                        </a:rPr>
                        <a:t>place</a:t>
                      </a:r>
                      <a:endParaRPr b="0" lang="en-PH" sz="20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432720">
                <a:tc>
                  <a:txBody>
                    <a:bodyPr lIns="90000" rIns="900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2000" spc="-1" strike="noStrike">
                          <a:solidFill>
                            <a:srgbClr val="000000"/>
                          </a:solidFill>
                          <a:latin typeface="Arial;Arial"/>
                          <a:ea typeface="Arial;Arial"/>
                        </a:rPr>
                        <a:t>in- </a:t>
                      </a:r>
                      <a:endParaRPr b="0" lang="en-PH" sz="20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2000" spc="-1" strike="noStrike">
                          <a:solidFill>
                            <a:srgbClr val="000000"/>
                          </a:solidFill>
                          <a:latin typeface="Arial;Arial"/>
                          <a:ea typeface="Arial;Arial"/>
                        </a:rPr>
                        <a:t>not</a:t>
                      </a:r>
                      <a:endParaRPr b="0" lang="en-PH" sz="20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1" lang="en-PH" sz="2000" spc="-1" strike="noStrike">
                          <a:solidFill>
                            <a:srgbClr val="000000"/>
                          </a:solidFill>
                          <a:latin typeface="Arial;Arial"/>
                          <a:ea typeface="Arial;Arial"/>
                        </a:rPr>
                        <a:t>in</a:t>
                      </a:r>
                      <a:r>
                        <a:rPr b="0" lang="en-PH" sz="2000" spc="-1" strike="noStrike">
                          <a:solidFill>
                            <a:srgbClr val="000000"/>
                          </a:solidFill>
                          <a:latin typeface="Arial;Arial"/>
                          <a:ea typeface="Arial;Arial"/>
                        </a:rPr>
                        <a:t>complete</a:t>
                      </a:r>
                      <a:endParaRPr b="0" lang="en-PH" sz="20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432720">
                <a:tc>
                  <a:txBody>
                    <a:bodyPr lIns="90000" rIns="900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2000" spc="-1" strike="noStrike">
                          <a:solidFill>
                            <a:srgbClr val="000000"/>
                          </a:solidFill>
                          <a:latin typeface="Arial;Arial"/>
                          <a:ea typeface="Arial;Arial"/>
                        </a:rPr>
                        <a:t>im-</a:t>
                      </a:r>
                      <a:endParaRPr b="0" lang="en-PH" sz="20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2000" spc="-1" strike="noStrike">
                          <a:solidFill>
                            <a:srgbClr val="000000"/>
                          </a:solidFill>
                          <a:latin typeface="Arial;Arial"/>
                          <a:ea typeface="Arial;Arial"/>
                        </a:rPr>
                        <a:t>not</a:t>
                      </a:r>
                      <a:endParaRPr b="0" lang="en-PH" sz="20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1" lang="en-PH" sz="2000" spc="-1" strike="noStrike">
                          <a:solidFill>
                            <a:srgbClr val="000000"/>
                          </a:solidFill>
                          <a:latin typeface="Arial;Arial"/>
                          <a:ea typeface="Arial;Arial"/>
                        </a:rPr>
                        <a:t>im</a:t>
                      </a:r>
                      <a:r>
                        <a:rPr b="0" lang="en-PH" sz="2000" spc="-1" strike="noStrike">
                          <a:solidFill>
                            <a:srgbClr val="000000"/>
                          </a:solidFill>
                          <a:latin typeface="Arial;Arial"/>
                          <a:ea typeface="Arial;Arial"/>
                        </a:rPr>
                        <a:t>possible</a:t>
                      </a:r>
                      <a:endParaRPr b="0" lang="en-PH" sz="20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432720">
                <a:tc>
                  <a:txBody>
                    <a:bodyPr lIns="90000" rIns="900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2000" spc="-1" strike="noStrike">
                          <a:solidFill>
                            <a:srgbClr val="000000"/>
                          </a:solidFill>
                          <a:latin typeface="Arial;Arial"/>
                          <a:ea typeface="Arial;Arial"/>
                        </a:rPr>
                        <a:t>il- </a:t>
                      </a:r>
                      <a:endParaRPr b="0" lang="en-PH" sz="20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2000" spc="-1" strike="noStrike">
                          <a:solidFill>
                            <a:srgbClr val="000000"/>
                          </a:solidFill>
                          <a:latin typeface="Arial;Arial"/>
                          <a:ea typeface="Arial;Arial"/>
                        </a:rPr>
                        <a:t>not</a:t>
                      </a:r>
                      <a:endParaRPr b="0" lang="en-PH" sz="20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1" lang="en-PH" sz="2000" spc="-1" strike="noStrike">
                          <a:solidFill>
                            <a:srgbClr val="000000"/>
                          </a:solidFill>
                          <a:latin typeface="Arial;Arial"/>
                          <a:ea typeface="Arial;Arial"/>
                        </a:rPr>
                        <a:t>il</a:t>
                      </a:r>
                      <a:r>
                        <a:rPr b="0" lang="en-PH" sz="2000" spc="-1" strike="noStrike">
                          <a:solidFill>
                            <a:srgbClr val="000000"/>
                          </a:solidFill>
                          <a:latin typeface="Arial;Arial"/>
                          <a:ea typeface="Arial;Arial"/>
                        </a:rPr>
                        <a:t>legal</a:t>
                      </a:r>
                      <a:endParaRPr b="0" lang="en-PH" sz="20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432720">
                <a:tc>
                  <a:txBody>
                    <a:bodyPr lIns="90000" rIns="900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2000" spc="-1" strike="noStrike">
                          <a:solidFill>
                            <a:srgbClr val="000000"/>
                          </a:solidFill>
                          <a:latin typeface="Arial;Arial"/>
                          <a:ea typeface="Arial;Arial"/>
                        </a:rPr>
                        <a:t>ir-</a:t>
                      </a:r>
                      <a:endParaRPr b="0" lang="en-PH" sz="20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2000" spc="-1" strike="noStrike">
                          <a:solidFill>
                            <a:srgbClr val="000000"/>
                          </a:solidFill>
                          <a:latin typeface="Arial;Arial"/>
                          <a:ea typeface="Arial;Arial"/>
                        </a:rPr>
                        <a:t>not</a:t>
                      </a:r>
                      <a:endParaRPr b="0" lang="en-PH" sz="20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1" lang="en-PH" sz="2000" spc="-1" strike="noStrike">
                          <a:solidFill>
                            <a:srgbClr val="000000"/>
                          </a:solidFill>
                          <a:latin typeface="Arial;Arial"/>
                          <a:ea typeface="Arial;Arial"/>
                        </a:rPr>
                        <a:t>ir</a:t>
                      </a:r>
                      <a:r>
                        <a:rPr b="0" lang="en-PH" sz="2000" spc="-1" strike="noStrike">
                          <a:solidFill>
                            <a:srgbClr val="000000"/>
                          </a:solidFill>
                          <a:latin typeface="Arial;Arial"/>
                          <a:ea typeface="Arial;Arial"/>
                        </a:rPr>
                        <a:t>responsible</a:t>
                      </a:r>
                      <a:endParaRPr b="0" lang="en-PH" sz="20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432720">
                <a:tc>
                  <a:txBody>
                    <a:bodyPr lIns="90000" rIns="900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2000" spc="-1" strike="noStrike">
                          <a:solidFill>
                            <a:srgbClr val="000000"/>
                          </a:solidFill>
                          <a:latin typeface="Arial;Arial"/>
                          <a:ea typeface="Arial;Arial"/>
                        </a:rPr>
                        <a:t>re-</a:t>
                      </a:r>
                      <a:endParaRPr b="0" lang="en-PH" sz="20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2000" spc="-1" strike="noStrike">
                          <a:solidFill>
                            <a:srgbClr val="000000"/>
                          </a:solidFill>
                          <a:latin typeface="Arial;Arial"/>
                          <a:ea typeface="Arial;Arial"/>
                        </a:rPr>
                        <a:t>again</a:t>
                      </a:r>
                      <a:endParaRPr b="0" lang="en-PH" sz="20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1" lang="en-PH" sz="2000" spc="-1" strike="noStrike">
                          <a:solidFill>
                            <a:srgbClr val="000000"/>
                          </a:solidFill>
                          <a:latin typeface="Arial;Arial"/>
                          <a:ea typeface="Arial;Arial"/>
                        </a:rPr>
                        <a:t>re</a:t>
                      </a:r>
                      <a:r>
                        <a:rPr b="0" lang="en-PH" sz="2000" spc="-1" strike="noStrike">
                          <a:solidFill>
                            <a:srgbClr val="000000"/>
                          </a:solidFill>
                          <a:latin typeface="Arial;Arial"/>
                          <a:ea typeface="Arial;Arial"/>
                        </a:rPr>
                        <a:t>make</a:t>
                      </a:r>
                      <a:endParaRPr b="0" lang="en-PH" sz="20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434880">
                <a:tc>
                  <a:txBody>
                    <a:bodyPr lIns="90000" rIns="900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2000" spc="-1" strike="noStrike">
                          <a:solidFill>
                            <a:srgbClr val="000000"/>
                          </a:solidFill>
                          <a:latin typeface="Arial;Arial"/>
                          <a:ea typeface="Arial;Arial"/>
                        </a:rPr>
                        <a:t>un-</a:t>
                      </a:r>
                      <a:endParaRPr b="0" lang="en-PH" sz="20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2000" spc="-1" strike="noStrike">
                          <a:solidFill>
                            <a:srgbClr val="000000"/>
                          </a:solidFill>
                          <a:latin typeface="Arial;Arial"/>
                          <a:ea typeface="Arial;Arial"/>
                        </a:rPr>
                        <a:t>not</a:t>
                      </a:r>
                      <a:endParaRPr b="0" lang="en-PH" sz="20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1" lang="en-PH" sz="2000" spc="-1" strike="noStrike">
                          <a:solidFill>
                            <a:srgbClr val="000000"/>
                          </a:solidFill>
                          <a:latin typeface="Arial;Arial"/>
                          <a:ea typeface="Arial;Arial"/>
                        </a:rPr>
                        <a:t>un</a:t>
                      </a:r>
                      <a:r>
                        <a:rPr b="0" lang="en-PH" sz="2000" spc="-1" strike="noStrike">
                          <a:solidFill>
                            <a:srgbClr val="000000"/>
                          </a:solidFill>
                          <a:latin typeface="Arial;Arial"/>
                          <a:ea typeface="Arial;Arial"/>
                        </a:rPr>
                        <a:t>friendly</a:t>
                      </a:r>
                      <a:endParaRPr b="0" lang="en-PH" sz="20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"/>
          <p:cNvSpPr/>
          <p:nvPr/>
        </p:nvSpPr>
        <p:spPr>
          <a:xfrm>
            <a:off x="888480" y="347400"/>
            <a:ext cx="10090440" cy="731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8" name=""/>
          <p:cNvSpPr/>
          <p:nvPr/>
        </p:nvSpPr>
        <p:spPr>
          <a:xfrm>
            <a:off x="1116000" y="540000"/>
            <a:ext cx="9718920" cy="3958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solidFill>
                  <a:srgbClr val="000000"/>
                </a:solidFill>
                <a:latin typeface="Lato"/>
                <a:ea typeface="Arial;Arial"/>
              </a:rPr>
              <a:t>A </a:t>
            </a:r>
            <a:r>
              <a:rPr b="1" lang="en-PH" sz="2000" spc="-1" strike="noStrike">
                <a:solidFill>
                  <a:srgbClr val="000000"/>
                </a:solidFill>
                <a:latin typeface="Lato"/>
                <a:ea typeface="Arial;Arial"/>
              </a:rPr>
              <a:t>suffix 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Arial;Arial"/>
              </a:rPr>
              <a:t>is added at the end of a word. Here are some examples:</a:t>
            </a: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000" spc="-1" strike="noStrike">
              <a:latin typeface="Arial"/>
            </a:endParaRPr>
          </a:p>
        </p:txBody>
      </p:sp>
      <p:graphicFrame>
        <p:nvGraphicFramePr>
          <p:cNvPr id="139" name=""/>
          <p:cNvGraphicFramePr/>
          <p:nvPr/>
        </p:nvGraphicFramePr>
        <p:xfrm>
          <a:off x="1112040" y="1119600"/>
          <a:ext cx="9727200" cy="4716720"/>
        </p:xfrm>
        <a:graphic>
          <a:graphicData uri="http://schemas.openxmlformats.org/drawingml/2006/table">
            <a:tbl>
              <a:tblPr/>
              <a:tblGrid>
                <a:gridCol w="2686320"/>
                <a:gridCol w="4906440"/>
                <a:gridCol w="2134800"/>
              </a:tblGrid>
              <a:tr h="375480"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PH" sz="1900" spc="-1" strike="noStrike">
                          <a:latin typeface="Arial"/>
                        </a:rPr>
                        <a:t>Suffix</a:t>
                      </a:r>
                      <a:endParaRPr b="0" lang="en-PH" sz="19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PH" sz="1900" spc="-1" strike="noStrike">
                          <a:solidFill>
                            <a:srgbClr val="000000"/>
                          </a:solidFill>
                          <a:latin typeface="Lato"/>
                        </a:rPr>
                        <a:t>Meaning</a:t>
                      </a:r>
                      <a:endParaRPr b="0" lang="en-PH" sz="19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PH" sz="1900" spc="-1" strike="noStrike">
                          <a:solidFill>
                            <a:srgbClr val="000000"/>
                          </a:solidFill>
                          <a:latin typeface="Lato"/>
                        </a:rPr>
                        <a:t>Example </a:t>
                      </a:r>
                      <a:endParaRPr b="0" lang="en-PH" sz="19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434160">
                <a:tc>
                  <a:txBody>
                    <a:bodyPr lIns="90000" rIns="900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1900" spc="-1" strike="noStrike">
                          <a:solidFill>
                            <a:srgbClr val="000000"/>
                          </a:solidFill>
                          <a:latin typeface="Lato"/>
                        </a:rPr>
                        <a:t>-er, -or</a:t>
                      </a:r>
                      <a:endParaRPr b="0" lang="en-PH" sz="19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1900" spc="-1" strike="noStrike">
                          <a:latin typeface="Lato"/>
                        </a:rPr>
                        <a:t>person connected with, comparative degree</a:t>
                      </a:r>
                      <a:endParaRPr b="0" lang="en-PH" sz="19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1900" spc="-1" strike="noStrike">
                          <a:latin typeface="Lato"/>
                        </a:rPr>
                        <a:t>teacher, stronger</a:t>
                      </a:r>
                      <a:endParaRPr b="0" lang="en-PH" sz="19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434160">
                <a:tc>
                  <a:txBody>
                    <a:bodyPr lIns="90000" rIns="900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1900" spc="-1" strike="noStrike">
                          <a:solidFill>
                            <a:srgbClr val="000000"/>
                          </a:solidFill>
                          <a:latin typeface="Lato"/>
                        </a:rPr>
                        <a:t>-est</a:t>
                      </a:r>
                      <a:endParaRPr b="0" lang="en-PH" sz="19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1900" spc="-1" strike="noStrike">
                          <a:solidFill>
                            <a:srgbClr val="000000"/>
                          </a:solidFill>
                          <a:latin typeface="Lato"/>
                        </a:rPr>
                        <a:t>superlative degree</a:t>
                      </a:r>
                      <a:endParaRPr b="0" lang="en-PH" sz="19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1900" spc="-1" strike="noStrike">
                          <a:latin typeface="Lato"/>
                        </a:rPr>
                        <a:t>tallest</a:t>
                      </a:r>
                      <a:endParaRPr b="0" lang="en-PH" sz="19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434160">
                <a:tc>
                  <a:txBody>
                    <a:bodyPr lIns="90000" rIns="900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1900" spc="-1" strike="noStrike">
                          <a:solidFill>
                            <a:srgbClr val="000000"/>
                          </a:solidFill>
                          <a:latin typeface="Lato"/>
                        </a:rPr>
                        <a:t>-ful</a:t>
                      </a:r>
                      <a:endParaRPr b="0" lang="en-PH" sz="19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1900" spc="-1" strike="noStrike">
                          <a:solidFill>
                            <a:srgbClr val="000000"/>
                          </a:solidFill>
                          <a:latin typeface="Lato"/>
                        </a:rPr>
                        <a:t>full of</a:t>
                      </a:r>
                      <a:endParaRPr b="0" lang="en-PH" sz="19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1900" spc="-1" strike="noStrike">
                          <a:latin typeface="Lato"/>
                        </a:rPr>
                        <a:t>hopeful</a:t>
                      </a:r>
                      <a:endParaRPr b="0" lang="en-PH" sz="19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434160">
                <a:tc>
                  <a:txBody>
                    <a:bodyPr lIns="90000" rIns="900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1900" spc="-1" strike="noStrike">
                          <a:solidFill>
                            <a:srgbClr val="000000"/>
                          </a:solidFill>
                          <a:latin typeface="Lato"/>
                        </a:rPr>
                        <a:t>-less</a:t>
                      </a:r>
                      <a:endParaRPr b="0" lang="en-PH" sz="19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1900" spc="-1" strike="noStrike">
                          <a:solidFill>
                            <a:srgbClr val="000000"/>
                          </a:solidFill>
                          <a:latin typeface="Lato"/>
                        </a:rPr>
                        <a:t>without</a:t>
                      </a:r>
                      <a:endParaRPr b="0" lang="en-PH" sz="19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1900" spc="-1" strike="noStrike">
                          <a:latin typeface="Lato"/>
                        </a:rPr>
                        <a:t>painless</a:t>
                      </a:r>
                      <a:endParaRPr b="0" lang="en-PH" sz="19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434160">
                <a:tc>
                  <a:txBody>
                    <a:bodyPr lIns="90000" rIns="900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1900" spc="-1" strike="noStrike">
                          <a:solidFill>
                            <a:srgbClr val="000000"/>
                          </a:solidFill>
                          <a:latin typeface="Lato"/>
                        </a:rPr>
                        <a:t>-ly</a:t>
                      </a:r>
                      <a:endParaRPr b="0" lang="en-PH" sz="19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1900" spc="-1" strike="noStrike">
                          <a:solidFill>
                            <a:srgbClr val="000000"/>
                          </a:solidFill>
                          <a:latin typeface="Lato"/>
                        </a:rPr>
                        <a:t>characteristics of</a:t>
                      </a:r>
                      <a:endParaRPr b="0" lang="en-PH" sz="19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1900" spc="-1" strike="noStrike">
                          <a:latin typeface="Lato"/>
                        </a:rPr>
                        <a:t>smartly</a:t>
                      </a:r>
                      <a:endParaRPr b="0" lang="en-PH" sz="19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434160">
                <a:tc>
                  <a:txBody>
                    <a:bodyPr lIns="90000" rIns="900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1900" spc="-1" strike="noStrike">
                          <a:solidFill>
                            <a:srgbClr val="000000"/>
                          </a:solidFill>
                          <a:latin typeface="Lato"/>
                        </a:rPr>
                        <a:t>-y</a:t>
                      </a:r>
                      <a:endParaRPr b="0" lang="en-PH" sz="19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1900" spc="-1" strike="noStrike">
                          <a:solidFill>
                            <a:srgbClr val="000000"/>
                          </a:solidFill>
                          <a:latin typeface="Lato"/>
                        </a:rPr>
                        <a:t>characterized by, like</a:t>
                      </a:r>
                      <a:endParaRPr b="0" lang="en-PH" sz="19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1900" spc="-1" strike="noStrike">
                          <a:latin typeface="Lato"/>
                        </a:rPr>
                        <a:t>mighty</a:t>
                      </a:r>
                      <a:endParaRPr b="0" lang="en-PH" sz="19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434160">
                <a:tc>
                  <a:txBody>
                    <a:bodyPr lIns="90000" rIns="900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1900" spc="-1" strike="noStrike">
                          <a:latin typeface="Lato"/>
                        </a:rPr>
                        <a:t>-ation, -ion, -ition, -tion</a:t>
                      </a:r>
                      <a:endParaRPr b="0" lang="en-PH" sz="19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1900" spc="-1" strike="noStrike">
                          <a:solidFill>
                            <a:srgbClr val="000000"/>
                          </a:solidFill>
                          <a:latin typeface="Lato"/>
                        </a:rPr>
                        <a:t>act of, state of, result of</a:t>
                      </a:r>
                      <a:endParaRPr b="0" lang="en-PH" sz="19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1900" spc="-1" strike="noStrike">
                          <a:latin typeface="Lato"/>
                        </a:rPr>
                        <a:t>evaporation</a:t>
                      </a:r>
                      <a:endParaRPr b="0" lang="en-PH" sz="19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434160">
                <a:tc>
                  <a:txBody>
                    <a:bodyPr lIns="90000" rIns="900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1900" spc="-1" strike="noStrike">
                          <a:solidFill>
                            <a:srgbClr val="000000"/>
                          </a:solidFill>
                          <a:latin typeface="Lato"/>
                        </a:rPr>
                        <a:t>-ness</a:t>
                      </a:r>
                      <a:endParaRPr b="0" lang="en-PH" sz="19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1900" spc="-1" strike="noStrike">
                          <a:solidFill>
                            <a:srgbClr val="000000"/>
                          </a:solidFill>
                          <a:latin typeface="Lato"/>
                        </a:rPr>
                        <a:t>condition, state of</a:t>
                      </a:r>
                      <a:endParaRPr b="0" lang="en-PH" sz="19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1900" spc="-1" strike="noStrike">
                          <a:latin typeface="Lato"/>
                        </a:rPr>
                        <a:t>cuteness</a:t>
                      </a:r>
                      <a:endParaRPr b="0" lang="en-PH" sz="19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434160">
                <a:tc>
                  <a:txBody>
                    <a:bodyPr lIns="90000" rIns="900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1900" spc="-1" strike="noStrike">
                          <a:solidFill>
                            <a:srgbClr val="000000"/>
                          </a:solidFill>
                          <a:latin typeface="Lato"/>
                        </a:rPr>
                        <a:t>-ment</a:t>
                      </a:r>
                      <a:endParaRPr b="0" lang="en-PH" sz="19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1900" spc="-1" strike="noStrike">
                          <a:solidFill>
                            <a:srgbClr val="000000"/>
                          </a:solidFill>
                          <a:latin typeface="Lato"/>
                        </a:rPr>
                        <a:t>act, process</a:t>
                      </a:r>
                      <a:endParaRPr b="0" lang="en-PH" sz="19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1900" spc="-1" strike="noStrike">
                          <a:latin typeface="Lato"/>
                        </a:rPr>
                        <a:t>enrollment</a:t>
                      </a:r>
                      <a:endParaRPr b="0" lang="en-PH" sz="19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434160">
                <a:tc>
                  <a:txBody>
                    <a:bodyPr lIns="90000" rIns="900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1900" spc="-1" strike="noStrike">
                          <a:solidFill>
                            <a:srgbClr val="000000"/>
                          </a:solidFill>
                          <a:latin typeface="Lato"/>
                        </a:rPr>
                        <a:t>-ible, -able</a:t>
                      </a:r>
                      <a:endParaRPr b="0" lang="en-PH" sz="19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1900" spc="-1" strike="noStrike">
                          <a:solidFill>
                            <a:srgbClr val="000000"/>
                          </a:solidFill>
                          <a:latin typeface="Lato"/>
                        </a:rPr>
                        <a:t>can be done</a:t>
                      </a:r>
                      <a:endParaRPr b="0" lang="en-PH" sz="19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1900" spc="-1" strike="noStrike">
                          <a:latin typeface="Lato"/>
                        </a:rPr>
                        <a:t>attainable</a:t>
                      </a:r>
                      <a:endParaRPr b="0" lang="en-PH" sz="19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"/>
          <p:cNvSpPr/>
          <p:nvPr/>
        </p:nvSpPr>
        <p:spPr>
          <a:xfrm>
            <a:off x="757440" y="1871280"/>
            <a:ext cx="12202560" cy="2016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en-PH" sz="2000" spc="-1" strike="noStrike">
                <a:solidFill>
                  <a:srgbClr val="000000"/>
                </a:solidFill>
                <a:latin typeface="Lato"/>
                <a:ea typeface="Arial;Arial"/>
              </a:rPr>
              <a:t>Read each sentence. Choose the letter of the correct answer.</a:t>
            </a:r>
            <a:endParaRPr b="0" lang="en-PH" sz="20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b="0" lang="en-PH" sz="2000" spc="-1" strike="noStrike">
              <a:latin typeface="Arial"/>
            </a:endParaRPr>
          </a:p>
        </p:txBody>
      </p:sp>
      <p:sp>
        <p:nvSpPr>
          <p:cNvPr id="141" name=""/>
          <p:cNvSpPr/>
          <p:nvPr/>
        </p:nvSpPr>
        <p:spPr>
          <a:xfrm>
            <a:off x="721080" y="2722320"/>
            <a:ext cx="11158920" cy="4171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00000"/>
              </a:lnSpc>
              <a:buNone/>
            </a:pPr>
            <a:r>
              <a:rPr b="0" lang="en-PH" sz="2000" spc="-1" strike="noStrike">
                <a:solidFill>
                  <a:srgbClr val="000000"/>
                </a:solidFill>
                <a:latin typeface="Lato"/>
                <a:ea typeface="AppleSystemUIFont"/>
              </a:rPr>
              <a:t>1. James did not go to school yesterday because he felt </a:t>
            </a:r>
            <a:r>
              <a:rPr b="0" i="1" lang="en-PH" sz="2000" spc="-1" strike="noStrike">
                <a:solidFill>
                  <a:srgbClr val="000000"/>
                </a:solidFill>
                <a:latin typeface="Lato"/>
                <a:ea typeface="AppleSystemUIFontItalic"/>
              </a:rPr>
              <a:t>unwell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AppleSystemUIFont"/>
              </a:rPr>
              <a:t>. </a:t>
            </a:r>
            <a:endParaRPr b="0" lang="en-PH" sz="20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en-PH" sz="2000" spc="-1" strike="noStrike">
                <a:solidFill>
                  <a:srgbClr val="000000"/>
                </a:solidFill>
                <a:latin typeface="Lato"/>
                <a:ea typeface="AppleSystemUIFont"/>
              </a:rPr>
              <a:t>   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AppleSystemUIFont"/>
              </a:rPr>
              <a:t>Which of the following words means the same as </a:t>
            </a:r>
            <a:r>
              <a:rPr b="0" i="1" lang="en-PH" sz="2000" spc="-1" strike="noStrike">
                <a:solidFill>
                  <a:srgbClr val="000000"/>
                </a:solidFill>
                <a:latin typeface="Lato"/>
                <a:ea typeface="AppleSystemUIFontItalic"/>
              </a:rPr>
              <a:t>unwell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AppleSystemUIFont"/>
              </a:rPr>
              <a:t>?</a:t>
            </a:r>
            <a:endParaRPr b="0" lang="en-PH" sz="20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en-PH" sz="2000" spc="-1" strike="noStrike">
                <a:solidFill>
                  <a:srgbClr val="000000"/>
                </a:solidFill>
                <a:latin typeface="Lato"/>
                <a:ea typeface="AppleSystemUIFont"/>
              </a:rPr>
              <a:t>    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AppleSystemUIFont"/>
              </a:rPr>
              <a:t>A. feverish 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AppleSystemUIFont"/>
              </a:rPr>
              <a:t>	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AppleSystemUIFont"/>
              </a:rPr>
              <a:t>	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AppleSystemUIFont"/>
              </a:rPr>
              <a:t>    C. healthy</a:t>
            </a:r>
            <a:endParaRPr b="0" lang="en-PH" sz="20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en-PH" sz="2000" spc="-1" strike="noStrike">
                <a:solidFill>
                  <a:srgbClr val="000000"/>
                </a:solidFill>
                <a:latin typeface="Lato"/>
                <a:ea typeface="AppleSystemUIFont"/>
              </a:rPr>
              <a:t>    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AppleSystemUIFont"/>
              </a:rPr>
              <a:t>B. Friendly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AppleSystemUIFont"/>
              </a:rPr>
              <a:t>	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AppleSystemUIFont"/>
              </a:rPr>
              <a:t>           D. smelly</a:t>
            </a:r>
            <a:endParaRPr b="0" lang="en-PH" sz="20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en-PH" sz="2000" spc="-1" strike="noStrike">
                <a:solidFill>
                  <a:srgbClr val="000000"/>
                </a:solidFill>
                <a:latin typeface="Lato"/>
                <a:ea typeface="AppleSystemUIFont"/>
              </a:rPr>
              <a:t>2. My teacher said that I need to </a:t>
            </a:r>
            <a:r>
              <a:rPr b="0" i="1" lang="en-PH" sz="2000" spc="-1" strike="noStrike">
                <a:solidFill>
                  <a:srgbClr val="000000"/>
                </a:solidFill>
                <a:latin typeface="Lato"/>
                <a:ea typeface="AppleSystemUIFontItalic"/>
              </a:rPr>
              <a:t>review 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AppleSystemUIFont"/>
              </a:rPr>
              <a:t>the lesson when I get home in order to understand it             better. Which of the following means the same as </a:t>
            </a:r>
            <a:r>
              <a:rPr b="0" i="1" lang="en-PH" sz="2000" spc="-1" strike="noStrike">
                <a:solidFill>
                  <a:srgbClr val="000000"/>
                </a:solidFill>
                <a:latin typeface="Lato"/>
                <a:ea typeface="AppleSystemUIFontItalic"/>
              </a:rPr>
              <a:t>review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AppleSystemUIFont"/>
              </a:rPr>
              <a:t>?</a:t>
            </a:r>
            <a:endParaRPr b="0" lang="en-PH" sz="20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en-PH" sz="2000" spc="-1" strike="noStrike">
                <a:solidFill>
                  <a:srgbClr val="000000"/>
                </a:solidFill>
                <a:latin typeface="Lato"/>
                <a:ea typeface="AppleSystemUIFont"/>
              </a:rPr>
              <a:t>    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AppleSystemUIFont"/>
              </a:rPr>
              <a:t>A. put away 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AppleSystemUIFont"/>
              </a:rPr>
              <a:t>	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AppleSystemUIFont"/>
              </a:rPr>
              <a:t>	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AppleSystemUIFont"/>
              </a:rPr>
              <a:t>    C. do a rewriting </a:t>
            </a:r>
            <a:endParaRPr b="0" lang="en-PH" sz="20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en-PH" sz="2000" spc="-1" strike="noStrike">
                <a:solidFill>
                  <a:srgbClr val="000000"/>
                </a:solidFill>
                <a:latin typeface="Lato"/>
                <a:ea typeface="AppleSystemUIFont"/>
              </a:rPr>
              <a:t>    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AppleSystemUIFont"/>
              </a:rPr>
              <a:t>B. say again             D. have a second look </a:t>
            </a:r>
            <a:endParaRPr b="0" lang="en-PH" sz="2000" spc="-1" strike="noStrike">
              <a:latin typeface="Arial"/>
            </a:endParaRPr>
          </a:p>
          <a:p>
            <a:pPr marL="584280" algn="just">
              <a:lnSpc>
                <a:spcPct val="100000"/>
              </a:lnSpc>
              <a:buNone/>
            </a:pPr>
            <a:endParaRPr b="0" lang="en-PH" sz="2000" spc="-1" strike="noStrike">
              <a:latin typeface="Arial"/>
            </a:endParaRPr>
          </a:p>
        </p:txBody>
      </p:sp>
      <p:sp>
        <p:nvSpPr>
          <p:cNvPr id="142" name=""/>
          <p:cNvSpPr/>
          <p:nvPr/>
        </p:nvSpPr>
        <p:spPr>
          <a:xfrm>
            <a:off x="1081080" y="540000"/>
            <a:ext cx="9538920" cy="1238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US" sz="3200" spc="-1" strike="noStrike">
                <a:solidFill>
                  <a:srgbClr val="000000"/>
                </a:solidFill>
                <a:latin typeface="Lato"/>
                <a:ea typeface="Arial;Arial"/>
              </a:rPr>
              <a:t>Using Structural Analysis to Get the </a:t>
            </a:r>
            <a:endParaRPr b="0" lang="en-PH" sz="32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en-US" sz="3200" spc="-1" strike="noStrike">
                <a:solidFill>
                  <a:srgbClr val="000000"/>
                </a:solidFill>
                <a:latin typeface="Lato"/>
                <a:ea typeface="Arial;Arial"/>
              </a:rPr>
              <a:t>Meaning of Words </a:t>
            </a:r>
            <a:endParaRPr b="0" lang="en-PH" sz="3200" spc="-1" strike="noStrike">
              <a:latin typeface="Arial"/>
            </a:endParaRPr>
          </a:p>
        </p:txBody>
      </p:sp>
      <p:sp>
        <p:nvSpPr>
          <p:cNvPr id="143" name=""/>
          <p:cNvSpPr/>
          <p:nvPr/>
        </p:nvSpPr>
        <p:spPr>
          <a:xfrm>
            <a:off x="756000" y="1763280"/>
            <a:ext cx="2878920" cy="37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PH" sz="2000" spc="-1" strike="noStrike">
                <a:solidFill>
                  <a:srgbClr val="c9211e"/>
                </a:solidFill>
                <a:latin typeface="Arial"/>
                <a:ea typeface="DejaVu Sans"/>
              </a:rPr>
              <a:t>Activity 1:</a:t>
            </a:r>
            <a:endParaRPr b="0" lang="en-PH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"/>
          <p:cNvSpPr/>
          <p:nvPr/>
        </p:nvSpPr>
        <p:spPr>
          <a:xfrm>
            <a:off x="1380960" y="540000"/>
            <a:ext cx="8878320" cy="1089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US" sz="2800" spc="-1" strike="noStrike">
                <a:solidFill>
                  <a:srgbClr val="000000"/>
                </a:solidFill>
                <a:latin typeface="Lato"/>
                <a:ea typeface="Arial;Arial"/>
              </a:rPr>
              <a:t>Using Structural Analysis to Get the Meaning of Words </a:t>
            </a:r>
            <a:endParaRPr b="0" lang="en-PH" sz="2800" spc="-1" strike="noStrike">
              <a:latin typeface="Arial"/>
            </a:endParaRPr>
          </a:p>
        </p:txBody>
      </p:sp>
      <p:sp>
        <p:nvSpPr>
          <p:cNvPr id="145" name=""/>
          <p:cNvSpPr/>
          <p:nvPr/>
        </p:nvSpPr>
        <p:spPr>
          <a:xfrm>
            <a:off x="1080360" y="2289600"/>
            <a:ext cx="9898920" cy="769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00000"/>
              </a:lnSpc>
              <a:buNone/>
            </a:pPr>
            <a:r>
              <a:rPr b="0" lang="en-PH" sz="2000" spc="-1" strike="noStrike">
                <a:solidFill>
                  <a:srgbClr val="000000"/>
                </a:solidFill>
                <a:latin typeface="Lato"/>
                <a:ea typeface="AppleSystemUIFont"/>
              </a:rPr>
              <a:t>Directions: Examine the listed words and identify each of its root word, the affix used and the meaning. The first one is done for you as an example. </a:t>
            </a:r>
            <a:endParaRPr b="0" lang="en-PH" sz="2000" spc="-1" strike="noStrike">
              <a:latin typeface="Arial"/>
            </a:endParaRPr>
          </a:p>
        </p:txBody>
      </p:sp>
      <p:sp>
        <p:nvSpPr>
          <p:cNvPr id="146" name=""/>
          <p:cNvSpPr/>
          <p:nvPr/>
        </p:nvSpPr>
        <p:spPr>
          <a:xfrm>
            <a:off x="478440" y="3662280"/>
            <a:ext cx="2464200" cy="2097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ts val="1406"/>
              </a:lnSpc>
              <a:spcBef>
                <a:spcPts val="1599"/>
              </a:spcBef>
              <a:spcAft>
                <a:spcPts val="99"/>
              </a:spcAft>
              <a:buNone/>
            </a:pPr>
            <a:r>
              <a:rPr b="0" lang="en-PH" sz="2000" spc="-1" strike="noStrike">
                <a:solidFill>
                  <a:srgbClr val="000000"/>
                </a:solidFill>
                <a:latin typeface="Lato"/>
                <a:ea typeface="PingFang SC"/>
              </a:rPr>
              <a:t>    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PingFang SC"/>
              </a:rPr>
              <a:t>Untrue</a:t>
            </a:r>
            <a:endParaRPr b="0" lang="en-PH" sz="2000" spc="-1" strike="noStrike">
              <a:latin typeface="Arial"/>
            </a:endParaRPr>
          </a:p>
          <a:p>
            <a:pPr algn="ctr">
              <a:lnSpc>
                <a:spcPts val="1406"/>
              </a:lnSpc>
              <a:spcBef>
                <a:spcPts val="1599"/>
              </a:spcBef>
              <a:spcAft>
                <a:spcPts val="99"/>
              </a:spcAft>
              <a:buNone/>
            </a:pPr>
            <a:r>
              <a:rPr b="0" lang="en-PH" sz="2000" spc="-1" strike="noStrike">
                <a:solidFill>
                  <a:srgbClr val="000000"/>
                </a:solidFill>
                <a:latin typeface="Lato"/>
                <a:ea typeface="PingFang SC"/>
              </a:rPr>
              <a:t> 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PingFang SC"/>
              </a:rPr>
              <a:t>1. Silently</a:t>
            </a:r>
            <a:endParaRPr b="0" lang="en-PH" sz="2000" spc="-1" strike="noStrike">
              <a:latin typeface="Arial"/>
            </a:endParaRPr>
          </a:p>
          <a:p>
            <a:pPr algn="ctr">
              <a:lnSpc>
                <a:spcPts val="1406"/>
              </a:lnSpc>
              <a:spcBef>
                <a:spcPts val="1599"/>
              </a:spcBef>
              <a:spcAft>
                <a:spcPts val="99"/>
              </a:spcAft>
              <a:buNone/>
            </a:pPr>
            <a:r>
              <a:rPr b="0" lang="en-PH" sz="2000" spc="-1" strike="noStrike">
                <a:solidFill>
                  <a:srgbClr val="000000"/>
                </a:solidFill>
                <a:latin typeface="Lato"/>
                <a:ea typeface="PingFang SC"/>
              </a:rPr>
              <a:t>2. Redial</a:t>
            </a:r>
            <a:endParaRPr b="0" lang="en-PH" sz="2000" spc="-1" strike="noStrike">
              <a:latin typeface="Arial"/>
            </a:endParaRPr>
          </a:p>
          <a:p>
            <a:pPr algn="ctr">
              <a:lnSpc>
                <a:spcPts val="1406"/>
              </a:lnSpc>
              <a:spcBef>
                <a:spcPts val="1599"/>
              </a:spcBef>
              <a:spcAft>
                <a:spcPts val="99"/>
              </a:spcAft>
              <a:buNone/>
            </a:pPr>
            <a:r>
              <a:rPr b="0" lang="en-PH" sz="2000" spc="-1" strike="noStrike">
                <a:solidFill>
                  <a:srgbClr val="000000"/>
                </a:solidFill>
                <a:latin typeface="Lato"/>
                <a:ea typeface="PingFang SC"/>
              </a:rPr>
              <a:t>      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PingFang SC"/>
              </a:rPr>
              <a:t>3. Sleepless </a:t>
            </a:r>
            <a:endParaRPr b="0" lang="en-PH" sz="2000" spc="-1" strike="noStrike">
              <a:latin typeface="Arial"/>
            </a:endParaRPr>
          </a:p>
        </p:txBody>
      </p:sp>
      <p:sp>
        <p:nvSpPr>
          <p:cNvPr id="147" name=""/>
          <p:cNvSpPr/>
          <p:nvPr/>
        </p:nvSpPr>
        <p:spPr>
          <a:xfrm>
            <a:off x="3960000" y="3112920"/>
            <a:ext cx="7378920" cy="808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Root word</a:t>
            </a:r>
            <a:r>
              <a:rPr b="1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     Affix</a:t>
            </a:r>
            <a:r>
              <a:rPr b="1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Meaning</a:t>
            </a:r>
            <a:endParaRPr b="0" lang="en-PH" sz="2000" spc="-1" strike="noStrike">
              <a:latin typeface="Arial"/>
            </a:endParaRPr>
          </a:p>
        </p:txBody>
      </p:sp>
      <p:sp>
        <p:nvSpPr>
          <p:cNvPr id="148" name=""/>
          <p:cNvSpPr/>
          <p:nvPr/>
        </p:nvSpPr>
        <p:spPr>
          <a:xfrm>
            <a:off x="1116000" y="1800000"/>
            <a:ext cx="2878920" cy="37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PH" sz="2000" spc="-1" strike="noStrike">
                <a:solidFill>
                  <a:srgbClr val="c9211e"/>
                </a:solidFill>
                <a:latin typeface="Arial"/>
                <a:ea typeface="DejaVu Sans"/>
              </a:rPr>
              <a:t>Activity 2:</a:t>
            </a:r>
            <a:endParaRPr b="0" lang="en-PH" sz="2000" spc="-1" strike="noStrike">
              <a:latin typeface="Arial"/>
            </a:endParaRPr>
          </a:p>
        </p:txBody>
      </p:sp>
      <p:sp>
        <p:nvSpPr>
          <p:cNvPr id="149" name=""/>
          <p:cNvSpPr/>
          <p:nvPr/>
        </p:nvSpPr>
        <p:spPr>
          <a:xfrm>
            <a:off x="3960360" y="3492000"/>
            <a:ext cx="6658920" cy="429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true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      un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not true</a:t>
            </a:r>
            <a:endParaRPr b="0" lang="en-PH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"/>
          <p:cNvSpPr/>
          <p:nvPr/>
        </p:nvSpPr>
        <p:spPr>
          <a:xfrm>
            <a:off x="1440000" y="530640"/>
            <a:ext cx="9358920" cy="1089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US" sz="3200" spc="-1" strike="noStrike">
                <a:solidFill>
                  <a:srgbClr val="000000"/>
                </a:solidFill>
                <a:latin typeface="Lato"/>
                <a:ea typeface="Arial;Arial"/>
              </a:rPr>
              <a:t>Using Structural Analysis to Get the </a:t>
            </a:r>
            <a:endParaRPr b="0" lang="en-PH" sz="32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en-US" sz="3200" spc="-1" strike="noStrike">
                <a:solidFill>
                  <a:srgbClr val="000000"/>
                </a:solidFill>
                <a:latin typeface="Lato"/>
                <a:ea typeface="Arial;Arial"/>
              </a:rPr>
              <a:t>Meaning of Words </a:t>
            </a:r>
            <a:endParaRPr b="0" lang="en-PH" sz="3200" spc="-1" strike="noStrike">
              <a:latin typeface="Arial"/>
            </a:endParaRPr>
          </a:p>
        </p:txBody>
      </p:sp>
      <p:sp>
        <p:nvSpPr>
          <p:cNvPr id="151" name=""/>
          <p:cNvSpPr/>
          <p:nvPr/>
        </p:nvSpPr>
        <p:spPr>
          <a:xfrm>
            <a:off x="1441080" y="1800000"/>
            <a:ext cx="8818920" cy="4515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Activity 1:</a:t>
            </a: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1. A</a:t>
            </a: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2. D</a:t>
            </a: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000" spc="-1" strike="noStrike">
              <a:latin typeface="Arial"/>
            </a:endParaRPr>
          </a:p>
        </p:txBody>
      </p:sp>
      <p:sp>
        <p:nvSpPr>
          <p:cNvPr id="152" name=""/>
          <p:cNvSpPr/>
          <p:nvPr/>
        </p:nvSpPr>
        <p:spPr>
          <a:xfrm>
            <a:off x="1425960" y="4138200"/>
            <a:ext cx="5219640" cy="1369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PH" sz="2000" spc="-1" strike="noStrike">
                <a:latin typeface="Lato"/>
              </a:rPr>
              <a:t>1. silently-silent; ly; quiet</a:t>
            </a: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000" spc="-1" strike="noStrike">
                <a:latin typeface="Lato"/>
              </a:rPr>
              <a:t>2. redial-dial; re; dial again</a:t>
            </a: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000" spc="-1" strike="noStrike">
                <a:latin typeface="Lato"/>
              </a:rPr>
              <a:t>3. sleepless-sleep; less; lack of sleep</a:t>
            </a: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000" spc="-1" strike="noStrike">
              <a:latin typeface="Arial"/>
            </a:endParaRPr>
          </a:p>
        </p:txBody>
      </p:sp>
      <p:sp>
        <p:nvSpPr>
          <p:cNvPr id="153" name=""/>
          <p:cNvSpPr/>
          <p:nvPr/>
        </p:nvSpPr>
        <p:spPr>
          <a:xfrm>
            <a:off x="4860360" y="1710000"/>
            <a:ext cx="2519640" cy="44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2200" spc="-1" strike="noStrike">
                <a:solidFill>
                  <a:srgbClr val="c9211e"/>
                </a:solidFill>
                <a:latin typeface="Lato"/>
                <a:ea typeface="DejaVu Sans"/>
              </a:rPr>
              <a:t>ANSWER KEY</a:t>
            </a:r>
            <a:endParaRPr b="0" lang="en-PH" sz="2200" spc="-1" strike="noStrike">
              <a:latin typeface="Arial"/>
            </a:endParaRPr>
          </a:p>
        </p:txBody>
      </p:sp>
      <p:sp>
        <p:nvSpPr>
          <p:cNvPr id="154" name=""/>
          <p:cNvSpPr txBox="1"/>
          <p:nvPr/>
        </p:nvSpPr>
        <p:spPr>
          <a:xfrm>
            <a:off x="1476000" y="3779280"/>
            <a:ext cx="1269000" cy="430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Activity 2:</a:t>
            </a:r>
            <a:endParaRPr b="0" lang="en-PH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703</TotalTime>
  <Application>LibreOffice/7.2.5.2$MacOSX_X86_64 LibreOffice_project/499f9727c189e6ef3471021d6132d4c694f357e5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2019-04-16T02:10:14Z</dcterms:created>
  <dc:creator>Microsoft Office User</dc:creator>
  <dc:description/>
  <dc:language>en-PH</dc:language>
  <cp:lastModifiedBy/>
  <dcterms:modified xsi:type="dcterms:W3CDTF">2023-07-10T09:58:35Z</dcterms:modified>
  <cp:revision>51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Widescreen</vt:lpwstr>
  </property>
  <property fmtid="{D5CDD505-2E9C-101B-9397-08002B2CF9AE}" pid="3" name="Slides">
    <vt:r8>7</vt:r8>
  </property>
</Properties>
</file>