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1160" cy="6827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8040" cy="27680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3480" cy="38314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3480" cy="3531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1160" cy="6040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9600" cy="939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3680" cy="10036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0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23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5480" cy="33537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 txBox="1"/>
          <p:nvPr/>
        </p:nvSpPr>
        <p:spPr>
          <a:xfrm>
            <a:off x="4644000" y="2936880"/>
            <a:ext cx="6153120" cy="73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Area in cm</a:t>
            </a:r>
            <a:r>
              <a:rPr b="1" lang="en-PH" sz="3600" spc="-1" strike="noStrike" baseline="33000">
                <a:solidFill>
                  <a:srgbClr val="ffffff"/>
                </a:solidFill>
                <a:latin typeface="Lato"/>
              </a:rPr>
              <a:t>2</a:t>
            </a:r>
            <a:r>
              <a:rPr b="1" lang="en-PH" sz="3600" spc="-1" strike="noStrike">
                <a:solidFill>
                  <a:srgbClr val="ffffff"/>
                </a:solidFill>
                <a:latin typeface="Lato"/>
              </a:rPr>
              <a:t> and m</a:t>
            </a:r>
            <a:r>
              <a:rPr b="1" lang="en-PH" sz="3600" spc="-1" strike="noStrike" baseline="33000">
                <a:solidFill>
                  <a:srgbClr val="ffffff"/>
                </a:solidFill>
                <a:latin typeface="Lato"/>
              </a:rPr>
              <a:t>2</a:t>
            </a:r>
            <a:endParaRPr b="1" lang="en-PH" sz="3600" spc="-1" strike="noStrike">
              <a:solidFill>
                <a:srgbClr val="ffffff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180000" y="252000"/>
            <a:ext cx="3060000" cy="394200"/>
          </a:xfrm>
          <a:custGeom>
            <a:avLst/>
            <a:gdLst/>
            <a:ahLst/>
            <a:rect l="0" t="0" r="r" b="b"/>
            <a:pathLst>
              <a:path w="8502" h="1097">
                <a:moveTo>
                  <a:pt x="0" y="0"/>
                </a:moveTo>
                <a:lnTo>
                  <a:pt x="7281" y="0"/>
                </a:lnTo>
                <a:lnTo>
                  <a:pt x="8501" y="548"/>
                </a:lnTo>
                <a:lnTo>
                  <a:pt x="7281" y="1096"/>
                </a:lnTo>
                <a:lnTo>
                  <a:pt x="0" y="1096"/>
                </a:lnTo>
                <a:lnTo>
                  <a:pt x="0" y="0"/>
                </a:lnTo>
              </a:path>
            </a:pathLst>
          </a:custGeom>
          <a:solidFill>
            <a:srgbClr val="0c65b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 txBox="1"/>
          <p:nvPr/>
        </p:nvSpPr>
        <p:spPr>
          <a:xfrm>
            <a:off x="216000" y="216000"/>
            <a:ext cx="2520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en-PH" sz="2400" spc="-1" strike="noStrike">
                <a:solidFill>
                  <a:srgbClr val="ffffff"/>
                </a:solidFill>
                <a:latin typeface="Lato"/>
              </a:rPr>
              <a:t>LET’S LEARN</a:t>
            </a:r>
            <a:endParaRPr b="0" i="1" lang="en-PH" sz="2400" spc="-1" strike="noStrike">
              <a:solidFill>
                <a:srgbClr val="ffffff"/>
              </a:solidFill>
              <a:latin typeface="Lato"/>
            </a:endParaRPr>
          </a:p>
        </p:txBody>
      </p:sp>
      <p:sp>
        <p:nvSpPr>
          <p:cNvPr id="127" name=""/>
          <p:cNvSpPr/>
          <p:nvPr/>
        </p:nvSpPr>
        <p:spPr>
          <a:xfrm>
            <a:off x="3384000" y="1260000"/>
            <a:ext cx="900000" cy="900000"/>
          </a:xfrm>
          <a:prstGeom prst="rect">
            <a:avLst/>
          </a:prstGeom>
          <a:solidFill>
            <a:srgbClr val="b0ebfe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"/>
          <p:cNvSpPr/>
          <p:nvPr/>
        </p:nvSpPr>
        <p:spPr>
          <a:xfrm>
            <a:off x="3348000" y="1080000"/>
            <a:ext cx="972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 txBox="1"/>
          <p:nvPr/>
        </p:nvSpPr>
        <p:spPr>
          <a:xfrm>
            <a:off x="3365640" y="614520"/>
            <a:ext cx="9183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unit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30" name=""/>
          <p:cNvSpPr/>
          <p:nvPr/>
        </p:nvSpPr>
        <p:spPr>
          <a:xfrm>
            <a:off x="3204000" y="1260000"/>
            <a:ext cx="0" cy="90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 txBox="1"/>
          <p:nvPr/>
        </p:nvSpPr>
        <p:spPr>
          <a:xfrm>
            <a:off x="2321640" y="1478520"/>
            <a:ext cx="91836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unit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32" name=""/>
          <p:cNvSpPr txBox="1"/>
          <p:nvPr/>
        </p:nvSpPr>
        <p:spPr>
          <a:xfrm>
            <a:off x="5676120" y="1224000"/>
            <a:ext cx="648000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This is a 1-unit square.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The area of a 1-unit square is 1 square unit.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33" name=""/>
          <p:cNvSpPr/>
          <p:nvPr/>
        </p:nvSpPr>
        <p:spPr>
          <a:xfrm>
            <a:off x="3420000" y="3204000"/>
            <a:ext cx="900000" cy="900000"/>
          </a:xfrm>
          <a:prstGeom prst="rect">
            <a:avLst/>
          </a:prstGeom>
          <a:solidFill>
            <a:srgbClr val="ffff6d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3420000" y="3024000"/>
            <a:ext cx="90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"/>
          <p:cNvSpPr txBox="1"/>
          <p:nvPr/>
        </p:nvSpPr>
        <p:spPr>
          <a:xfrm>
            <a:off x="3324960" y="2522520"/>
            <a:ext cx="10310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36" name=""/>
          <p:cNvSpPr/>
          <p:nvPr/>
        </p:nvSpPr>
        <p:spPr>
          <a:xfrm>
            <a:off x="4500000" y="3240000"/>
            <a:ext cx="0" cy="90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 txBox="1"/>
          <p:nvPr/>
        </p:nvSpPr>
        <p:spPr>
          <a:xfrm>
            <a:off x="4356000" y="3420000"/>
            <a:ext cx="11390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38" name=""/>
          <p:cNvSpPr/>
          <p:nvPr/>
        </p:nvSpPr>
        <p:spPr>
          <a:xfrm>
            <a:off x="3204000" y="3204000"/>
            <a:ext cx="0" cy="90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 txBox="1"/>
          <p:nvPr/>
        </p:nvSpPr>
        <p:spPr>
          <a:xfrm>
            <a:off x="2172960" y="3420000"/>
            <a:ext cx="11390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0" name=""/>
          <p:cNvSpPr/>
          <p:nvPr/>
        </p:nvSpPr>
        <p:spPr>
          <a:xfrm>
            <a:off x="3420000" y="4284000"/>
            <a:ext cx="90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 txBox="1"/>
          <p:nvPr/>
        </p:nvSpPr>
        <p:spPr>
          <a:xfrm>
            <a:off x="3276000" y="4322520"/>
            <a:ext cx="11390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5724000" y="2952000"/>
            <a:ext cx="59400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This is a 1-cm square.</a:t>
            </a:r>
            <a:endParaRPr b="0" lang="en-PH" sz="2400" spc="-1" strike="noStrike">
              <a:latin typeface="Lato"/>
              <a:ea typeface="PingFang SC"/>
            </a:endParaRPr>
          </a:p>
          <a:p>
            <a:pPr algn="just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400" spc="-1" strike="noStrike">
                <a:latin typeface="Lato"/>
              </a:rPr>
              <a:t>The area of a 1-cm square is 1 square centimeter (cm</a:t>
            </a:r>
            <a:r>
              <a:rPr b="0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).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2340000" y="5040000"/>
            <a:ext cx="77400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Area can be measured in </a:t>
            </a:r>
            <a:r>
              <a:rPr b="1" lang="en-PH" sz="2400" spc="-1" strike="noStrike">
                <a:latin typeface="Lato"/>
              </a:rPr>
              <a:t>square centimeters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400" spc="-1" strike="noStrike">
                <a:latin typeface="Lato"/>
              </a:rPr>
              <a:t>We write </a:t>
            </a:r>
            <a:r>
              <a:rPr b="1" lang="en-PH" sz="2400" spc="-1" strike="noStrike">
                <a:latin typeface="Lato"/>
              </a:rPr>
              <a:t>cm</a:t>
            </a:r>
            <a:r>
              <a:rPr b="1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 for square centimeter.</a:t>
            </a:r>
            <a:endParaRPr b="0" lang="en-PH" sz="24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2880000" y="1116000"/>
            <a:ext cx="1620000" cy="1620000"/>
          </a:xfrm>
          <a:prstGeom prst="rect">
            <a:avLst/>
          </a:prstGeom>
          <a:solidFill>
            <a:srgbClr val="ecb2f9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2880000" y="900000"/>
            <a:ext cx="162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 txBox="1"/>
          <p:nvPr/>
        </p:nvSpPr>
        <p:spPr>
          <a:xfrm>
            <a:off x="3130560" y="434520"/>
            <a:ext cx="1081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7" name=""/>
          <p:cNvSpPr/>
          <p:nvPr/>
        </p:nvSpPr>
        <p:spPr>
          <a:xfrm>
            <a:off x="4716000" y="1152000"/>
            <a:ext cx="0" cy="162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"/>
          <p:cNvSpPr txBox="1"/>
          <p:nvPr/>
        </p:nvSpPr>
        <p:spPr>
          <a:xfrm>
            <a:off x="4500000" y="1692000"/>
            <a:ext cx="1081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49" name=""/>
          <p:cNvSpPr/>
          <p:nvPr/>
        </p:nvSpPr>
        <p:spPr>
          <a:xfrm>
            <a:off x="2664000" y="1152000"/>
            <a:ext cx="0" cy="162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"/>
          <p:cNvSpPr txBox="1"/>
          <p:nvPr/>
        </p:nvSpPr>
        <p:spPr>
          <a:xfrm>
            <a:off x="1726560" y="1694520"/>
            <a:ext cx="1081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51" name=""/>
          <p:cNvSpPr/>
          <p:nvPr/>
        </p:nvSpPr>
        <p:spPr>
          <a:xfrm>
            <a:off x="2880000" y="2988000"/>
            <a:ext cx="162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"/>
          <p:cNvSpPr txBox="1"/>
          <p:nvPr/>
        </p:nvSpPr>
        <p:spPr>
          <a:xfrm>
            <a:off x="3132000" y="3024000"/>
            <a:ext cx="1081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1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6323040" y="1468440"/>
            <a:ext cx="3036960" cy="105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This is a 1-m square.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1 m = 100 cm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1188000" y="4068000"/>
            <a:ext cx="1137060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</a:t>
            </a:r>
            <a:r>
              <a:rPr b="1" lang="en-PH" sz="2400" spc="-1" strike="noStrike">
                <a:latin typeface="Lato"/>
              </a:rPr>
              <a:t>square meter</a:t>
            </a:r>
            <a:r>
              <a:rPr b="0" lang="en-PH" sz="2400" spc="-1" strike="noStrike">
                <a:latin typeface="Lato"/>
              </a:rPr>
              <a:t> is another unit of area used to measure bigger areas.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We write </a:t>
            </a:r>
            <a:r>
              <a:rPr b="1" lang="en-PH" sz="2400" spc="-1" strike="noStrike">
                <a:latin typeface="Lato"/>
              </a:rPr>
              <a:t>m</a:t>
            </a:r>
            <a:r>
              <a:rPr b="1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 for square meter.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area of a 1-m square is 1 square meter (m</a:t>
            </a:r>
            <a:r>
              <a:rPr b="0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).</a:t>
            </a:r>
            <a:endParaRPr b="0" lang="en-PH" sz="24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"/>
          <p:cNvSpPr txBox="1"/>
          <p:nvPr/>
        </p:nvSpPr>
        <p:spPr>
          <a:xfrm>
            <a:off x="201960" y="91080"/>
            <a:ext cx="986040" cy="66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1.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156" name=""/>
          <p:cNvSpPr/>
          <p:nvPr/>
        </p:nvSpPr>
        <p:spPr>
          <a:xfrm>
            <a:off x="1620000" y="1116000"/>
            <a:ext cx="1620000" cy="1620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"/>
          <p:cNvSpPr/>
          <p:nvPr/>
        </p:nvSpPr>
        <p:spPr>
          <a:xfrm>
            <a:off x="4680000" y="1188000"/>
            <a:ext cx="1620000" cy="1620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"/>
          <p:cNvSpPr/>
          <p:nvPr/>
        </p:nvSpPr>
        <p:spPr>
          <a:xfrm>
            <a:off x="8784000" y="1080000"/>
            <a:ext cx="1620000" cy="1620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2448000" y="1116000"/>
            <a:ext cx="0" cy="1620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1620000" y="1908000"/>
            <a:ext cx="1620000" cy="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1620000" y="972000"/>
            <a:ext cx="90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"/>
          <p:cNvSpPr txBox="1"/>
          <p:nvPr/>
        </p:nvSpPr>
        <p:spPr>
          <a:xfrm>
            <a:off x="1656000" y="506520"/>
            <a:ext cx="820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63" name=""/>
          <p:cNvSpPr/>
          <p:nvPr/>
        </p:nvSpPr>
        <p:spPr>
          <a:xfrm>
            <a:off x="1476000" y="1080000"/>
            <a:ext cx="0" cy="864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"/>
          <p:cNvSpPr txBox="1"/>
          <p:nvPr/>
        </p:nvSpPr>
        <p:spPr>
          <a:xfrm>
            <a:off x="691560" y="1260000"/>
            <a:ext cx="820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65" name=""/>
          <p:cNvSpPr/>
          <p:nvPr/>
        </p:nvSpPr>
        <p:spPr>
          <a:xfrm>
            <a:off x="3636000" y="1656000"/>
            <a:ext cx="720000" cy="540000"/>
          </a:xfrm>
          <a:custGeom>
            <a:avLst/>
            <a:gdLst/>
            <a:ahLst/>
            <a:rect l="0" t="0" r="r" b="b"/>
            <a:pathLst>
              <a:path w="2002" h="1502">
                <a:moveTo>
                  <a:pt x="0" y="452"/>
                </a:moveTo>
                <a:lnTo>
                  <a:pt x="1217" y="452"/>
                </a:lnTo>
                <a:lnTo>
                  <a:pt x="1217" y="0"/>
                </a:lnTo>
                <a:lnTo>
                  <a:pt x="2001" y="750"/>
                </a:lnTo>
                <a:lnTo>
                  <a:pt x="1217" y="1501"/>
                </a:lnTo>
                <a:lnTo>
                  <a:pt x="1217" y="1048"/>
                </a:lnTo>
                <a:lnTo>
                  <a:pt x="0" y="1048"/>
                </a:lnTo>
                <a:lnTo>
                  <a:pt x="0" y="452"/>
                </a:lnTo>
              </a:path>
            </a:pathLst>
          </a:custGeom>
          <a:solidFill>
            <a:srgbClr val="ff8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"/>
          <p:cNvSpPr/>
          <p:nvPr/>
        </p:nvSpPr>
        <p:spPr>
          <a:xfrm>
            <a:off x="4680000" y="1008000"/>
            <a:ext cx="1620000" cy="0"/>
          </a:xfrm>
          <a:prstGeom prst="line">
            <a:avLst/>
          </a:prstGeom>
          <a:ln w="10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"/>
          <p:cNvSpPr txBox="1"/>
          <p:nvPr/>
        </p:nvSpPr>
        <p:spPr>
          <a:xfrm>
            <a:off x="4860000" y="203400"/>
            <a:ext cx="1274040" cy="84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2200" spc="-1" strike="noStrike">
                <a:latin typeface="Lato"/>
              </a:rPr>
              <a:t>Length</a:t>
            </a:r>
            <a:endParaRPr b="0" lang="en-PH" sz="2200" spc="-1" strike="noStrike">
              <a:latin typeface="Lato"/>
            </a:endParaRPr>
          </a:p>
          <a:p>
            <a:pPr algn="ctr">
              <a:buNone/>
            </a:pPr>
            <a:r>
              <a:rPr b="0" lang="en-PH" sz="2200" spc="-1" strike="noStrike">
                <a:latin typeface="Lato"/>
              </a:rPr>
              <a:t>2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68" name=""/>
          <p:cNvSpPr/>
          <p:nvPr/>
        </p:nvSpPr>
        <p:spPr>
          <a:xfrm>
            <a:off x="6480000" y="1188000"/>
            <a:ext cx="0" cy="1620000"/>
          </a:xfrm>
          <a:prstGeom prst="line">
            <a:avLst/>
          </a:prstGeom>
          <a:ln w="10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"/>
          <p:cNvSpPr txBox="1"/>
          <p:nvPr/>
        </p:nvSpPr>
        <p:spPr>
          <a:xfrm>
            <a:off x="6530400" y="1694520"/>
            <a:ext cx="99360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2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70" name=""/>
          <p:cNvSpPr/>
          <p:nvPr/>
        </p:nvSpPr>
        <p:spPr>
          <a:xfrm>
            <a:off x="8784000" y="1908000"/>
            <a:ext cx="1620000" cy="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"/>
          <p:cNvSpPr/>
          <p:nvPr/>
        </p:nvSpPr>
        <p:spPr>
          <a:xfrm>
            <a:off x="9612000" y="1080000"/>
            <a:ext cx="0" cy="1620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"/>
          <p:cNvSpPr/>
          <p:nvPr/>
        </p:nvSpPr>
        <p:spPr>
          <a:xfrm>
            <a:off x="8640000" y="1080000"/>
            <a:ext cx="0" cy="864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"/>
          <p:cNvSpPr/>
          <p:nvPr/>
        </p:nvSpPr>
        <p:spPr>
          <a:xfrm>
            <a:off x="8784000" y="900000"/>
            <a:ext cx="90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"/>
          <p:cNvSpPr txBox="1"/>
          <p:nvPr/>
        </p:nvSpPr>
        <p:spPr>
          <a:xfrm>
            <a:off x="8784000" y="398520"/>
            <a:ext cx="1216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unit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7711560" y="1260000"/>
            <a:ext cx="1216440" cy="84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1 unit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76" name=""/>
          <p:cNvSpPr/>
          <p:nvPr/>
        </p:nvSpPr>
        <p:spPr>
          <a:xfrm>
            <a:off x="8280000" y="3240000"/>
            <a:ext cx="3060000" cy="1080000"/>
          </a:xfrm>
          <a:custGeom>
            <a:avLst/>
            <a:gdLst/>
            <a:ahLst/>
            <a:rect l="0" t="0" r="r" b="b"/>
            <a:pathLst>
              <a:path w="8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8000" y="3001"/>
                </a:lnTo>
                <a:lnTo>
                  <a:pt x="8001" y="3001"/>
                </a:lnTo>
                <a:cubicBezTo>
                  <a:pt x="8089" y="3001"/>
                  <a:pt x="8175" y="2978"/>
                  <a:pt x="8251" y="2934"/>
                </a:cubicBezTo>
                <a:cubicBezTo>
                  <a:pt x="8327" y="2890"/>
                  <a:pt x="8390" y="2827"/>
                  <a:pt x="8434" y="2751"/>
                </a:cubicBezTo>
                <a:cubicBezTo>
                  <a:pt x="8478" y="2675"/>
                  <a:pt x="8501" y="2589"/>
                  <a:pt x="8501" y="2501"/>
                </a:cubicBezTo>
                <a:lnTo>
                  <a:pt x="8501" y="500"/>
                </a:lnTo>
                <a:lnTo>
                  <a:pt x="8501" y="500"/>
                </a:lnTo>
                <a:lnTo>
                  <a:pt x="8501" y="500"/>
                </a:lnTo>
                <a:cubicBezTo>
                  <a:pt x="8501" y="412"/>
                  <a:pt x="8478" y="326"/>
                  <a:pt x="8434" y="250"/>
                </a:cubicBezTo>
                <a:cubicBezTo>
                  <a:pt x="8390" y="174"/>
                  <a:pt x="8327" y="111"/>
                  <a:pt x="8251" y="67"/>
                </a:cubicBezTo>
                <a:cubicBezTo>
                  <a:pt x="8175" y="23"/>
                  <a:pt x="8089" y="0"/>
                  <a:pt x="8001" y="0"/>
                </a:cubicBezTo>
                <a:lnTo>
                  <a:pt x="500" y="0"/>
                </a:lnTo>
              </a:path>
            </a:pathLst>
          </a:custGeom>
          <a:solidFill>
            <a:srgbClr val="ffa6a6">
              <a:alpha val="6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"/>
          <p:cNvSpPr txBox="1"/>
          <p:nvPr/>
        </p:nvSpPr>
        <p:spPr>
          <a:xfrm>
            <a:off x="8604000" y="3315240"/>
            <a:ext cx="31680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Recall: This area</a:t>
            </a:r>
            <a:endParaRPr b="0" lang="en-PH" sz="2400" spc="-1" strike="noStrike">
              <a:latin typeface="Lato"/>
            </a:endParaRPr>
          </a:p>
          <a:p>
            <a:pPr algn="just">
              <a:buNone/>
            </a:pPr>
            <a:r>
              <a:rPr b="0" lang="en-PH" sz="2400" spc="-1" strike="noStrike">
                <a:latin typeface="Lato"/>
              </a:rPr>
              <a:t>is 4 square units.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576000" y="3276000"/>
            <a:ext cx="648000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2 × 2 = 4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The area of the square is 4 cm</a:t>
            </a:r>
            <a:r>
              <a:rPr b="0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The length of 1 side of the square is 2 cm.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79" name=""/>
          <p:cNvSpPr/>
          <p:nvPr/>
        </p:nvSpPr>
        <p:spPr>
          <a:xfrm>
            <a:off x="684000" y="5148000"/>
            <a:ext cx="5256000" cy="576000"/>
          </a:xfrm>
          <a:prstGeom prst="foldedCorner">
            <a:avLst>
              <a:gd name="adj" fmla="val 12500"/>
            </a:avLst>
          </a:prstGeom>
          <a:solidFill>
            <a:srgbClr val="c3dffc"/>
          </a:solidFill>
          <a:ln w="19080">
            <a:solidFill>
              <a:srgbClr val="1b7bf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 txBox="1"/>
          <p:nvPr/>
        </p:nvSpPr>
        <p:spPr>
          <a:xfrm>
            <a:off x="900000" y="5148000"/>
            <a:ext cx="60480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solidFill>
                  <a:srgbClr val="780373"/>
                </a:solidFill>
                <a:latin typeface="Lato"/>
              </a:rPr>
              <a:t>Area of square = Length × Length</a:t>
            </a:r>
            <a:endParaRPr b="0" lang="en-PH" sz="2400" spc="-1" strike="noStrike">
              <a:solidFill>
                <a:srgbClr val="780373"/>
              </a:solidFill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"/>
          <p:cNvSpPr txBox="1"/>
          <p:nvPr/>
        </p:nvSpPr>
        <p:spPr>
          <a:xfrm>
            <a:off x="1353960" y="360000"/>
            <a:ext cx="986040" cy="66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2.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182" name=""/>
          <p:cNvSpPr/>
          <p:nvPr/>
        </p:nvSpPr>
        <p:spPr>
          <a:xfrm>
            <a:off x="3960000" y="1116000"/>
            <a:ext cx="1620000" cy="1620000"/>
          </a:xfrm>
          <a:prstGeom prst="rect">
            <a:avLst/>
          </a:prstGeom>
          <a:solidFill>
            <a:srgbClr val="ffb66c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"/>
          <p:cNvSpPr/>
          <p:nvPr/>
        </p:nvSpPr>
        <p:spPr>
          <a:xfrm>
            <a:off x="3780000" y="1116000"/>
            <a:ext cx="0" cy="1584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3960000" y="936000"/>
            <a:ext cx="1620000" cy="0"/>
          </a:xfrm>
          <a:prstGeom prst="line">
            <a:avLst/>
          </a:prstGeom>
          <a:ln w="10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"/>
          <p:cNvSpPr txBox="1"/>
          <p:nvPr/>
        </p:nvSpPr>
        <p:spPr>
          <a:xfrm>
            <a:off x="4414320" y="453960"/>
            <a:ext cx="98568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</a:rPr>
              <a:t>3 cm</a:t>
            </a:r>
            <a:endParaRPr b="0" lang="en-PH" sz="2300" spc="-1" strike="noStrike">
              <a:latin typeface="Lato"/>
            </a:endParaRPr>
          </a:p>
        </p:txBody>
      </p:sp>
      <p:sp>
        <p:nvSpPr>
          <p:cNvPr id="186" name=""/>
          <p:cNvSpPr txBox="1"/>
          <p:nvPr/>
        </p:nvSpPr>
        <p:spPr>
          <a:xfrm>
            <a:off x="2974320" y="1677960"/>
            <a:ext cx="98568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</a:rPr>
              <a:t>3 cm</a:t>
            </a:r>
            <a:endParaRPr b="0" lang="en-PH" sz="2300" spc="-1" strike="noStrike">
              <a:latin typeface="Lato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6480000" y="2376000"/>
            <a:ext cx="647244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Length of square = 3 cm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3804120" y="4032000"/>
            <a:ext cx="760788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3 × 3 = 9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850"/>
              </a:spcBef>
              <a:spcAft>
                <a:spcPts val="850"/>
              </a:spcAft>
              <a:buNone/>
            </a:pPr>
            <a:r>
              <a:rPr b="0" lang="en-PH" sz="2400" spc="-1" strike="noStrike">
                <a:latin typeface="Lato"/>
              </a:rPr>
              <a:t>The area of the square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9 cm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189" name=""/>
          <p:cNvSpPr/>
          <p:nvPr/>
        </p:nvSpPr>
        <p:spPr>
          <a:xfrm>
            <a:off x="2448000" y="3816000"/>
            <a:ext cx="7200000" cy="1620000"/>
          </a:xfrm>
          <a:custGeom>
            <a:avLst/>
            <a:gdLst/>
            <a:ahLst/>
            <a:rect l="0" t="0" r="r" b="b"/>
            <a:pathLst>
              <a:path w="20002" h="4502">
                <a:moveTo>
                  <a:pt x="1318" y="0"/>
                </a:moveTo>
                <a:lnTo>
                  <a:pt x="18682" y="0"/>
                </a:lnTo>
                <a:lnTo>
                  <a:pt x="20001" y="1318"/>
                </a:lnTo>
                <a:lnTo>
                  <a:pt x="20001" y="3182"/>
                </a:lnTo>
                <a:lnTo>
                  <a:pt x="18682" y="4501"/>
                </a:lnTo>
                <a:lnTo>
                  <a:pt x="1318" y="4501"/>
                </a:lnTo>
                <a:lnTo>
                  <a:pt x="0" y="3182"/>
                </a:lnTo>
                <a:lnTo>
                  <a:pt x="0" y="1318"/>
                </a:lnTo>
                <a:lnTo>
                  <a:pt x="1318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"/>
          <p:cNvSpPr txBox="1"/>
          <p:nvPr/>
        </p:nvSpPr>
        <p:spPr>
          <a:xfrm>
            <a:off x="1354320" y="360360"/>
            <a:ext cx="986040" cy="664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3.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191" name=""/>
          <p:cNvSpPr/>
          <p:nvPr/>
        </p:nvSpPr>
        <p:spPr>
          <a:xfrm>
            <a:off x="3960000" y="1116000"/>
            <a:ext cx="1620000" cy="1620000"/>
          </a:xfrm>
          <a:prstGeom prst="rect">
            <a:avLst/>
          </a:prstGeom>
          <a:solidFill>
            <a:srgbClr val="bbe33d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"/>
          <p:cNvSpPr/>
          <p:nvPr/>
        </p:nvSpPr>
        <p:spPr>
          <a:xfrm>
            <a:off x="3960000" y="936000"/>
            <a:ext cx="1620000" cy="0"/>
          </a:xfrm>
          <a:prstGeom prst="line">
            <a:avLst/>
          </a:prstGeom>
          <a:ln w="10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"/>
          <p:cNvSpPr txBox="1"/>
          <p:nvPr/>
        </p:nvSpPr>
        <p:spPr>
          <a:xfrm>
            <a:off x="4471560" y="470520"/>
            <a:ext cx="1000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5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94" name=""/>
          <p:cNvSpPr/>
          <p:nvPr/>
        </p:nvSpPr>
        <p:spPr>
          <a:xfrm>
            <a:off x="3780000" y="1116000"/>
            <a:ext cx="0" cy="1584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"/>
          <p:cNvSpPr txBox="1"/>
          <p:nvPr/>
        </p:nvSpPr>
        <p:spPr>
          <a:xfrm>
            <a:off x="3139560" y="1694520"/>
            <a:ext cx="10004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5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6480000" y="2389320"/>
            <a:ext cx="5400000" cy="907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Length of square = 5 m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197" name=""/>
          <p:cNvSpPr/>
          <p:nvPr/>
        </p:nvSpPr>
        <p:spPr>
          <a:xfrm>
            <a:off x="2448360" y="3816360"/>
            <a:ext cx="7200000" cy="1620000"/>
          </a:xfrm>
          <a:custGeom>
            <a:avLst/>
            <a:gdLst/>
            <a:ahLst/>
            <a:rect l="0" t="0" r="r" b="b"/>
            <a:pathLst>
              <a:path w="20002" h="4502">
                <a:moveTo>
                  <a:pt x="1318" y="0"/>
                </a:moveTo>
                <a:lnTo>
                  <a:pt x="18682" y="0"/>
                </a:lnTo>
                <a:lnTo>
                  <a:pt x="20001" y="1318"/>
                </a:lnTo>
                <a:lnTo>
                  <a:pt x="20001" y="3182"/>
                </a:lnTo>
                <a:lnTo>
                  <a:pt x="18682" y="4501"/>
                </a:lnTo>
                <a:lnTo>
                  <a:pt x="1318" y="4501"/>
                </a:lnTo>
                <a:lnTo>
                  <a:pt x="0" y="3182"/>
                </a:lnTo>
                <a:lnTo>
                  <a:pt x="0" y="1318"/>
                </a:lnTo>
                <a:lnTo>
                  <a:pt x="1318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"/>
          <p:cNvSpPr txBox="1"/>
          <p:nvPr/>
        </p:nvSpPr>
        <p:spPr>
          <a:xfrm>
            <a:off x="3816000" y="4104000"/>
            <a:ext cx="5400000" cy="105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5 × 5 = 25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area of the square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25 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"/>
          <p:cNvSpPr txBox="1"/>
          <p:nvPr/>
        </p:nvSpPr>
        <p:spPr>
          <a:xfrm>
            <a:off x="360000" y="144000"/>
            <a:ext cx="986040" cy="6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4.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1011240" y="144000"/>
            <a:ext cx="939276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lang="en-PH" sz="2400" spc="-1" strike="noStrike">
                <a:latin typeface="Lato"/>
              </a:rPr>
              <a:t>This is a </a:t>
            </a:r>
            <a:r>
              <a:rPr b="0" i="1" lang="en-PH" sz="2400" spc="-1" strike="noStrike">
                <a:latin typeface="Lato"/>
              </a:rPr>
              <a:t>rectangle</a:t>
            </a:r>
            <a:r>
              <a:rPr b="0" lang="en-PH" sz="2400" spc="-1" strike="noStrike">
                <a:latin typeface="Lato"/>
              </a:rPr>
              <a:t>. The longer side is known as the length and the shorter side is known as the width.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201" name=""/>
          <p:cNvSpPr/>
          <p:nvPr/>
        </p:nvSpPr>
        <p:spPr>
          <a:xfrm>
            <a:off x="1080000" y="1908000"/>
            <a:ext cx="2268000" cy="1224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"/>
          <p:cNvSpPr/>
          <p:nvPr/>
        </p:nvSpPr>
        <p:spPr>
          <a:xfrm>
            <a:off x="4680000" y="1944000"/>
            <a:ext cx="2268000" cy="1224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"/>
          <p:cNvSpPr/>
          <p:nvPr/>
        </p:nvSpPr>
        <p:spPr>
          <a:xfrm>
            <a:off x="9108000" y="1800000"/>
            <a:ext cx="2268000" cy="12240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"/>
          <p:cNvSpPr/>
          <p:nvPr/>
        </p:nvSpPr>
        <p:spPr>
          <a:xfrm>
            <a:off x="1800000" y="1908000"/>
            <a:ext cx="0" cy="1224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"/>
          <p:cNvSpPr/>
          <p:nvPr/>
        </p:nvSpPr>
        <p:spPr>
          <a:xfrm>
            <a:off x="2556000" y="1908000"/>
            <a:ext cx="0" cy="1224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"/>
          <p:cNvSpPr/>
          <p:nvPr/>
        </p:nvSpPr>
        <p:spPr>
          <a:xfrm flipH="1">
            <a:off x="1080000" y="2520000"/>
            <a:ext cx="2268000" cy="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"/>
          <p:cNvSpPr/>
          <p:nvPr/>
        </p:nvSpPr>
        <p:spPr>
          <a:xfrm flipH="1">
            <a:off x="1116000" y="1748160"/>
            <a:ext cx="72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"/>
          <p:cNvSpPr txBox="1"/>
          <p:nvPr/>
        </p:nvSpPr>
        <p:spPr>
          <a:xfrm>
            <a:off x="1080000" y="1298520"/>
            <a:ext cx="102060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</a:rPr>
              <a:t>1 cm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209" name=""/>
          <p:cNvSpPr/>
          <p:nvPr/>
        </p:nvSpPr>
        <p:spPr>
          <a:xfrm flipV="1">
            <a:off x="936000" y="1872000"/>
            <a:ext cx="0" cy="72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"/>
          <p:cNvSpPr txBox="1"/>
          <p:nvPr/>
        </p:nvSpPr>
        <p:spPr>
          <a:xfrm>
            <a:off x="180000" y="1981440"/>
            <a:ext cx="102060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</a:rPr>
              <a:t>1 cm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211" name=""/>
          <p:cNvSpPr/>
          <p:nvPr/>
        </p:nvSpPr>
        <p:spPr>
          <a:xfrm>
            <a:off x="3672360" y="2232000"/>
            <a:ext cx="720000" cy="540000"/>
          </a:xfrm>
          <a:custGeom>
            <a:avLst/>
            <a:gdLst/>
            <a:ahLst/>
            <a:rect l="0" t="0" r="r" b="b"/>
            <a:pathLst>
              <a:path w="2002" h="1502">
                <a:moveTo>
                  <a:pt x="0" y="452"/>
                </a:moveTo>
                <a:lnTo>
                  <a:pt x="1217" y="452"/>
                </a:lnTo>
                <a:lnTo>
                  <a:pt x="1217" y="0"/>
                </a:lnTo>
                <a:lnTo>
                  <a:pt x="2001" y="750"/>
                </a:lnTo>
                <a:lnTo>
                  <a:pt x="1217" y="1501"/>
                </a:lnTo>
                <a:lnTo>
                  <a:pt x="1217" y="1048"/>
                </a:lnTo>
                <a:lnTo>
                  <a:pt x="0" y="1048"/>
                </a:lnTo>
                <a:lnTo>
                  <a:pt x="0" y="452"/>
                </a:lnTo>
              </a:path>
            </a:pathLst>
          </a:custGeom>
          <a:solidFill>
            <a:srgbClr val="ff860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"/>
          <p:cNvSpPr/>
          <p:nvPr/>
        </p:nvSpPr>
        <p:spPr>
          <a:xfrm>
            <a:off x="4680000" y="1784160"/>
            <a:ext cx="2340000" cy="0"/>
          </a:xfrm>
          <a:prstGeom prst="line">
            <a:avLst/>
          </a:prstGeom>
          <a:ln w="10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"/>
          <p:cNvSpPr txBox="1"/>
          <p:nvPr/>
        </p:nvSpPr>
        <p:spPr>
          <a:xfrm>
            <a:off x="5358960" y="1081080"/>
            <a:ext cx="1121040" cy="70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Length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3 cm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4" name=""/>
          <p:cNvSpPr/>
          <p:nvPr/>
        </p:nvSpPr>
        <p:spPr>
          <a:xfrm flipV="1">
            <a:off x="7092000" y="1908000"/>
            <a:ext cx="0" cy="1332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"/>
          <p:cNvSpPr txBox="1"/>
          <p:nvPr/>
        </p:nvSpPr>
        <p:spPr>
          <a:xfrm>
            <a:off x="7042680" y="2160000"/>
            <a:ext cx="877320" cy="70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buNone/>
            </a:pPr>
            <a:r>
              <a:rPr b="0" lang="en-PH" sz="1800" spc="-1" strike="noStrike">
                <a:latin typeface="Lato"/>
              </a:rPr>
              <a:t>2 cm</a:t>
            </a:r>
            <a:endParaRPr b="0" lang="en-PH" sz="1800" spc="-1" strike="noStrike">
              <a:latin typeface="Lato"/>
            </a:endParaRPr>
          </a:p>
          <a:p>
            <a:pPr algn="ctr">
              <a:buNone/>
            </a:pPr>
            <a:r>
              <a:rPr b="0" lang="en-PH" sz="1800" spc="-1" strike="noStrike">
                <a:latin typeface="Lato"/>
              </a:rPr>
              <a:t>Width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216" name=""/>
          <p:cNvSpPr/>
          <p:nvPr/>
        </p:nvSpPr>
        <p:spPr>
          <a:xfrm>
            <a:off x="9936000" y="1800000"/>
            <a:ext cx="0" cy="1224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"/>
          <p:cNvSpPr/>
          <p:nvPr/>
        </p:nvSpPr>
        <p:spPr>
          <a:xfrm>
            <a:off x="10692000" y="1800000"/>
            <a:ext cx="0" cy="122400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"/>
          <p:cNvSpPr/>
          <p:nvPr/>
        </p:nvSpPr>
        <p:spPr>
          <a:xfrm flipH="1">
            <a:off x="9108000" y="2412000"/>
            <a:ext cx="2268000" cy="0"/>
          </a:xfrm>
          <a:prstGeom prst="line">
            <a:avLst/>
          </a:prstGeom>
          <a:ln w="1908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"/>
          <p:cNvSpPr/>
          <p:nvPr/>
        </p:nvSpPr>
        <p:spPr>
          <a:xfrm flipV="1">
            <a:off x="8928000" y="1800000"/>
            <a:ext cx="0" cy="72000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"/>
          <p:cNvSpPr txBox="1"/>
          <p:nvPr/>
        </p:nvSpPr>
        <p:spPr>
          <a:xfrm>
            <a:off x="8100000" y="1909440"/>
            <a:ext cx="116964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</a:rPr>
              <a:t>1 unit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221" name=""/>
          <p:cNvSpPr/>
          <p:nvPr/>
        </p:nvSpPr>
        <p:spPr>
          <a:xfrm flipH="1">
            <a:off x="9108000" y="1656000"/>
            <a:ext cx="900000" cy="0"/>
          </a:xfrm>
          <a:prstGeom prst="line">
            <a:avLst/>
          </a:prstGeom>
          <a:ln w="1260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"/>
          <p:cNvSpPr txBox="1"/>
          <p:nvPr/>
        </p:nvSpPr>
        <p:spPr>
          <a:xfrm>
            <a:off x="9108000" y="1189440"/>
            <a:ext cx="1169640" cy="4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000" spc="-1" strike="noStrike">
                <a:latin typeface="Lato"/>
              </a:rPr>
              <a:t>1 unit</a:t>
            </a:r>
            <a:endParaRPr b="0" lang="en-PH" sz="2000" spc="-1" strike="noStrike">
              <a:latin typeface="Lato"/>
            </a:endParaRPr>
          </a:p>
        </p:txBody>
      </p:sp>
      <p:sp>
        <p:nvSpPr>
          <p:cNvPr id="223" name=""/>
          <p:cNvSpPr/>
          <p:nvPr/>
        </p:nvSpPr>
        <p:spPr>
          <a:xfrm>
            <a:off x="8856000" y="3420000"/>
            <a:ext cx="2700000" cy="1080000"/>
          </a:xfrm>
          <a:custGeom>
            <a:avLst/>
            <a:gdLst/>
            <a:ahLst/>
            <a:rect l="0" t="0" r="r" b="b"/>
            <a:pathLst>
              <a:path w="7502" h="3002">
                <a:moveTo>
                  <a:pt x="500" y="0"/>
                </a:moveTo>
                <a:lnTo>
                  <a:pt x="500" y="0"/>
                </a:lnTo>
                <a:cubicBezTo>
                  <a:pt x="412" y="0"/>
                  <a:pt x="326" y="23"/>
                  <a:pt x="250" y="67"/>
                </a:cubicBezTo>
                <a:cubicBezTo>
                  <a:pt x="174" y="111"/>
                  <a:pt x="111" y="174"/>
                  <a:pt x="67" y="250"/>
                </a:cubicBezTo>
                <a:cubicBezTo>
                  <a:pt x="23" y="326"/>
                  <a:pt x="0" y="412"/>
                  <a:pt x="0" y="500"/>
                </a:cubicBezTo>
                <a:lnTo>
                  <a:pt x="0" y="2500"/>
                </a:lnTo>
                <a:lnTo>
                  <a:pt x="0" y="2501"/>
                </a:lnTo>
                <a:cubicBezTo>
                  <a:pt x="0" y="2589"/>
                  <a:pt x="23" y="2675"/>
                  <a:pt x="67" y="2751"/>
                </a:cubicBezTo>
                <a:cubicBezTo>
                  <a:pt x="111" y="2827"/>
                  <a:pt x="174" y="2890"/>
                  <a:pt x="250" y="2934"/>
                </a:cubicBezTo>
                <a:cubicBezTo>
                  <a:pt x="326" y="2978"/>
                  <a:pt x="412" y="3001"/>
                  <a:pt x="500" y="3001"/>
                </a:cubicBezTo>
                <a:lnTo>
                  <a:pt x="7000" y="3001"/>
                </a:lnTo>
                <a:lnTo>
                  <a:pt x="7001" y="3001"/>
                </a:lnTo>
                <a:cubicBezTo>
                  <a:pt x="7089" y="3001"/>
                  <a:pt x="7175" y="2978"/>
                  <a:pt x="7251" y="2934"/>
                </a:cubicBezTo>
                <a:cubicBezTo>
                  <a:pt x="7327" y="2890"/>
                  <a:pt x="7390" y="2827"/>
                  <a:pt x="7434" y="2751"/>
                </a:cubicBezTo>
                <a:cubicBezTo>
                  <a:pt x="7478" y="2675"/>
                  <a:pt x="7501" y="2589"/>
                  <a:pt x="7501" y="2501"/>
                </a:cubicBezTo>
                <a:lnTo>
                  <a:pt x="7501" y="500"/>
                </a:lnTo>
                <a:lnTo>
                  <a:pt x="7501" y="500"/>
                </a:lnTo>
                <a:lnTo>
                  <a:pt x="7501" y="500"/>
                </a:lnTo>
                <a:cubicBezTo>
                  <a:pt x="7501" y="412"/>
                  <a:pt x="7478" y="326"/>
                  <a:pt x="7434" y="250"/>
                </a:cubicBezTo>
                <a:cubicBezTo>
                  <a:pt x="7390" y="174"/>
                  <a:pt x="7327" y="111"/>
                  <a:pt x="7251" y="67"/>
                </a:cubicBezTo>
                <a:cubicBezTo>
                  <a:pt x="7175" y="23"/>
                  <a:pt x="7089" y="0"/>
                  <a:pt x="7001" y="0"/>
                </a:cubicBezTo>
                <a:lnTo>
                  <a:pt x="500" y="0"/>
                </a:lnTo>
              </a:path>
            </a:pathLst>
          </a:custGeom>
          <a:solidFill>
            <a:srgbClr val="ffa6a6">
              <a:alpha val="61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"/>
          <p:cNvSpPr txBox="1"/>
          <p:nvPr/>
        </p:nvSpPr>
        <p:spPr>
          <a:xfrm>
            <a:off x="8974440" y="3459240"/>
            <a:ext cx="3013560" cy="1724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Recall: This area</a:t>
            </a:r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is 6 square units.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225" name=""/>
          <p:cNvSpPr txBox="1"/>
          <p:nvPr/>
        </p:nvSpPr>
        <p:spPr>
          <a:xfrm>
            <a:off x="969840" y="3168000"/>
            <a:ext cx="7526160" cy="254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There are six 1-cm squares in the rectangle.</a:t>
            </a:r>
            <a:endParaRPr b="0" lang="en-PH" sz="24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400" spc="-1" strike="noStrike">
                <a:latin typeface="Lato"/>
              </a:rPr>
              <a:t>3 × 2 = 6</a:t>
            </a:r>
            <a:endParaRPr b="0" lang="en-PH" sz="2400" spc="-1" strike="noStrike">
              <a:latin typeface="Lato"/>
            </a:endParaRPr>
          </a:p>
          <a:p>
            <a:r>
              <a:rPr b="0" lang="en-PH" sz="2400" spc="-1" strike="noStrike">
                <a:latin typeface="Lato"/>
              </a:rPr>
              <a:t>The area of the rectangle is 6 cm</a:t>
            </a:r>
            <a:r>
              <a:rPr b="0" lang="en-PH" sz="2400" spc="-1" strike="noStrike" baseline="33000"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</a:endParaRPr>
          </a:p>
        </p:txBody>
      </p:sp>
      <p:sp>
        <p:nvSpPr>
          <p:cNvPr id="226" name=""/>
          <p:cNvSpPr/>
          <p:nvPr/>
        </p:nvSpPr>
        <p:spPr>
          <a:xfrm>
            <a:off x="1116000" y="5400000"/>
            <a:ext cx="5256000" cy="576000"/>
          </a:xfrm>
          <a:prstGeom prst="foldedCorner">
            <a:avLst>
              <a:gd name="adj" fmla="val 12500"/>
            </a:avLst>
          </a:prstGeom>
          <a:solidFill>
            <a:srgbClr val="c3dffc"/>
          </a:solidFill>
          <a:ln w="19080">
            <a:solidFill>
              <a:srgbClr val="1b7bf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"/>
          <p:cNvSpPr txBox="1"/>
          <p:nvPr/>
        </p:nvSpPr>
        <p:spPr>
          <a:xfrm>
            <a:off x="1296000" y="5436000"/>
            <a:ext cx="4909680" cy="49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400" spc="-1" strike="noStrike">
                <a:latin typeface="Lato"/>
              </a:rPr>
              <a:t>Area of rectangle = Length × Width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"/>
          <p:cNvSpPr/>
          <p:nvPr/>
        </p:nvSpPr>
        <p:spPr>
          <a:xfrm>
            <a:off x="4500000" y="1296000"/>
            <a:ext cx="3240000" cy="1620000"/>
          </a:xfrm>
          <a:prstGeom prst="rect">
            <a:avLst/>
          </a:prstGeom>
          <a:solidFill>
            <a:srgbClr val="5098fc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"/>
          <p:cNvSpPr txBox="1"/>
          <p:nvPr/>
        </p:nvSpPr>
        <p:spPr>
          <a:xfrm>
            <a:off x="1440000" y="414360"/>
            <a:ext cx="986040" cy="6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5.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230" name=""/>
          <p:cNvSpPr/>
          <p:nvPr/>
        </p:nvSpPr>
        <p:spPr>
          <a:xfrm>
            <a:off x="4500000" y="1044000"/>
            <a:ext cx="3240000" cy="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"/>
          <p:cNvSpPr txBox="1"/>
          <p:nvPr/>
        </p:nvSpPr>
        <p:spPr>
          <a:xfrm>
            <a:off x="5769360" y="506520"/>
            <a:ext cx="107064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5 cm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232" name=""/>
          <p:cNvSpPr/>
          <p:nvPr/>
        </p:nvSpPr>
        <p:spPr>
          <a:xfrm>
            <a:off x="4284000" y="1296000"/>
            <a:ext cx="0" cy="158400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"/>
          <p:cNvSpPr txBox="1"/>
          <p:nvPr/>
        </p:nvSpPr>
        <p:spPr>
          <a:xfrm>
            <a:off x="3420000" y="1728000"/>
            <a:ext cx="1250640" cy="482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300" spc="-1" strike="noStrike">
                <a:latin typeface="Lato"/>
              </a:rPr>
              <a:t>3 cm</a:t>
            </a:r>
            <a:endParaRPr b="0" lang="en-PH" sz="2300" spc="-1" strike="noStrike">
              <a:latin typeface="Lato"/>
            </a:endParaRPr>
          </a:p>
        </p:txBody>
      </p:sp>
      <p:sp>
        <p:nvSpPr>
          <p:cNvPr id="234" name=""/>
          <p:cNvSpPr/>
          <p:nvPr/>
        </p:nvSpPr>
        <p:spPr>
          <a:xfrm>
            <a:off x="2520000" y="3744000"/>
            <a:ext cx="7200000" cy="1620000"/>
          </a:xfrm>
          <a:custGeom>
            <a:avLst/>
            <a:gdLst/>
            <a:ahLst/>
            <a:rect l="0" t="0" r="r" b="b"/>
            <a:pathLst>
              <a:path w="20002" h="4502">
                <a:moveTo>
                  <a:pt x="1318" y="0"/>
                </a:moveTo>
                <a:lnTo>
                  <a:pt x="18682" y="0"/>
                </a:lnTo>
                <a:lnTo>
                  <a:pt x="20001" y="1318"/>
                </a:lnTo>
                <a:lnTo>
                  <a:pt x="20001" y="3182"/>
                </a:lnTo>
                <a:lnTo>
                  <a:pt x="18682" y="4501"/>
                </a:lnTo>
                <a:lnTo>
                  <a:pt x="1318" y="4501"/>
                </a:lnTo>
                <a:lnTo>
                  <a:pt x="0" y="3182"/>
                </a:lnTo>
                <a:lnTo>
                  <a:pt x="0" y="1318"/>
                </a:lnTo>
                <a:lnTo>
                  <a:pt x="1318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"/>
          <p:cNvSpPr txBox="1"/>
          <p:nvPr/>
        </p:nvSpPr>
        <p:spPr>
          <a:xfrm>
            <a:off x="3744000" y="3996000"/>
            <a:ext cx="6480000" cy="14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5 × 3 = 15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area of the rectangle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15 cm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"/>
          <p:cNvSpPr/>
          <p:nvPr/>
        </p:nvSpPr>
        <p:spPr>
          <a:xfrm>
            <a:off x="3600000" y="1116000"/>
            <a:ext cx="5220000" cy="2520000"/>
          </a:xfrm>
          <a:prstGeom prst="rect">
            <a:avLst/>
          </a:prstGeom>
          <a:solidFill>
            <a:srgbClr val="fe6f98"/>
          </a:solidFill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"/>
          <p:cNvSpPr txBox="1"/>
          <p:nvPr/>
        </p:nvSpPr>
        <p:spPr>
          <a:xfrm>
            <a:off x="1440360" y="414720"/>
            <a:ext cx="986040" cy="665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n-PH" sz="3200" spc="-1" strike="noStrike">
                <a:solidFill>
                  <a:srgbClr val="069a2e"/>
                </a:solidFill>
                <a:latin typeface="Lato"/>
              </a:rPr>
              <a:t>6.</a:t>
            </a:r>
            <a:endParaRPr b="1" lang="en-PH" sz="3200" spc="-1" strike="noStrike">
              <a:solidFill>
                <a:srgbClr val="069a2e"/>
              </a:solidFill>
              <a:latin typeface="Lato"/>
            </a:endParaRPr>
          </a:p>
        </p:txBody>
      </p:sp>
      <p:sp>
        <p:nvSpPr>
          <p:cNvPr id="238" name=""/>
          <p:cNvSpPr/>
          <p:nvPr/>
        </p:nvSpPr>
        <p:spPr>
          <a:xfrm>
            <a:off x="3636000" y="864000"/>
            <a:ext cx="5220000" cy="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"/>
          <p:cNvSpPr txBox="1"/>
          <p:nvPr/>
        </p:nvSpPr>
        <p:spPr>
          <a:xfrm>
            <a:off x="6120000" y="396000"/>
            <a:ext cx="1013400" cy="564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8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240" name=""/>
          <p:cNvSpPr/>
          <p:nvPr/>
        </p:nvSpPr>
        <p:spPr>
          <a:xfrm>
            <a:off x="3348000" y="1116000"/>
            <a:ext cx="0" cy="2520000"/>
          </a:xfrm>
          <a:prstGeom prst="line">
            <a:avLst/>
          </a:prstGeom>
          <a:ln w="19080">
            <a:solidFill>
              <a:srgbClr val="c9211e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"/>
          <p:cNvSpPr txBox="1"/>
          <p:nvPr/>
        </p:nvSpPr>
        <p:spPr>
          <a:xfrm>
            <a:off x="2694600" y="2126520"/>
            <a:ext cx="1013400" cy="465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PH" sz="2200" spc="-1" strike="noStrike">
                <a:latin typeface="Lato"/>
              </a:rPr>
              <a:t>4 m</a:t>
            </a:r>
            <a:endParaRPr b="0" lang="en-PH" sz="2200" spc="-1" strike="noStrike">
              <a:latin typeface="Lato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3780000" y="4371840"/>
            <a:ext cx="6175440" cy="1460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8 × 4 = 32</a:t>
            </a:r>
            <a:endParaRPr b="0" lang="en-PH" sz="2400" spc="-1" strike="noStrike">
              <a:latin typeface="Lato"/>
              <a:ea typeface="PingFang SC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400" spc="-1" strike="noStrike">
                <a:latin typeface="Lato"/>
              </a:rPr>
              <a:t>The area of the rectangle is </a:t>
            </a:r>
            <a:r>
              <a:rPr b="0" lang="en-PH" sz="2400" spc="-1" strike="noStrike">
                <a:solidFill>
                  <a:srgbClr val="c9211e"/>
                </a:solidFill>
                <a:latin typeface="Lato"/>
              </a:rPr>
              <a:t>32 cm</a:t>
            </a:r>
            <a:r>
              <a:rPr b="0" lang="en-PH" sz="2400" spc="-1" strike="noStrike" baseline="33000">
                <a:solidFill>
                  <a:srgbClr val="c9211e"/>
                </a:solidFill>
                <a:latin typeface="Lato"/>
              </a:rPr>
              <a:t>2</a:t>
            </a:r>
            <a:r>
              <a:rPr b="0" lang="en-PH" sz="2400" spc="-1" strike="noStrike">
                <a:latin typeface="Lato"/>
              </a:rPr>
              <a:t>.</a:t>
            </a:r>
            <a:endParaRPr b="0" lang="en-PH" sz="2400" spc="-1" strike="noStrike">
              <a:latin typeface="Lato"/>
              <a:ea typeface="PingFang SC"/>
            </a:endParaRPr>
          </a:p>
        </p:txBody>
      </p:sp>
      <p:sp>
        <p:nvSpPr>
          <p:cNvPr id="243" name=""/>
          <p:cNvSpPr/>
          <p:nvPr/>
        </p:nvSpPr>
        <p:spPr>
          <a:xfrm>
            <a:off x="2520360" y="4176000"/>
            <a:ext cx="7200000" cy="1476000"/>
          </a:xfrm>
          <a:custGeom>
            <a:avLst/>
            <a:gdLst/>
            <a:ahLst/>
            <a:rect l="0" t="0" r="r" b="b"/>
            <a:pathLst>
              <a:path w="20002" h="4102">
                <a:moveTo>
                  <a:pt x="1201" y="0"/>
                </a:moveTo>
                <a:lnTo>
                  <a:pt x="18799" y="0"/>
                </a:lnTo>
                <a:lnTo>
                  <a:pt x="20001" y="1201"/>
                </a:lnTo>
                <a:lnTo>
                  <a:pt x="20001" y="2899"/>
                </a:lnTo>
                <a:lnTo>
                  <a:pt x="18799" y="4101"/>
                </a:lnTo>
                <a:lnTo>
                  <a:pt x="1201" y="4101"/>
                </a:lnTo>
                <a:lnTo>
                  <a:pt x="0" y="2899"/>
                </a:lnTo>
                <a:lnTo>
                  <a:pt x="0" y="1201"/>
                </a:lnTo>
                <a:lnTo>
                  <a:pt x="1201" y="0"/>
                </a:lnTo>
              </a:path>
            </a:pathLst>
          </a:custGeom>
          <a:noFill/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2023-09-08T16:13:34Z</dcterms:modified>
  <cp:revision>191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