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0440" cy="68263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67320" cy="27673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2760" cy="38307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2760" cy="3524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0440" cy="6033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38880" cy="9388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2960" cy="10029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1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4760" cy="33530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960000" y="2664000"/>
            <a:ext cx="773964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</a:rPr>
              <a:t>Word Problems: </a:t>
            </a:r>
            <a:endParaRPr b="0" lang="en-PH" sz="3600" spc="-1" strike="noStrike"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</a:rPr>
              <a:t>Area of cm</a:t>
            </a:r>
            <a:r>
              <a:rPr b="1" lang="en-PH" sz="3600" spc="-1" strike="noStrike" baseline="33000">
                <a:solidFill>
                  <a:srgbClr val="ffffff"/>
                </a:solidFill>
                <a:latin typeface="Lato"/>
              </a:rPr>
              <a:t>2</a:t>
            </a:r>
            <a:r>
              <a:rPr b="1" lang="en-PH" sz="3600" spc="-1" strike="noStrike">
                <a:solidFill>
                  <a:srgbClr val="ffffff"/>
                </a:solidFill>
                <a:latin typeface="Lato"/>
              </a:rPr>
              <a:t> and m</a:t>
            </a:r>
            <a:r>
              <a:rPr b="1" lang="en-PH" sz="3600" spc="-1" strike="noStrike" baseline="33000">
                <a:solidFill>
                  <a:srgbClr val="ffffff"/>
                </a:solidFill>
                <a:latin typeface="Lato"/>
              </a:rPr>
              <a:t>2</a:t>
            </a:r>
            <a:endParaRPr b="0" lang="en-PH" sz="36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180000" y="324000"/>
            <a:ext cx="3419640" cy="503640"/>
          </a:xfrm>
          <a:custGeom>
            <a:avLst/>
            <a:gdLst/>
            <a:ahLst/>
            <a:rect l="l" t="t" r="r" b="b"/>
            <a:pathLst>
              <a:path w="9502" h="1401">
                <a:moveTo>
                  <a:pt x="0" y="0"/>
                </a:moveTo>
                <a:lnTo>
                  <a:pt x="8162" y="0"/>
                </a:lnTo>
                <a:lnTo>
                  <a:pt x="9501" y="700"/>
                </a:lnTo>
                <a:lnTo>
                  <a:pt x="8162" y="1400"/>
                </a:lnTo>
                <a:lnTo>
                  <a:pt x="0" y="1400"/>
                </a:lnTo>
                <a:lnTo>
                  <a:pt x="0" y="0"/>
                </a:lnTo>
              </a:path>
            </a:pathLst>
          </a:custGeom>
          <a:solidFill>
            <a:srgbClr val="ff8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-311040" y="324000"/>
            <a:ext cx="3406680" cy="42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en-PH" sz="2400" spc="-1" strike="noStrike">
                <a:solidFill>
                  <a:srgbClr val="ffffff"/>
                </a:solidFill>
                <a:latin typeface="Lato"/>
              </a:rPr>
              <a:t>LET’S LEARN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961560" y="984240"/>
            <a:ext cx="9658080" cy="37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3200" spc="-1" strike="noStrike">
                <a:latin typeface="Lato"/>
              </a:rPr>
              <a:t>1.</a:t>
            </a:r>
            <a:r>
              <a:rPr b="0" lang="en-PH" sz="2400" spc="-1" strike="noStrike">
                <a:latin typeface="Lato"/>
              </a:rPr>
              <a:t>  A rectangular piece of colored glass has a length of 8 cm and a            width of 5 cm.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latin typeface="Lato"/>
              </a:rPr>
              <a:t>       </a:t>
            </a:r>
            <a:r>
              <a:rPr b="0" lang="en-PH" sz="2400" spc="-1" strike="noStrike">
                <a:latin typeface="Lato"/>
              </a:rPr>
              <a:t>(a)  What is the area of the piece of colored glass?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       </a:t>
            </a:r>
            <a:r>
              <a:rPr b="0" lang="en-PH" sz="2400" spc="-1" strike="noStrike">
                <a:latin typeface="Lato"/>
              </a:rPr>
              <a:t>(b)  If a square piece of glass with a length of 3 cm is cut from it,                 what is the area of the remaining piece of glass?</a:t>
            </a:r>
            <a:endParaRPr b="0" lang="en-PH" sz="2400" spc="-1" strike="noStrike">
              <a:latin typeface="Arial"/>
              <a:ea typeface="PingFang SC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4536000" y="3901680"/>
            <a:ext cx="2664000" cy="2038320"/>
          </a:xfrm>
          <a:prstGeom prst="rect">
            <a:avLst/>
          </a:prstGeom>
          <a:ln w="0">
            <a:noFill/>
          </a:ln>
        </p:spPr>
      </p:pic>
      <p:sp>
        <p:nvSpPr>
          <p:cNvPr id="129" name=""/>
          <p:cNvSpPr/>
          <p:nvPr/>
        </p:nvSpPr>
        <p:spPr>
          <a:xfrm>
            <a:off x="4500000" y="3780000"/>
            <a:ext cx="2700000" cy="0"/>
          </a:xfrm>
          <a:prstGeom prst="line">
            <a:avLst/>
          </a:prstGeom>
          <a:ln w="1260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 txBox="1"/>
          <p:nvPr/>
        </p:nvSpPr>
        <p:spPr>
          <a:xfrm>
            <a:off x="5693040" y="3265920"/>
            <a:ext cx="103896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3 cm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31" name=""/>
          <p:cNvSpPr/>
          <p:nvPr/>
        </p:nvSpPr>
        <p:spPr>
          <a:xfrm>
            <a:off x="7308000" y="3960000"/>
            <a:ext cx="0" cy="1980000"/>
          </a:xfrm>
          <a:prstGeom prst="line">
            <a:avLst/>
          </a:prstGeom>
          <a:ln w="1260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"/>
          <p:cNvSpPr txBox="1"/>
          <p:nvPr/>
        </p:nvSpPr>
        <p:spPr>
          <a:xfrm>
            <a:off x="7416000" y="4680000"/>
            <a:ext cx="103896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2 cm</a:t>
            </a:r>
            <a:endParaRPr b="0" lang="en-PH" sz="22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-180000" y="324000"/>
            <a:ext cx="3419640" cy="503640"/>
          </a:xfrm>
          <a:custGeom>
            <a:avLst/>
            <a:gdLst/>
            <a:ahLst/>
            <a:rect l="l" t="t" r="r" b="b"/>
            <a:pathLst>
              <a:path w="9502" h="1401">
                <a:moveTo>
                  <a:pt x="0" y="0"/>
                </a:moveTo>
                <a:lnTo>
                  <a:pt x="8162" y="0"/>
                </a:lnTo>
                <a:lnTo>
                  <a:pt x="9501" y="700"/>
                </a:lnTo>
                <a:lnTo>
                  <a:pt x="8162" y="1400"/>
                </a:lnTo>
                <a:lnTo>
                  <a:pt x="0" y="1400"/>
                </a:lnTo>
                <a:lnTo>
                  <a:pt x="0" y="0"/>
                </a:lnTo>
              </a:path>
            </a:pathLst>
          </a:custGeom>
          <a:solidFill>
            <a:srgbClr val="ff8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/>
          <p:nvPr/>
        </p:nvSpPr>
        <p:spPr>
          <a:xfrm>
            <a:off x="-311040" y="324000"/>
            <a:ext cx="3406680" cy="42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en-PH" sz="2400" spc="-1" strike="noStrike">
                <a:solidFill>
                  <a:srgbClr val="ffffff"/>
                </a:solidFill>
                <a:latin typeface="Lato"/>
              </a:rPr>
              <a:t>LET’S LEARN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637920" y="1044000"/>
            <a:ext cx="10162080" cy="37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1. A rectangular piece of colored glass has a length of 8 cm and a width        of 5 cm.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latin typeface="Lato"/>
              </a:rPr>
              <a:t>    </a:t>
            </a:r>
            <a:r>
              <a:rPr b="0" lang="en-PH" sz="2400" spc="-1" strike="noStrike">
                <a:latin typeface="Lato"/>
              </a:rPr>
              <a:t>(a)  What is the area of the piece of colored glass?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  </a:t>
            </a:r>
            <a:endParaRPr b="0" lang="en-PH" sz="2400" spc="-1" strike="noStrike">
              <a:latin typeface="Arial"/>
              <a:ea typeface="PingFang SC"/>
            </a:endParaRPr>
          </a:p>
        </p:txBody>
      </p:sp>
      <p:sp>
        <p:nvSpPr>
          <p:cNvPr id="136" name=""/>
          <p:cNvSpPr txBox="1"/>
          <p:nvPr/>
        </p:nvSpPr>
        <p:spPr>
          <a:xfrm>
            <a:off x="2880000" y="3204000"/>
            <a:ext cx="6540120" cy="172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400" spc="-1" strike="noStrike">
                <a:latin typeface="Lato"/>
              </a:rPr>
              <a:t>Area of the rectangular piece of colored glass:</a:t>
            </a:r>
            <a:endParaRPr b="0" lang="en-PH" sz="2400" spc="-1" strike="noStrike">
              <a:latin typeface="Lato"/>
            </a:endParaRPr>
          </a:p>
          <a:p>
            <a:pPr algn="just">
              <a:buNone/>
            </a:pPr>
            <a:r>
              <a:rPr b="0" lang="en-PH" sz="2400" spc="-1" strike="noStrike">
                <a:latin typeface="Lato"/>
              </a:rPr>
              <a:t>           </a:t>
            </a:r>
            <a:r>
              <a:rPr b="0" lang="en-PH" sz="2400" spc="-1" strike="noStrike">
                <a:latin typeface="Lato"/>
              </a:rPr>
              <a:t>= 8 × 5</a:t>
            </a:r>
            <a:endParaRPr b="0" lang="en-PH" sz="2400" spc="-1" strike="noStrike">
              <a:latin typeface="Lato"/>
            </a:endParaRPr>
          </a:p>
          <a:p>
            <a:pPr algn="just">
              <a:buNone/>
            </a:pPr>
            <a:r>
              <a:rPr b="0" lang="en-PH" sz="2400" spc="-1" strike="noStrike">
                <a:latin typeface="Lato"/>
              </a:rPr>
              <a:t>           </a:t>
            </a:r>
            <a:r>
              <a:rPr b="0" lang="en-PH" sz="2400" spc="-1" strike="noStrike">
                <a:latin typeface="Lato"/>
              </a:rPr>
              <a:t>= 40 cm</a:t>
            </a:r>
            <a:r>
              <a:rPr b="0" lang="en-PH" sz="2400" spc="-1" strike="noStrike" baseline="33000">
                <a:latin typeface="Lato"/>
              </a:rPr>
              <a:t>2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2819880" y="4852440"/>
            <a:ext cx="6720120" cy="90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400" spc="-1" strike="noStrike">
                <a:latin typeface="Lato"/>
              </a:rPr>
              <a:t>The area of the piece of colored glass is 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</a:rPr>
              <a:t>40 cm</a:t>
            </a:r>
            <a:r>
              <a:rPr b="0" lang="en-PH" sz="2400" spc="-1" strike="noStrike" baseline="33000">
                <a:solidFill>
                  <a:srgbClr val="c9211e"/>
                </a:solidFill>
                <a:latin typeface="Lato"/>
              </a:rPr>
              <a:t>2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138" name=""/>
          <p:cNvSpPr/>
          <p:nvPr/>
        </p:nvSpPr>
        <p:spPr>
          <a:xfrm>
            <a:off x="2160000" y="2880000"/>
            <a:ext cx="7920000" cy="2916000"/>
          </a:xfrm>
          <a:custGeom>
            <a:avLst/>
            <a:gdLst/>
            <a:ahLst/>
            <a:rect l="0" t="0" r="r" b="b"/>
            <a:pathLst>
              <a:path w="22002" h="8102">
                <a:moveTo>
                  <a:pt x="1350" y="0"/>
                </a:moveTo>
                <a:lnTo>
                  <a:pt x="1350" y="0"/>
                </a:lnTo>
                <a:cubicBezTo>
                  <a:pt x="1113" y="0"/>
                  <a:pt x="880" y="62"/>
                  <a:pt x="675" y="181"/>
                </a:cubicBezTo>
                <a:cubicBezTo>
                  <a:pt x="470" y="299"/>
                  <a:pt x="299" y="470"/>
                  <a:pt x="181" y="675"/>
                </a:cubicBezTo>
                <a:cubicBezTo>
                  <a:pt x="62" y="880"/>
                  <a:pt x="0" y="1113"/>
                  <a:pt x="0" y="1350"/>
                </a:cubicBezTo>
                <a:lnTo>
                  <a:pt x="0" y="6750"/>
                </a:lnTo>
                <a:lnTo>
                  <a:pt x="0" y="6751"/>
                </a:lnTo>
                <a:cubicBezTo>
                  <a:pt x="0" y="6988"/>
                  <a:pt x="62" y="7221"/>
                  <a:pt x="181" y="7426"/>
                </a:cubicBezTo>
                <a:cubicBezTo>
                  <a:pt x="299" y="7631"/>
                  <a:pt x="470" y="7802"/>
                  <a:pt x="675" y="7920"/>
                </a:cubicBezTo>
                <a:cubicBezTo>
                  <a:pt x="880" y="8039"/>
                  <a:pt x="1113" y="8101"/>
                  <a:pt x="1350" y="8101"/>
                </a:cubicBezTo>
                <a:lnTo>
                  <a:pt x="20650" y="8101"/>
                </a:lnTo>
                <a:lnTo>
                  <a:pt x="20651" y="8101"/>
                </a:lnTo>
                <a:cubicBezTo>
                  <a:pt x="20888" y="8101"/>
                  <a:pt x="21121" y="8039"/>
                  <a:pt x="21326" y="7920"/>
                </a:cubicBezTo>
                <a:cubicBezTo>
                  <a:pt x="21531" y="7802"/>
                  <a:pt x="21702" y="7631"/>
                  <a:pt x="21820" y="7426"/>
                </a:cubicBezTo>
                <a:cubicBezTo>
                  <a:pt x="21939" y="7221"/>
                  <a:pt x="22001" y="6988"/>
                  <a:pt x="22001" y="6751"/>
                </a:cubicBezTo>
                <a:lnTo>
                  <a:pt x="22001" y="1350"/>
                </a:lnTo>
                <a:lnTo>
                  <a:pt x="22001" y="1350"/>
                </a:lnTo>
                <a:lnTo>
                  <a:pt x="22001" y="1350"/>
                </a:lnTo>
                <a:cubicBezTo>
                  <a:pt x="22001" y="1113"/>
                  <a:pt x="21939" y="880"/>
                  <a:pt x="21820" y="675"/>
                </a:cubicBezTo>
                <a:cubicBezTo>
                  <a:pt x="21702" y="470"/>
                  <a:pt x="21531" y="299"/>
                  <a:pt x="21326" y="181"/>
                </a:cubicBezTo>
                <a:cubicBezTo>
                  <a:pt x="21121" y="62"/>
                  <a:pt x="20888" y="0"/>
                  <a:pt x="20651" y="0"/>
                </a:cubicBezTo>
                <a:lnTo>
                  <a:pt x="1350" y="0"/>
                </a:lnTo>
              </a:path>
            </a:pathLst>
          </a:custGeom>
          <a:noFill/>
          <a:ln w="76320">
            <a:solidFill>
              <a:srgbClr val="3faf46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 txBox="1"/>
          <p:nvPr/>
        </p:nvSpPr>
        <p:spPr>
          <a:xfrm>
            <a:off x="360000" y="352440"/>
            <a:ext cx="10080000" cy="90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400" spc="-1" strike="noStrike">
                <a:latin typeface="Lato"/>
              </a:rPr>
              <a:t>(b) If a square piece of glass with a length of 3 cm is cut from it, what is         the area of the remaining piece of glass?</a:t>
            </a:r>
            <a:endParaRPr b="0" lang="en-PH" sz="2400" spc="-1" strike="noStrike">
              <a:latin typeface="Lato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828000" y="2389680"/>
            <a:ext cx="2664000" cy="2218320"/>
          </a:xfrm>
          <a:prstGeom prst="rect">
            <a:avLst/>
          </a:prstGeom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828000" y="2268000"/>
            <a:ext cx="2664000" cy="0"/>
          </a:xfrm>
          <a:prstGeom prst="line">
            <a:avLst/>
          </a:prstGeom>
          <a:ln w="1260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"/>
          <p:cNvSpPr txBox="1"/>
          <p:nvPr/>
        </p:nvSpPr>
        <p:spPr>
          <a:xfrm>
            <a:off x="1908000" y="1800000"/>
            <a:ext cx="103896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3 cm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43" name=""/>
          <p:cNvSpPr/>
          <p:nvPr/>
        </p:nvSpPr>
        <p:spPr>
          <a:xfrm>
            <a:off x="3600000" y="2448000"/>
            <a:ext cx="0" cy="2196000"/>
          </a:xfrm>
          <a:prstGeom prst="line">
            <a:avLst/>
          </a:prstGeom>
          <a:ln w="1260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 txBox="1"/>
          <p:nvPr/>
        </p:nvSpPr>
        <p:spPr>
          <a:xfrm>
            <a:off x="3641040" y="3278520"/>
            <a:ext cx="103896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2 cm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45" name=""/>
          <p:cNvSpPr txBox="1"/>
          <p:nvPr/>
        </p:nvSpPr>
        <p:spPr>
          <a:xfrm>
            <a:off x="5940000" y="2235240"/>
            <a:ext cx="5220000" cy="172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(b) Area of the square piece of glass</a:t>
            </a:r>
            <a:endParaRPr b="0" lang="en-PH" sz="2400" spc="-1" strike="noStrike">
              <a:latin typeface="Lato"/>
            </a:endParaRPr>
          </a:p>
          <a:p>
            <a:r>
              <a:rPr b="0" lang="en-PH" sz="2400" spc="-1" strike="noStrike">
                <a:latin typeface="Lato"/>
              </a:rPr>
              <a:t>     </a:t>
            </a:r>
            <a:r>
              <a:rPr b="0" lang="en-PH" sz="2400" spc="-1" strike="noStrike">
                <a:latin typeface="Lato"/>
              </a:rPr>
              <a:t>= 3 × 3</a:t>
            </a:r>
            <a:endParaRPr b="0" lang="en-PH" sz="2400" spc="-1" strike="noStrike">
              <a:latin typeface="Lato"/>
            </a:endParaRPr>
          </a:p>
          <a:p>
            <a:r>
              <a:rPr b="0" lang="en-PH" sz="2400" spc="-1" strike="noStrike">
                <a:latin typeface="Lato"/>
              </a:rPr>
              <a:t>     </a:t>
            </a:r>
            <a:r>
              <a:rPr b="0" lang="en-PH" sz="2400" spc="-1" strike="noStrike">
                <a:latin typeface="Lato"/>
              </a:rPr>
              <a:t>= 9 cm2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146" name=""/>
          <p:cNvSpPr txBox="1"/>
          <p:nvPr/>
        </p:nvSpPr>
        <p:spPr>
          <a:xfrm>
            <a:off x="6361200" y="3852000"/>
            <a:ext cx="4294800" cy="90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40 - 9 = 31 cm</a:t>
            </a:r>
            <a:r>
              <a:rPr b="0" lang="en-PH" sz="2400" spc="-1" strike="noStrike" baseline="33000">
                <a:latin typeface="Lato"/>
              </a:rPr>
              <a:t>2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147" name=""/>
          <p:cNvSpPr txBox="1"/>
          <p:nvPr/>
        </p:nvSpPr>
        <p:spPr>
          <a:xfrm>
            <a:off x="4464000" y="4932000"/>
            <a:ext cx="7380000" cy="49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400" spc="-1" strike="noStrike">
                <a:latin typeface="Lato"/>
              </a:rPr>
              <a:t>The area of the remaining piece of glass is 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</a:rPr>
              <a:t>31 cm</a:t>
            </a:r>
            <a:r>
              <a:rPr b="0" lang="en-PH" sz="2400" spc="-1" strike="noStrike" baseline="33000">
                <a:solidFill>
                  <a:srgbClr val="c9211e"/>
                </a:solidFill>
                <a:latin typeface="Lato"/>
              </a:rPr>
              <a:t>2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148" name=""/>
          <p:cNvSpPr/>
          <p:nvPr/>
        </p:nvSpPr>
        <p:spPr>
          <a:xfrm>
            <a:off x="4320000" y="4860000"/>
            <a:ext cx="7236000" cy="720000"/>
          </a:xfrm>
          <a:custGeom>
            <a:avLst/>
            <a:gdLst/>
            <a:ahLst/>
            <a:rect l="0" t="0" r="r" b="b"/>
            <a:pathLst>
              <a:path w="201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19767" y="2001"/>
                </a:lnTo>
                <a:lnTo>
                  <a:pt x="19768" y="2001"/>
                </a:lnTo>
                <a:cubicBezTo>
                  <a:pt x="19826" y="2001"/>
                  <a:pt x="19884" y="1986"/>
                  <a:pt x="19934" y="1956"/>
                </a:cubicBezTo>
                <a:cubicBezTo>
                  <a:pt x="19985" y="1927"/>
                  <a:pt x="20027" y="1885"/>
                  <a:pt x="20056" y="1834"/>
                </a:cubicBezTo>
                <a:cubicBezTo>
                  <a:pt x="20086" y="1784"/>
                  <a:pt x="20101" y="1726"/>
                  <a:pt x="20101" y="1668"/>
                </a:cubicBezTo>
                <a:lnTo>
                  <a:pt x="20101" y="333"/>
                </a:lnTo>
                <a:lnTo>
                  <a:pt x="20101" y="334"/>
                </a:lnTo>
                <a:lnTo>
                  <a:pt x="20101" y="334"/>
                </a:lnTo>
                <a:cubicBezTo>
                  <a:pt x="20101" y="275"/>
                  <a:pt x="20086" y="217"/>
                  <a:pt x="20056" y="167"/>
                </a:cubicBezTo>
                <a:cubicBezTo>
                  <a:pt x="20027" y="116"/>
                  <a:pt x="19985" y="74"/>
                  <a:pt x="19934" y="45"/>
                </a:cubicBezTo>
                <a:cubicBezTo>
                  <a:pt x="19884" y="15"/>
                  <a:pt x="19826" y="0"/>
                  <a:pt x="19768" y="0"/>
                </a:cubicBezTo>
                <a:lnTo>
                  <a:pt x="333" y="0"/>
                </a:lnTo>
              </a:path>
            </a:pathLst>
          </a:custGeom>
          <a:noFill/>
          <a:ln w="57240">
            <a:solidFill>
              <a:srgbClr val="2075fc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 txBox="1"/>
          <p:nvPr/>
        </p:nvSpPr>
        <p:spPr>
          <a:xfrm>
            <a:off x="704160" y="360000"/>
            <a:ext cx="9555840" cy="151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1" lang="en-PH" sz="3200" spc="-1" strike="noStrike">
                <a:latin typeface="Lato"/>
              </a:rPr>
              <a:t>2.</a:t>
            </a:r>
            <a:r>
              <a:rPr b="0" lang="en-PH" sz="2400" spc="-1" strike="noStrike">
                <a:latin typeface="Lato"/>
              </a:rPr>
              <a:t> Mr. Reyes plans to paint a rectangular advertisement board of length 9 m and width 4 m. The cost of painting one m</a:t>
            </a:r>
            <a:r>
              <a:rPr b="0" lang="en-PH" sz="2400" spc="-1" strike="noStrike" baseline="33000">
                <a:latin typeface="Lato"/>
              </a:rPr>
              <a:t>2</a:t>
            </a:r>
            <a:r>
              <a:rPr b="0" lang="en-PH" sz="2400" spc="-1" strike="noStrike">
                <a:latin typeface="Lato"/>
              </a:rPr>
              <a:t> of board is 50. How much will he have to pay for painting the board?</a:t>
            </a:r>
            <a:endParaRPr b="0" lang="en-PH" sz="2400" spc="-1" strike="noStrike">
              <a:latin typeface="Lato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2393640" y="2973960"/>
            <a:ext cx="7830360" cy="2606040"/>
          </a:xfrm>
          <a:prstGeom prst="rect">
            <a:avLst/>
          </a:prstGeom>
          <a:ln w="0">
            <a:noFill/>
          </a:ln>
        </p:spPr>
      </p:pic>
      <p:sp>
        <p:nvSpPr>
          <p:cNvPr id="151" name=""/>
          <p:cNvSpPr/>
          <p:nvPr/>
        </p:nvSpPr>
        <p:spPr>
          <a:xfrm>
            <a:off x="2412000" y="2844000"/>
            <a:ext cx="7668000" cy="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"/>
          <p:cNvSpPr txBox="1"/>
          <p:nvPr/>
        </p:nvSpPr>
        <p:spPr>
          <a:xfrm>
            <a:off x="6141600" y="2306520"/>
            <a:ext cx="116640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9 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53" name=""/>
          <p:cNvSpPr/>
          <p:nvPr/>
        </p:nvSpPr>
        <p:spPr>
          <a:xfrm>
            <a:off x="2268000" y="3083400"/>
            <a:ext cx="0" cy="231660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"/>
          <p:cNvSpPr txBox="1"/>
          <p:nvPr/>
        </p:nvSpPr>
        <p:spPr>
          <a:xfrm>
            <a:off x="1533600" y="4019400"/>
            <a:ext cx="986400" cy="84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4 m</a:t>
            </a:r>
            <a:endParaRPr b="0" lang="en-PH" sz="22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"/>
          <p:cNvSpPr txBox="1"/>
          <p:nvPr/>
        </p:nvSpPr>
        <p:spPr>
          <a:xfrm>
            <a:off x="1116000" y="1440000"/>
            <a:ext cx="9540000" cy="3346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Area of the advertisement board = 9 × 4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                                                    </a:t>
            </a:r>
            <a:r>
              <a:rPr b="0" lang="en-PH" sz="2400" spc="-1" strike="noStrike">
                <a:latin typeface="Lato"/>
              </a:rPr>
              <a:t>= 36 m</a:t>
            </a:r>
            <a:r>
              <a:rPr b="0" lang="en-PH" sz="2400" spc="-1" strike="noStrike" baseline="33000">
                <a:latin typeface="Lato"/>
              </a:rPr>
              <a:t>2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Cost of painting the advertisement board =     50 × 36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                                                                 </a:t>
            </a:r>
            <a:r>
              <a:rPr b="0" lang="en-PH" sz="2400" spc="-1" strike="noStrike">
                <a:latin typeface="Lato"/>
              </a:rPr>
              <a:t>=     1800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latin typeface="Lato"/>
              </a:rPr>
              <a:t>It will cost Mr. Reyes     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</a:rPr>
              <a:t>1800</a:t>
            </a:r>
            <a:r>
              <a:rPr b="0" lang="en-PH" sz="2400" spc="-1" strike="noStrike">
                <a:latin typeface="Lato"/>
              </a:rPr>
              <a:t> to paint the advertisement board.</a:t>
            </a:r>
            <a:endParaRPr b="0" lang="en-PH" sz="2400" spc="-1" strike="noStrike">
              <a:latin typeface="Lato"/>
              <a:ea typeface="PingFang SC"/>
            </a:endParaRPr>
          </a:p>
        </p:txBody>
      </p:sp>
      <p:sp>
        <p:nvSpPr>
          <p:cNvPr id="156" name=""/>
          <p:cNvSpPr/>
          <p:nvPr/>
        </p:nvSpPr>
        <p:spPr>
          <a:xfrm>
            <a:off x="648000" y="900000"/>
            <a:ext cx="9432000" cy="4500000"/>
          </a:xfrm>
          <a:custGeom>
            <a:avLst/>
            <a:gdLst/>
            <a:ahLst/>
            <a:rect l="0" t="0" r="r" b="b"/>
            <a:pathLst>
              <a:path w="26202" h="12502">
                <a:moveTo>
                  <a:pt x="2083" y="0"/>
                </a:moveTo>
                <a:lnTo>
                  <a:pt x="2083" y="0"/>
                </a:lnTo>
                <a:cubicBezTo>
                  <a:pt x="1718" y="0"/>
                  <a:pt x="1358" y="96"/>
                  <a:pt x="1042" y="279"/>
                </a:cubicBezTo>
                <a:cubicBezTo>
                  <a:pt x="725" y="462"/>
                  <a:pt x="462" y="725"/>
                  <a:pt x="279" y="1042"/>
                </a:cubicBezTo>
                <a:cubicBezTo>
                  <a:pt x="96" y="1358"/>
                  <a:pt x="0" y="1718"/>
                  <a:pt x="0" y="2084"/>
                </a:cubicBezTo>
                <a:lnTo>
                  <a:pt x="0" y="10417"/>
                </a:lnTo>
                <a:lnTo>
                  <a:pt x="0" y="10418"/>
                </a:lnTo>
                <a:cubicBezTo>
                  <a:pt x="0" y="10783"/>
                  <a:pt x="96" y="11143"/>
                  <a:pt x="279" y="11459"/>
                </a:cubicBezTo>
                <a:cubicBezTo>
                  <a:pt x="462" y="11776"/>
                  <a:pt x="725" y="12039"/>
                  <a:pt x="1042" y="12222"/>
                </a:cubicBezTo>
                <a:cubicBezTo>
                  <a:pt x="1358" y="12405"/>
                  <a:pt x="1718" y="12501"/>
                  <a:pt x="2084" y="12501"/>
                </a:cubicBezTo>
                <a:lnTo>
                  <a:pt x="24117" y="12501"/>
                </a:lnTo>
                <a:lnTo>
                  <a:pt x="24118" y="12501"/>
                </a:lnTo>
                <a:cubicBezTo>
                  <a:pt x="24483" y="12501"/>
                  <a:pt x="24843" y="12405"/>
                  <a:pt x="25159" y="12222"/>
                </a:cubicBezTo>
                <a:cubicBezTo>
                  <a:pt x="25476" y="12039"/>
                  <a:pt x="25739" y="11776"/>
                  <a:pt x="25922" y="11459"/>
                </a:cubicBezTo>
                <a:cubicBezTo>
                  <a:pt x="26105" y="11143"/>
                  <a:pt x="26201" y="10783"/>
                  <a:pt x="26201" y="10418"/>
                </a:cubicBezTo>
                <a:lnTo>
                  <a:pt x="26201" y="2083"/>
                </a:lnTo>
                <a:lnTo>
                  <a:pt x="26201" y="2084"/>
                </a:lnTo>
                <a:lnTo>
                  <a:pt x="26201" y="2084"/>
                </a:lnTo>
                <a:cubicBezTo>
                  <a:pt x="26201" y="1718"/>
                  <a:pt x="26105" y="1358"/>
                  <a:pt x="25922" y="1042"/>
                </a:cubicBezTo>
                <a:cubicBezTo>
                  <a:pt x="25739" y="725"/>
                  <a:pt x="25476" y="462"/>
                  <a:pt x="25159" y="279"/>
                </a:cubicBezTo>
                <a:cubicBezTo>
                  <a:pt x="24843" y="96"/>
                  <a:pt x="24483" y="0"/>
                  <a:pt x="24118" y="0"/>
                </a:cubicBezTo>
                <a:lnTo>
                  <a:pt x="2083" y="0"/>
                </a:lnTo>
              </a:path>
            </a:pathLst>
          </a:custGeom>
          <a:noFill/>
          <a:ln w="5724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 txBox="1"/>
          <p:nvPr/>
        </p:nvSpPr>
        <p:spPr>
          <a:xfrm>
            <a:off x="7020000" y="2845800"/>
            <a:ext cx="72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Arial"/>
              </a:rPr>
              <a:t>₱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8" name=""/>
          <p:cNvSpPr txBox="1"/>
          <p:nvPr/>
        </p:nvSpPr>
        <p:spPr>
          <a:xfrm>
            <a:off x="7020000" y="3314160"/>
            <a:ext cx="72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Arial"/>
              </a:rPr>
              <a:t>₱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9" name=""/>
          <p:cNvSpPr txBox="1"/>
          <p:nvPr/>
        </p:nvSpPr>
        <p:spPr>
          <a:xfrm>
            <a:off x="4104000" y="4320360"/>
            <a:ext cx="72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Arial"/>
              </a:rPr>
              <a:t>₱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10296000" y="4428000"/>
            <a:ext cx="1589760" cy="156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2023-09-09T10:13:08Z</dcterms:modified>
  <cp:revision>194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