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36.png" ContentType="image/png"/>
  <Override PartName="/ppt/media/image2.png" ContentType="image/png"/>
  <Override PartName="/ppt/media/image37.png" ContentType="image/png"/>
  <Override PartName="/ppt/media/image3.png" ContentType="image/png"/>
  <Override PartName="/ppt/media/image38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5.png" ContentType="image/png"/>
  <Override PartName="/ppt/media/image30.png" ContentType="image/png"/>
  <Override PartName="/ppt/media/image25.png" ContentType="image/png"/>
  <Override PartName="/ppt/media/image16.png" ContentType="image/png"/>
  <Override PartName="/ppt/media/image31.png" ContentType="image/png"/>
  <Override PartName="/ppt/media/image26.png" ContentType="image/png"/>
  <Override PartName="/ppt/media/image17.png" ContentType="image/png"/>
  <Override PartName="/ppt/media/image32.png" ContentType="image/png"/>
  <Override PartName="/ppt/media/image27.png" ContentType="image/png"/>
  <Override PartName="/ppt/media/image18.png" ContentType="image/png"/>
  <Override PartName="/ppt/media/image33.png" ContentType="image/png"/>
  <Override PartName="/ppt/media/image28.png" ContentType="image/png"/>
  <Override PartName="/ppt/media/image19.png" ContentType="image/png"/>
  <Override PartName="/ppt/media/image34.png" ContentType="image/png"/>
  <Override PartName="/ppt/media/image10.png" ContentType="image/png"/>
  <Override PartName="/ppt/media/image29.png" ContentType="image/png"/>
  <Override PartName="/ppt/media/image35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480" cy="1028448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180000" y="14040"/>
            <a:ext cx="18273600" cy="10272600"/>
            <a:chOff x="180000" y="14040"/>
            <a:chExt cx="18273600" cy="10272600"/>
          </a:xfrm>
        </p:grpSpPr>
        <p:sp>
          <p:nvSpPr>
            <p:cNvPr id="40" name="Freeform 4"/>
            <p:cNvSpPr/>
            <p:nvPr/>
          </p:nvSpPr>
          <p:spPr>
            <a:xfrm>
              <a:off x="180000" y="14040"/>
              <a:ext cx="18273600" cy="1027260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280" cy="418428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080" cy="5779080"/>
            <a:chOff x="5231160" y="2212920"/>
            <a:chExt cx="13042080" cy="577908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080" cy="577908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440" cy="56196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40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48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Area Using Grids 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48" name="Freeform 4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" name="Freeform 5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1" name="TextBox 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978120" y="885960"/>
            <a:ext cx="15040800" cy="640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Look at the two figures below: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Which do you think has a bigger area? A or B?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1620000" y="1618200"/>
            <a:ext cx="6591240" cy="442944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4"/>
          <a:stretch/>
        </p:blipFill>
        <p:spPr>
          <a:xfrm>
            <a:off x="9720000" y="1786320"/>
            <a:ext cx="6119640" cy="4117320"/>
          </a:xfrm>
          <a:prstGeom prst="rect">
            <a:avLst/>
          </a:prstGeom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1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6" name="Group 1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57" name="Freeform 3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" name="Freeform 6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TextBox 3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0" name="TextBox 4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1" name="TextBox 5"/>
          <p:cNvSpPr/>
          <p:nvPr/>
        </p:nvSpPr>
        <p:spPr>
          <a:xfrm>
            <a:off x="978120" y="885960"/>
            <a:ext cx="15040800" cy="71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Look at the two figures below: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Which do you think has a bigger area? A or B?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your answer is “both are equal,” then you are correct!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3"/>
          <a:stretch/>
        </p:blipFill>
        <p:spPr>
          <a:xfrm>
            <a:off x="1620000" y="1618200"/>
            <a:ext cx="6591240" cy="4429440"/>
          </a:xfrm>
          <a:prstGeom prst="rect">
            <a:avLst/>
          </a:prstGeom>
          <a:ln w="0">
            <a:noFill/>
          </a:ln>
        </p:spPr>
      </p:pic>
      <p:pic>
        <p:nvPicPr>
          <p:cNvPr id="63" name="" descr=""/>
          <p:cNvPicPr/>
          <p:nvPr/>
        </p:nvPicPr>
        <p:blipFill>
          <a:blip r:embed="rId4"/>
          <a:stretch/>
        </p:blipFill>
        <p:spPr>
          <a:xfrm>
            <a:off x="9720000" y="1786320"/>
            <a:ext cx="6119640" cy="4117320"/>
          </a:xfrm>
          <a:prstGeom prst="rect">
            <a:avLst/>
          </a:prstGeom>
          <a:ln w="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9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5" name="Group 2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66" name="Freeform 10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7" name="Freeform 11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TextBox 10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9" name="TextBox 11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0" name="TextBox 12"/>
          <p:cNvSpPr/>
          <p:nvPr/>
        </p:nvSpPr>
        <p:spPr>
          <a:xfrm>
            <a:off x="540000" y="248040"/>
            <a:ext cx="7559640" cy="13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Here, the figures are in an array of squares or grid. Remember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That area is the space occupied by a given shape. Thus, to find the area of a shape, you count the number of shaded squares.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837360" y="1800000"/>
            <a:ext cx="6362280" cy="4250520"/>
          </a:xfrm>
          <a:prstGeom prst="rect">
            <a:avLst/>
          </a:prstGeom>
          <a:ln w="0">
            <a:noFill/>
          </a:ln>
        </p:spPr>
      </p:pic>
      <p:sp>
        <p:nvSpPr>
          <p:cNvPr id="72" name="TextBox 13"/>
          <p:cNvSpPr/>
          <p:nvPr/>
        </p:nvSpPr>
        <p:spPr>
          <a:xfrm>
            <a:off x="8460000" y="212040"/>
            <a:ext cx="7559640" cy="13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Here, the figures are in an array of squares or grid. Remember that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area is the space occupied by a given shape. Thus, to find the area of a shape, you count the number of shaded squares.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4"/>
          <a:stretch/>
        </p:blipFill>
        <p:spPr>
          <a:xfrm>
            <a:off x="9116640" y="1749240"/>
            <a:ext cx="6363000" cy="4214160"/>
          </a:xfrm>
          <a:prstGeom prst="rect">
            <a:avLst/>
          </a:prstGeom>
          <a:ln w="0">
            <a:noFill/>
          </a:ln>
        </p:spPr>
      </p:pic>
      <p:sp>
        <p:nvSpPr>
          <p:cNvPr id="74" name="TextBox 14"/>
          <p:cNvSpPr/>
          <p:nvPr/>
        </p:nvSpPr>
        <p:spPr>
          <a:xfrm>
            <a:off x="2340000" y="6285240"/>
            <a:ext cx="142196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Observe that Figure B has 24 shaded squares. Then, Figure B also has an area of 24 square units.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This means that the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areas of both figures are equal.</a:t>
            </a:r>
            <a:endParaRPr b="0" lang="en-PH" sz="200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12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6" name="Group 4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77" name="Freeform 13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8" name="Freeform 14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TextBox 15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0" name="TextBox 16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1" name="TextBox 17"/>
          <p:cNvSpPr/>
          <p:nvPr/>
        </p:nvSpPr>
        <p:spPr>
          <a:xfrm>
            <a:off x="540000" y="248040"/>
            <a:ext cx="7379640" cy="548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Here is another example to help you visualize area into squares.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This time, let us place a unit.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1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: Try to visualize the area of a rectangle into squares with a width of 4 meters and length of 7 meters.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Let us say that one line after each dot is 1 meter. If the width is 4 meters and length is 7 meters, then we have: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we connect the dots, we will have: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1764000" y="2772000"/>
            <a:ext cx="4679640" cy="2535840"/>
          </a:xfrm>
          <a:prstGeom prst="rect">
            <a:avLst/>
          </a:prstGeom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4"/>
          <a:stretch/>
        </p:blipFill>
        <p:spPr>
          <a:xfrm>
            <a:off x="1909800" y="6060960"/>
            <a:ext cx="4497840" cy="2411640"/>
          </a:xfrm>
          <a:prstGeom prst="rect">
            <a:avLst/>
          </a:prstGeom>
          <a:ln w="0">
            <a:noFill/>
          </a:ln>
        </p:spPr>
      </p:pic>
      <p:sp>
        <p:nvSpPr>
          <p:cNvPr id="84" name="TextBox 18"/>
          <p:cNvSpPr/>
          <p:nvPr/>
        </p:nvSpPr>
        <p:spPr>
          <a:xfrm>
            <a:off x="8460000" y="360000"/>
            <a:ext cx="7919640" cy="76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You now have a grid. We defined area as the space covered by the shape. In here, the space is covered by squares. Let us count the squares inside. How many squares are there?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There are 28 squares. In this case, since we use “meter” as a unit, we can say that the area is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28 square meters or 28 sq. m.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5"/>
          <a:stretch/>
        </p:blipFill>
        <p:spPr>
          <a:xfrm>
            <a:off x="8640000" y="1949760"/>
            <a:ext cx="7948800" cy="434988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5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7" name="Group 5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88" name="Freeform 16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9" name="Freeform 17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TextBox 19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1" name="TextBox 20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2" name="TextBox 21"/>
          <p:cNvSpPr/>
          <p:nvPr/>
        </p:nvSpPr>
        <p:spPr>
          <a:xfrm>
            <a:off x="540000" y="248040"/>
            <a:ext cx="7379640" cy="51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2: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Visualize the area of a square shape, where one side measures 4 centimeters, into squares.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Let us say that one line after a dot  is 1 centimeter. If one side is 4 centimeters, then we have: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we connect the dots, we will have: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93" name="TextBox 22"/>
          <p:cNvSpPr/>
          <p:nvPr/>
        </p:nvSpPr>
        <p:spPr>
          <a:xfrm>
            <a:off x="8460000" y="360000"/>
            <a:ext cx="7919640" cy="548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Let us count the squares inside. How many squares are there?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There are 16 squares. In this case, since we use “centimeters” as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unit, we can say that the area is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16 square centimeters or 16 sq. cm.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3"/>
          <a:stretch/>
        </p:blipFill>
        <p:spPr>
          <a:xfrm>
            <a:off x="2160000" y="1781280"/>
            <a:ext cx="3368520" cy="3245040"/>
          </a:xfrm>
          <a:prstGeom prst="rect">
            <a:avLst/>
          </a:prstGeom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4"/>
          <a:stretch/>
        </p:blipFill>
        <p:spPr>
          <a:xfrm>
            <a:off x="2088000" y="5503320"/>
            <a:ext cx="3599640" cy="3165120"/>
          </a:xfrm>
          <a:prstGeom prst="rect">
            <a:avLst/>
          </a:prstGeom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5"/>
          <a:stretch/>
        </p:blipFill>
        <p:spPr>
          <a:xfrm>
            <a:off x="10080000" y="900000"/>
            <a:ext cx="4660560" cy="415872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18"/>
          <p:cNvSpPr/>
          <p:nvPr/>
        </p:nvSpPr>
        <p:spPr>
          <a:xfrm>
            <a:off x="0" y="9364320"/>
            <a:ext cx="18273600" cy="93780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8" name="Group 7"/>
          <p:cNvGrpSpPr/>
          <p:nvPr/>
        </p:nvGrpSpPr>
        <p:grpSpPr>
          <a:xfrm>
            <a:off x="16303320" y="0"/>
            <a:ext cx="1441080" cy="1441080"/>
            <a:chOff x="16303320" y="0"/>
            <a:chExt cx="1441080" cy="1441080"/>
          </a:xfrm>
        </p:grpSpPr>
        <p:sp>
          <p:nvSpPr>
            <p:cNvPr id="99" name="Freeform 19"/>
            <p:cNvSpPr/>
            <p:nvPr/>
          </p:nvSpPr>
          <p:spPr>
            <a:xfrm>
              <a:off x="16303320" y="0"/>
              <a:ext cx="1441080" cy="144108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" name="Freeform 20"/>
          <p:cNvSpPr/>
          <p:nvPr/>
        </p:nvSpPr>
        <p:spPr>
          <a:xfrm>
            <a:off x="16286040" y="-96840"/>
            <a:ext cx="1537200" cy="153720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TextBox 23"/>
          <p:cNvSpPr/>
          <p:nvPr/>
        </p:nvSpPr>
        <p:spPr>
          <a:xfrm>
            <a:off x="368280" y="291240"/>
            <a:ext cx="15040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02" name="TextBox 24"/>
          <p:cNvSpPr/>
          <p:nvPr/>
        </p:nvSpPr>
        <p:spPr>
          <a:xfrm>
            <a:off x="368280" y="9588600"/>
            <a:ext cx="68432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3" name="TextBox 25"/>
          <p:cNvSpPr/>
          <p:nvPr/>
        </p:nvSpPr>
        <p:spPr>
          <a:xfrm>
            <a:off x="14268960" y="9573480"/>
            <a:ext cx="37404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4" name="TextBox 26"/>
          <p:cNvSpPr/>
          <p:nvPr/>
        </p:nvSpPr>
        <p:spPr>
          <a:xfrm>
            <a:off x="618480" y="982440"/>
            <a:ext cx="15040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Given the figure below, identify the length, width, total number of shaded squares, perimeter, and area. The first item is done for you. 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3"/>
          <a:stretch/>
        </p:blipFill>
        <p:spPr>
          <a:xfrm>
            <a:off x="1260000" y="1666440"/>
            <a:ext cx="2519280" cy="2465640"/>
          </a:xfrm>
          <a:prstGeom prst="rect">
            <a:avLst/>
          </a:prstGeom>
          <a:ln w="0">
            <a:noFill/>
          </a:ln>
        </p:spPr>
      </p:pic>
      <p:sp>
        <p:nvSpPr>
          <p:cNvPr id="106" name="TextBox 27"/>
          <p:cNvSpPr/>
          <p:nvPr/>
        </p:nvSpPr>
        <p:spPr>
          <a:xfrm>
            <a:off x="618840" y="1702440"/>
            <a:ext cx="730044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Length: 4 units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Width: 2 units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Number of shaded squares: 8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Perimeter: 12 units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Area: 8 square units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07" name="TextBox 28"/>
          <p:cNvSpPr/>
          <p:nvPr/>
        </p:nvSpPr>
        <p:spPr>
          <a:xfrm>
            <a:off x="720000" y="5162760"/>
            <a:ext cx="7300440" cy="16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Length: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Width: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Number of shaded squares: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Perimeter: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Area: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4"/>
          <a:stretch/>
        </p:blipFill>
        <p:spPr>
          <a:xfrm>
            <a:off x="1230480" y="5328000"/>
            <a:ext cx="2944800" cy="1658520"/>
          </a:xfrm>
          <a:prstGeom prst="rect">
            <a:avLst/>
          </a:prstGeom>
          <a:ln w="0">
            <a:noFill/>
          </a:ln>
        </p:spPr>
      </p:pic>
      <p:sp>
        <p:nvSpPr>
          <p:cNvPr id="109" name="TextBox 29"/>
          <p:cNvSpPr/>
          <p:nvPr/>
        </p:nvSpPr>
        <p:spPr>
          <a:xfrm>
            <a:off x="9720000" y="1742760"/>
            <a:ext cx="730044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Length: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Width: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Number of shaded squares: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Perimeter: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Area: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5"/>
          <a:stretch/>
        </p:blipFill>
        <p:spPr>
          <a:xfrm>
            <a:off x="10146960" y="1814760"/>
            <a:ext cx="2992320" cy="2584440"/>
          </a:xfrm>
          <a:prstGeom prst="rect">
            <a:avLst/>
          </a:prstGeom>
          <a:ln w="0">
            <a:noFill/>
          </a:ln>
        </p:spPr>
      </p:pic>
      <p:sp>
        <p:nvSpPr>
          <p:cNvPr id="111" name="TextBox 30"/>
          <p:cNvSpPr/>
          <p:nvPr/>
        </p:nvSpPr>
        <p:spPr>
          <a:xfrm>
            <a:off x="9618840" y="5274360"/>
            <a:ext cx="730044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Length: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Width: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Number of shaded squares: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Perimeter: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Area: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6"/>
          <a:stretch/>
        </p:blipFill>
        <p:spPr>
          <a:xfrm>
            <a:off x="10075320" y="5094360"/>
            <a:ext cx="3063960" cy="3001320"/>
          </a:xfrm>
          <a:prstGeom prst="rect">
            <a:avLst/>
          </a:prstGeom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21"/>
          <p:cNvSpPr/>
          <p:nvPr/>
        </p:nvSpPr>
        <p:spPr>
          <a:xfrm>
            <a:off x="0" y="9364320"/>
            <a:ext cx="18273600" cy="93780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4" name="Group 8"/>
          <p:cNvGrpSpPr/>
          <p:nvPr/>
        </p:nvGrpSpPr>
        <p:grpSpPr>
          <a:xfrm>
            <a:off x="16303320" y="0"/>
            <a:ext cx="1441080" cy="1441080"/>
            <a:chOff x="16303320" y="0"/>
            <a:chExt cx="1441080" cy="1441080"/>
          </a:xfrm>
        </p:grpSpPr>
        <p:sp>
          <p:nvSpPr>
            <p:cNvPr id="115" name="Freeform 22"/>
            <p:cNvSpPr/>
            <p:nvPr/>
          </p:nvSpPr>
          <p:spPr>
            <a:xfrm>
              <a:off x="16303320" y="0"/>
              <a:ext cx="1441080" cy="144108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6" name="Freeform 23"/>
          <p:cNvSpPr/>
          <p:nvPr/>
        </p:nvSpPr>
        <p:spPr>
          <a:xfrm>
            <a:off x="16286040" y="-96840"/>
            <a:ext cx="1537200" cy="153720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TextBox 31"/>
          <p:cNvSpPr/>
          <p:nvPr/>
        </p:nvSpPr>
        <p:spPr>
          <a:xfrm>
            <a:off x="368280" y="291240"/>
            <a:ext cx="15040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18" name="TextBox 32"/>
          <p:cNvSpPr/>
          <p:nvPr/>
        </p:nvSpPr>
        <p:spPr>
          <a:xfrm>
            <a:off x="368280" y="9588600"/>
            <a:ext cx="684324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9" name="TextBox 33"/>
          <p:cNvSpPr/>
          <p:nvPr/>
        </p:nvSpPr>
        <p:spPr>
          <a:xfrm>
            <a:off x="14268960" y="9573480"/>
            <a:ext cx="37404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0" name="TextBox 34"/>
          <p:cNvSpPr/>
          <p:nvPr/>
        </p:nvSpPr>
        <p:spPr>
          <a:xfrm>
            <a:off x="618480" y="982440"/>
            <a:ext cx="15040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Given the figure below, identify the length, width, total number of shaded squares, perimeter, and area. The first item is done for you. 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1260000" y="1666440"/>
            <a:ext cx="2519280" cy="2465640"/>
          </a:xfrm>
          <a:prstGeom prst="rect">
            <a:avLst/>
          </a:prstGeom>
          <a:ln w="0">
            <a:noFill/>
          </a:ln>
        </p:spPr>
      </p:pic>
      <p:sp>
        <p:nvSpPr>
          <p:cNvPr id="122" name="TextBox 35"/>
          <p:cNvSpPr/>
          <p:nvPr/>
        </p:nvSpPr>
        <p:spPr>
          <a:xfrm>
            <a:off x="618840" y="1702440"/>
            <a:ext cx="730044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Length: 4 units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Width: 2 units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Number of shaded squares: 8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Perimeter: 12 units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Area: 8 square units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3" name="TextBox 36"/>
          <p:cNvSpPr/>
          <p:nvPr/>
        </p:nvSpPr>
        <p:spPr>
          <a:xfrm>
            <a:off x="720000" y="5162760"/>
            <a:ext cx="7300440" cy="16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Length: 9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Width: 1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Number of shaded squares: 9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Perimeter: 20 Units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Area: 9 square units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4"/>
          <a:stretch/>
        </p:blipFill>
        <p:spPr>
          <a:xfrm>
            <a:off x="1230480" y="5328000"/>
            <a:ext cx="2944800" cy="1658520"/>
          </a:xfrm>
          <a:prstGeom prst="rect">
            <a:avLst/>
          </a:prstGeom>
          <a:ln w="0">
            <a:noFill/>
          </a:ln>
        </p:spPr>
      </p:pic>
      <p:sp>
        <p:nvSpPr>
          <p:cNvPr id="125" name="TextBox 37"/>
          <p:cNvSpPr/>
          <p:nvPr/>
        </p:nvSpPr>
        <p:spPr>
          <a:xfrm>
            <a:off x="9720000" y="1742760"/>
            <a:ext cx="737928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Length: 5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Width: 3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Number of shaded squares: 15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Perimeter: 16 units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Area: 15 square units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5"/>
          <a:stretch/>
        </p:blipFill>
        <p:spPr>
          <a:xfrm>
            <a:off x="10146960" y="1814760"/>
            <a:ext cx="2992320" cy="2584440"/>
          </a:xfrm>
          <a:prstGeom prst="rect">
            <a:avLst/>
          </a:prstGeom>
          <a:ln w="0">
            <a:noFill/>
          </a:ln>
        </p:spPr>
      </p:pic>
      <p:sp>
        <p:nvSpPr>
          <p:cNvPr id="127" name="TextBox 38"/>
          <p:cNvSpPr/>
          <p:nvPr/>
        </p:nvSpPr>
        <p:spPr>
          <a:xfrm>
            <a:off x="9618840" y="5274360"/>
            <a:ext cx="7480440" cy="22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Length: 7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Width: 7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Number of shaded squares: 49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Perimeter: 28 units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Area: 49 square units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6"/>
          <a:stretch/>
        </p:blipFill>
        <p:spPr>
          <a:xfrm>
            <a:off x="10075320" y="5094360"/>
            <a:ext cx="3063960" cy="3001320"/>
          </a:xfrm>
          <a:prstGeom prst="rect">
            <a:avLst/>
          </a:prstGeom>
          <a:ln w="0"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2"/>
          <p:cNvSpPr/>
          <p:nvPr/>
        </p:nvSpPr>
        <p:spPr>
          <a:xfrm>
            <a:off x="4133880" y="2263320"/>
            <a:ext cx="9910440" cy="506268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Application>LibreOffice/7.2.5.2$MacOSX_X86_64 LibreOffice_project/499f9727c189e6ef3471021d6132d4c694f357e5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DAFl9Zu4QXU</dc:identifier>
  <dc:language>en-PH</dc:language>
  <cp:lastModifiedBy/>
  <dcterms:modified xsi:type="dcterms:W3CDTF">2023-08-25T07:23:01Z</dcterms:modified>
  <cp:revision>13</cp:revision>
  <dc:subject/>
  <dc:title>Kinds of Line Pairs.pptx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