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480" cy="10284480"/>
          </a:xfrm>
          <a:prstGeom prst="rect">
            <a:avLst/>
          </a:prstGeom>
          <a:ln w="0">
            <a:noFill/>
          </a:ln>
        </p:spPr>
      </p:pic>
      <p:grpSp>
        <p:nvGrpSpPr>
          <p:cNvPr id="39" name="Group 3"/>
          <p:cNvGrpSpPr/>
          <p:nvPr/>
        </p:nvGrpSpPr>
        <p:grpSpPr>
          <a:xfrm>
            <a:off x="0" y="0"/>
            <a:ext cx="18273600" cy="10272600"/>
            <a:chOff x="0" y="0"/>
            <a:chExt cx="18273600" cy="10272600"/>
          </a:xfrm>
        </p:grpSpPr>
        <p:sp>
          <p:nvSpPr>
            <p:cNvPr id="40" name="Freeform 4"/>
            <p:cNvSpPr/>
            <p:nvPr/>
          </p:nvSpPr>
          <p:spPr>
            <a:xfrm>
              <a:off x="0" y="0"/>
              <a:ext cx="18273600" cy="1027260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280" cy="418428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080" cy="5779080"/>
            <a:chOff x="5231160" y="2212920"/>
            <a:chExt cx="13042080" cy="5779080"/>
          </a:xfrm>
        </p:grpSpPr>
        <p:sp>
          <p:nvSpPr>
            <p:cNvPr id="43" name="Freeform 7"/>
            <p:cNvSpPr/>
            <p:nvPr/>
          </p:nvSpPr>
          <p:spPr>
            <a:xfrm>
              <a:off x="5231160" y="2212920"/>
              <a:ext cx="13042080" cy="577908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440" cy="56196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732200"/>
            <a:ext cx="11048400" cy="82260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Conversion of Units for Area</a:t>
            </a:r>
            <a:endParaRPr b="1"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440" cy="1441440"/>
            <a:chOff x="16303320" y="0"/>
            <a:chExt cx="1441440" cy="1441440"/>
          </a:xfrm>
        </p:grpSpPr>
        <p:sp>
          <p:nvSpPr>
            <p:cNvPr id="48"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TextBox 8"/>
          <p:cNvSpPr/>
          <p:nvPr/>
        </p:nvSpPr>
        <p:spPr>
          <a:xfrm>
            <a:off x="1623600" y="2629080"/>
            <a:ext cx="15040800" cy="5028840"/>
          </a:xfrm>
          <a:prstGeom prst="rect">
            <a:avLst/>
          </a:prstGeom>
          <a:noFill/>
          <a:ln w="0">
            <a:noFill/>
          </a:ln>
        </p:spPr>
        <p:style>
          <a:lnRef idx="0"/>
          <a:fillRef idx="0"/>
          <a:effectRef idx="0"/>
          <a:fontRef idx="minor"/>
        </p:style>
        <p:txBody>
          <a:bodyPr lIns="0" rIns="0" tIns="0" bIns="0" anchor="t">
            <a:spAutoFit/>
          </a:bodyPr>
          <a:p>
            <a:pPr algn="just">
              <a:lnSpc>
                <a:spcPts val="3600"/>
              </a:lnSpc>
              <a:buNone/>
            </a:pPr>
            <a:r>
              <a:rPr b="0" lang="en-US" sz="3000" spc="-1" strike="noStrike">
                <a:solidFill>
                  <a:srgbClr val="000000"/>
                </a:solidFill>
                <a:latin typeface="Lato"/>
                <a:ea typeface="DejaVu Sans"/>
              </a:rPr>
              <a:t>Six students were tasked to clean the playground after lunch. To make sure everyone is productive, the leader decided to divide and assign the area equally. </a:t>
            </a:r>
            <a:endParaRPr b="0" lang="en-PH" sz="3000" spc="-1" strike="noStrike">
              <a:latin typeface="Arial"/>
            </a:endParaRPr>
          </a:p>
          <a:p>
            <a:pPr algn="just">
              <a:lnSpc>
                <a:spcPts val="3600"/>
              </a:lnSpc>
              <a:buNone/>
            </a:pP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He/She consulted the school pamphlet and found out that the playground area is 36,000 square centimeters. However, it was difficult to estimate the division of area since it is measured using square centimeters.</a:t>
            </a:r>
            <a:endParaRPr b="0" lang="en-PH" sz="3000" spc="-1" strike="noStrike">
              <a:latin typeface="Arial"/>
            </a:endParaRPr>
          </a:p>
          <a:p>
            <a:pPr algn="just">
              <a:lnSpc>
                <a:spcPts val="3600"/>
              </a:lnSpc>
              <a:buNone/>
            </a:pP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The leader then decided to calculate the equivalent measurement in square meters, so that he/she can easily divide the area of the playground.</a:t>
            </a:r>
            <a:endParaRPr b="0" lang="en-PH" sz="3000" spc="-1" strike="noStrike">
              <a:latin typeface="Arial"/>
            </a:endParaRPr>
          </a:p>
          <a:p>
            <a:pPr algn="just">
              <a:lnSpc>
                <a:spcPts val="3600"/>
              </a:lnSpc>
              <a:buNone/>
            </a:pP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How did the leader get the answer?</a:t>
            </a:r>
            <a:endParaRPr b="0" lang="en-PH" sz="30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1800000" y="4674240"/>
            <a:ext cx="4647600" cy="3785400"/>
          </a:xfrm>
          <a:prstGeom prst="rect">
            <a:avLst/>
          </a:prstGeom>
          <a:ln w="0">
            <a:noFill/>
          </a:ln>
        </p:spPr>
      </p:pic>
      <p:pic>
        <p:nvPicPr>
          <p:cNvPr id="54" name="" descr=""/>
          <p:cNvPicPr/>
          <p:nvPr/>
        </p:nvPicPr>
        <p:blipFill>
          <a:blip r:embed="rId2"/>
          <a:stretch/>
        </p:blipFill>
        <p:spPr>
          <a:xfrm>
            <a:off x="2209320" y="947520"/>
            <a:ext cx="3550320" cy="3263400"/>
          </a:xfrm>
          <a:prstGeom prst="rect">
            <a:avLst/>
          </a:prstGeom>
          <a:ln w="0">
            <a:noFill/>
          </a:ln>
        </p:spPr>
      </p:pic>
      <p:sp>
        <p:nvSpPr>
          <p:cNvPr id="55" name="Freeform 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grpSp>
        <p:nvGrpSpPr>
          <p:cNvPr id="56" name="Group 1"/>
          <p:cNvGrpSpPr/>
          <p:nvPr/>
        </p:nvGrpSpPr>
        <p:grpSpPr>
          <a:xfrm>
            <a:off x="16303320" y="0"/>
            <a:ext cx="1441440" cy="1441440"/>
            <a:chOff x="16303320" y="0"/>
            <a:chExt cx="1441440" cy="1441440"/>
          </a:xfrm>
        </p:grpSpPr>
        <p:sp>
          <p:nvSpPr>
            <p:cNvPr id="57" name="Freeform 3"/>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58" name="Freeform 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4"/>
            <a:srcRect/>
            <a:stretch/>
          </a:blipFill>
          <a:ln w="0">
            <a:noFill/>
          </a:ln>
        </p:spPr>
        <p:style>
          <a:lnRef idx="0"/>
          <a:fillRef idx="0"/>
          <a:effectRef idx="0"/>
          <a:fontRef idx="minor"/>
        </p:style>
      </p:sp>
      <p:sp>
        <p:nvSpPr>
          <p:cNvPr id="59" name="TextBox 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0" name="TextBox 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1" name="TextBox 5"/>
          <p:cNvSpPr/>
          <p:nvPr/>
        </p:nvSpPr>
        <p:spPr>
          <a:xfrm>
            <a:off x="618840" y="180000"/>
            <a:ext cx="7840800" cy="908172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2400" spc="-1" strike="noStrike">
                <a:solidFill>
                  <a:srgbClr val="000000"/>
                </a:solidFill>
                <a:latin typeface="Lato"/>
                <a:ea typeface="DejaVu Sans"/>
              </a:rPr>
              <a:t>Let us say we have a square that is 1 meter on each side. </a:t>
            </a:r>
            <a:endParaRPr b="0" lang="en-PH" sz="2400" spc="-1" strike="noStrike">
              <a:latin typeface="Arial"/>
            </a:endParaRPr>
          </a:p>
          <a:p>
            <a:pPr>
              <a:lnSpc>
                <a:spcPct val="100000"/>
              </a:lnSpc>
              <a:buNone/>
            </a:pPr>
            <a:r>
              <a:rPr b="0" lang="en-US" sz="2400" spc="-1" strike="noStrike">
                <a:solidFill>
                  <a:srgbClr val="000000"/>
                </a:solidFill>
                <a:latin typeface="Lato"/>
                <a:ea typeface="DejaVu Sans"/>
              </a:rPr>
              <a:t>Then, its area will have 1 square meter.</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US" sz="2400" spc="-1" strike="noStrike">
                <a:solidFill>
                  <a:srgbClr val="000000"/>
                </a:solidFill>
                <a:latin typeface="Lato"/>
                <a:ea typeface="DejaVu Sans"/>
              </a:rPr>
              <a:t>We can also visualize this as:</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US" sz="2400" spc="-1" strike="noStrike">
                <a:solidFill>
                  <a:srgbClr val="000000"/>
                </a:solidFill>
                <a:latin typeface="Lato"/>
                <a:ea typeface="DejaVu Sans"/>
              </a:rPr>
              <a:t>If you will show this figure using a grid, how many squares will there be?</a:t>
            </a:r>
            <a:endParaRPr b="0" lang="en-PH" sz="2400" spc="-1" strike="noStrike">
              <a:latin typeface="Arial"/>
            </a:endParaRPr>
          </a:p>
        </p:txBody>
      </p:sp>
      <p:sp>
        <p:nvSpPr>
          <p:cNvPr id="62" name="TextBox 10"/>
          <p:cNvSpPr/>
          <p:nvPr/>
        </p:nvSpPr>
        <p:spPr>
          <a:xfrm>
            <a:off x="8640000" y="2842560"/>
            <a:ext cx="8999640" cy="493380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0" lang="en-US" sz="2400" spc="-1" strike="noStrike">
                <a:solidFill>
                  <a:srgbClr val="000000"/>
                </a:solidFill>
                <a:latin typeface="Lato"/>
                <a:ea typeface="DejaVu Sans"/>
              </a:rPr>
              <a:t>There will be 100 squares per column and 100 squares per row.</a:t>
            </a:r>
            <a:endParaRPr b="0" lang="en-PH" sz="2400" spc="-1" strike="noStrike">
              <a:latin typeface="Arial"/>
              <a:ea typeface="PingFang SC"/>
            </a:endParaRPr>
          </a:p>
          <a:p>
            <a:pPr algn="just">
              <a:lnSpc>
                <a:spcPct val="100000"/>
              </a:lnSpc>
              <a:buNone/>
            </a:pPr>
            <a:r>
              <a:rPr b="0" lang="en-US" sz="2400" spc="-1" strike="noStrike">
                <a:solidFill>
                  <a:srgbClr val="000000"/>
                </a:solidFill>
                <a:latin typeface="Lato"/>
                <a:ea typeface="DejaVu Sans"/>
              </a:rPr>
              <a:t>Counting all of the shaded squares, there will be 10,000 squares or</a:t>
            </a:r>
            <a:endParaRPr b="0" lang="en-PH" sz="2400" spc="-1" strike="noStrike">
              <a:latin typeface="Arial"/>
              <a:ea typeface="PingFang SC"/>
            </a:endParaRPr>
          </a:p>
          <a:p>
            <a:pPr algn="just">
              <a:lnSpc>
                <a:spcPct val="100000"/>
              </a:lnSpc>
              <a:buNone/>
            </a:pPr>
            <a:r>
              <a:rPr b="0" lang="en-US" sz="2400" spc="-1" strike="noStrike">
                <a:solidFill>
                  <a:srgbClr val="000000"/>
                </a:solidFill>
                <a:latin typeface="Lato"/>
                <a:ea typeface="DejaVu Sans"/>
              </a:rPr>
              <a:t>10,000 square centimeters! So, 1 sq. m = 10,000 sq. cm. Thus,</a:t>
            </a:r>
            <a:endParaRPr b="0" lang="en-PH" sz="2400" spc="-1" strike="noStrike">
              <a:latin typeface="Arial"/>
              <a:ea typeface="PingFang SC"/>
            </a:endParaRPr>
          </a:p>
          <a:p>
            <a:pPr marL="216000" indent="-216000" algn="just">
              <a:lnSpc>
                <a:spcPct val="100000"/>
              </a:lnSpc>
              <a:buClr>
                <a:srgbClr val="000000"/>
              </a:buClr>
              <a:buSzPct val="45000"/>
              <a:buFont typeface="Wingdings" charset="2"/>
              <a:buChar char=""/>
            </a:pPr>
            <a:r>
              <a:rPr b="0" lang="en-US" sz="2400" spc="-1" strike="noStrike">
                <a:solidFill>
                  <a:srgbClr val="000000"/>
                </a:solidFill>
                <a:latin typeface="Lato"/>
                <a:ea typeface="DejaVu Sans"/>
              </a:rPr>
              <a:t>To convert</a:t>
            </a:r>
            <a:r>
              <a:rPr b="1" lang="en-US" sz="2400" spc="-1" strike="noStrike">
                <a:solidFill>
                  <a:srgbClr val="000000"/>
                </a:solidFill>
                <a:latin typeface="Lato"/>
                <a:ea typeface="DejaVu Sans"/>
              </a:rPr>
              <a:t> square meters to square centimeters, </a:t>
            </a:r>
            <a:r>
              <a:rPr b="0" lang="en-US" sz="2400" spc="-1" strike="noStrike">
                <a:solidFill>
                  <a:srgbClr val="000000"/>
                </a:solidFill>
                <a:latin typeface="Lato"/>
                <a:ea typeface="DejaVu Sans"/>
              </a:rPr>
              <a:t>we multiply the given by 10,000.</a:t>
            </a:r>
            <a:endParaRPr b="0" lang="en-PH" sz="2400" spc="-1" strike="noStrike">
              <a:latin typeface="Arial"/>
              <a:ea typeface="PingFang SC"/>
            </a:endParaRPr>
          </a:p>
          <a:p>
            <a:pPr algn="just">
              <a:lnSpc>
                <a:spcPct val="100000"/>
              </a:lnSpc>
              <a:buNone/>
            </a:pPr>
            <a:endParaRPr b="0" lang="en-PH" sz="2400" spc="-1" strike="noStrike">
              <a:latin typeface="Arial"/>
              <a:ea typeface="PingFang SC"/>
            </a:endParaRPr>
          </a:p>
          <a:p>
            <a:pPr algn="just">
              <a:lnSpc>
                <a:spcPct val="100000"/>
              </a:lnSpc>
              <a:buNone/>
            </a:pPr>
            <a:r>
              <a:rPr b="1" lang="en-US" sz="2400" spc="-1" strike="noStrike">
                <a:solidFill>
                  <a:srgbClr val="000000"/>
                </a:solidFill>
                <a:latin typeface="Lato"/>
                <a:ea typeface="DejaVu Sans"/>
              </a:rPr>
              <a:t>Example 1: </a:t>
            </a:r>
            <a:r>
              <a:rPr b="1" lang="en-US" sz="2400" spc="-1" strike="noStrike">
                <a:solidFill>
                  <a:srgbClr val="000000"/>
                </a:solidFill>
                <a:latin typeface="Lato"/>
                <a:ea typeface="DejaVu Sans"/>
              </a:rPr>
              <a:t>	</a:t>
            </a:r>
            <a:r>
              <a:rPr b="1" lang="en-US" sz="2400" spc="-1" strike="noStrike">
                <a:solidFill>
                  <a:srgbClr val="000000"/>
                </a:solidFill>
                <a:latin typeface="Lato"/>
                <a:ea typeface="DejaVu Sans"/>
              </a:rPr>
              <a:t>	</a:t>
            </a:r>
            <a:r>
              <a:rPr b="0" lang="en-US" sz="2400" spc="-1" strike="noStrike">
                <a:solidFill>
                  <a:srgbClr val="000000"/>
                </a:solidFill>
                <a:latin typeface="Lato"/>
                <a:ea typeface="DejaVu Sans"/>
              </a:rPr>
              <a:t>3 sq. m = ______ sq. cm</a:t>
            </a:r>
            <a:endParaRPr b="0" lang="en-PH" sz="2400" spc="-1" strike="noStrike">
              <a:latin typeface="Arial"/>
              <a:ea typeface="PingFang SC"/>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3 sq. m × 10,000 = </a:t>
            </a:r>
            <a:r>
              <a:rPr b="1" lang="en-US" sz="2400" spc="-1" strike="noStrike">
                <a:solidFill>
                  <a:srgbClr val="000000"/>
                </a:solidFill>
                <a:latin typeface="Lato"/>
                <a:ea typeface="DejaVu Sans"/>
              </a:rPr>
              <a:t>30,000 sq. cm</a:t>
            </a:r>
            <a:endParaRPr b="0" lang="en-PH" sz="2400" spc="-1" strike="noStrike">
              <a:latin typeface="Arial"/>
              <a:ea typeface="PingFang SC"/>
            </a:endParaRPr>
          </a:p>
          <a:p>
            <a:pPr algn="just">
              <a:lnSpc>
                <a:spcPct val="100000"/>
              </a:lnSpc>
              <a:buNone/>
            </a:pPr>
            <a:endParaRPr b="0" lang="en-PH" sz="2400" spc="-1" strike="noStrike">
              <a:latin typeface="Arial"/>
              <a:ea typeface="PingFang SC"/>
            </a:endParaRPr>
          </a:p>
          <a:p>
            <a:pPr marL="216000" indent="-216000" algn="just">
              <a:lnSpc>
                <a:spcPct val="100000"/>
              </a:lnSpc>
              <a:buClr>
                <a:srgbClr val="000000"/>
              </a:buClr>
              <a:buSzPct val="45000"/>
              <a:buFont typeface="Wingdings" charset="2"/>
              <a:buChar char=""/>
            </a:pPr>
            <a:r>
              <a:rPr b="0" lang="en-US" sz="2400" spc="-1" strike="noStrike">
                <a:solidFill>
                  <a:srgbClr val="000000"/>
                </a:solidFill>
                <a:latin typeface="Lato"/>
                <a:ea typeface="DejaVu Sans"/>
              </a:rPr>
              <a:t>To </a:t>
            </a:r>
            <a:r>
              <a:rPr b="1" lang="en-US" sz="2400" spc="-1" strike="noStrike">
                <a:solidFill>
                  <a:srgbClr val="000000"/>
                </a:solidFill>
                <a:latin typeface="Lato"/>
                <a:ea typeface="DejaVu Sans"/>
              </a:rPr>
              <a:t>convert square centimeters to square meters</a:t>
            </a:r>
            <a:r>
              <a:rPr b="0" lang="en-US" sz="2400" spc="-1" strike="noStrike">
                <a:solidFill>
                  <a:srgbClr val="000000"/>
                </a:solidFill>
                <a:latin typeface="Lato"/>
                <a:ea typeface="DejaVu Sans"/>
              </a:rPr>
              <a:t>, we divide the given by 10,000.</a:t>
            </a:r>
            <a:endParaRPr b="0" lang="en-PH" sz="2400" spc="-1" strike="noStrike">
              <a:latin typeface="Arial"/>
              <a:ea typeface="PingFang SC"/>
            </a:endParaRPr>
          </a:p>
          <a:p>
            <a:pPr algn="just">
              <a:lnSpc>
                <a:spcPct val="100000"/>
              </a:lnSpc>
              <a:buNone/>
            </a:pPr>
            <a:endParaRPr b="0" lang="en-PH" sz="2400" spc="-1" strike="noStrike">
              <a:latin typeface="Arial"/>
              <a:ea typeface="PingFang SC"/>
            </a:endParaRPr>
          </a:p>
          <a:p>
            <a:pPr algn="just">
              <a:lnSpc>
                <a:spcPct val="100000"/>
              </a:lnSpc>
              <a:buNone/>
            </a:pPr>
            <a:r>
              <a:rPr b="1" lang="en-US" sz="2400" spc="-1" strike="noStrike">
                <a:solidFill>
                  <a:srgbClr val="000000"/>
                </a:solidFill>
                <a:latin typeface="Lato"/>
                <a:ea typeface="DejaVu Sans"/>
              </a:rPr>
              <a:t>Example 2: </a:t>
            </a:r>
            <a:r>
              <a:rPr b="1" lang="en-US" sz="2400" spc="-1" strike="noStrike">
                <a:solidFill>
                  <a:srgbClr val="000000"/>
                </a:solidFill>
                <a:latin typeface="Lato"/>
                <a:ea typeface="DejaVu Sans"/>
              </a:rPr>
              <a:t>	</a:t>
            </a:r>
            <a:r>
              <a:rPr b="1" lang="en-US" sz="2400" spc="-1" strike="noStrike">
                <a:solidFill>
                  <a:srgbClr val="000000"/>
                </a:solidFill>
                <a:latin typeface="Lato"/>
                <a:ea typeface="DejaVu Sans"/>
              </a:rPr>
              <a:t>	</a:t>
            </a:r>
            <a:r>
              <a:rPr b="0" lang="en-US" sz="2400" spc="-1" strike="noStrike">
                <a:solidFill>
                  <a:srgbClr val="000000"/>
                </a:solidFill>
                <a:latin typeface="Lato"/>
                <a:ea typeface="DejaVu Sans"/>
              </a:rPr>
              <a:t>90,000 sq. cm = ______ sq. m</a:t>
            </a:r>
            <a:endParaRPr b="0" lang="en-PH" sz="2400" spc="-1" strike="noStrike">
              <a:latin typeface="Arial"/>
              <a:ea typeface="PingFang SC"/>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90,000 sq. cm ÷ 10,000 = </a:t>
            </a:r>
            <a:r>
              <a:rPr b="1" lang="en-US" sz="2400" spc="-1" strike="noStrike">
                <a:solidFill>
                  <a:srgbClr val="000000"/>
                </a:solidFill>
                <a:latin typeface="Lato"/>
                <a:ea typeface="DejaVu Sans"/>
              </a:rPr>
              <a:t>9 sq. m</a:t>
            </a:r>
            <a:endParaRPr b="0" lang="en-PH" sz="2400" spc="-1" strike="noStrike">
              <a:latin typeface="Arial"/>
              <a:ea typeface="PingFang SC"/>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3" name="Group 4"/>
          <p:cNvGrpSpPr/>
          <p:nvPr/>
        </p:nvGrpSpPr>
        <p:grpSpPr>
          <a:xfrm>
            <a:off x="371160" y="180000"/>
            <a:ext cx="8268480" cy="8999640"/>
            <a:chOff x="371160" y="180000"/>
            <a:chExt cx="8268480" cy="8999640"/>
          </a:xfrm>
        </p:grpSpPr>
        <p:sp>
          <p:nvSpPr>
            <p:cNvPr id="64" name="Freeform 12"/>
            <p:cNvSpPr/>
            <p:nvPr/>
          </p:nvSpPr>
          <p:spPr>
            <a:xfrm>
              <a:off x="371160" y="180000"/>
              <a:ext cx="8268480" cy="89996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65" name="Freeform 9"/>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66" name="Group 2"/>
          <p:cNvGrpSpPr/>
          <p:nvPr/>
        </p:nvGrpSpPr>
        <p:grpSpPr>
          <a:xfrm>
            <a:off x="16303320" y="0"/>
            <a:ext cx="1441440" cy="1441440"/>
            <a:chOff x="16303320" y="0"/>
            <a:chExt cx="1441440" cy="1441440"/>
          </a:xfrm>
        </p:grpSpPr>
        <p:sp>
          <p:nvSpPr>
            <p:cNvPr id="67" name="Freeform 10"/>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8" name="Freeform 11"/>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69" name="TextBox 11"/>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70" name="TextBox 12"/>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1" name="TextBox 13"/>
          <p:cNvSpPr/>
          <p:nvPr/>
        </p:nvSpPr>
        <p:spPr>
          <a:xfrm>
            <a:off x="618840" y="180000"/>
            <a:ext cx="7840800" cy="868680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ffffff"/>
                </a:solidFill>
                <a:latin typeface="Lato"/>
                <a:ea typeface="DejaVu Sans"/>
              </a:rPr>
              <a:t>STUDY TIP!</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To make the conversion easier, remember the following:</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Move</a:t>
            </a:r>
            <a:r>
              <a:rPr b="1" lang="en-US" sz="2000" spc="-1" strike="noStrike">
                <a:solidFill>
                  <a:srgbClr val="ffffff"/>
                </a:solidFill>
                <a:latin typeface="Lato"/>
                <a:ea typeface="DejaVu Sans"/>
              </a:rPr>
              <a:t> four decimal places to the right</a:t>
            </a:r>
            <a:r>
              <a:rPr b="0" lang="en-US" sz="2000" spc="-1" strike="noStrike">
                <a:solidFill>
                  <a:srgbClr val="ffffff"/>
                </a:solidFill>
                <a:latin typeface="Lato"/>
                <a:ea typeface="DejaVu Sans"/>
              </a:rPr>
              <a:t> if you are converting from sq. m (the bigger unit) to sq. cm (smaller unit).</a:t>
            </a:r>
            <a:endParaRPr b="0" lang="en-PH" sz="2000" spc="-1" strike="noStrike">
              <a:latin typeface="Arial"/>
            </a:endParaRPr>
          </a:p>
          <a:p>
            <a:pPr algn="ct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3 sq. m = sq. cm = </a:t>
            </a:r>
            <a:r>
              <a:rPr b="1" lang="en-US" sz="2000" spc="-1" strike="noStrike">
                <a:solidFill>
                  <a:srgbClr val="ffffff"/>
                </a:solidFill>
                <a:latin typeface="Lato"/>
                <a:ea typeface="DejaVu Sans"/>
              </a:rPr>
              <a:t>30,000 sq. cm</a:t>
            </a:r>
            <a:endParaRPr b="0" lang="en-PH" sz="2000" spc="-1" strike="noStrike">
              <a:latin typeface="Arial"/>
            </a:endParaRPr>
          </a:p>
          <a:p>
            <a:pPr algn="ctr">
              <a:lnSpc>
                <a:spcPts val="3600"/>
              </a:lnSpc>
              <a:buNone/>
            </a:pPr>
            <a:endParaRPr b="0" lang="en-PH" sz="2000" spc="-1" strike="noStrike">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Move </a:t>
            </a:r>
            <a:r>
              <a:rPr b="1" lang="en-US" sz="2000" spc="-1" strike="noStrike">
                <a:solidFill>
                  <a:srgbClr val="ffffff"/>
                </a:solidFill>
                <a:latin typeface="Lato"/>
                <a:ea typeface="DejaVu Sans"/>
              </a:rPr>
              <a:t>four decimal places to the left</a:t>
            </a:r>
            <a:r>
              <a:rPr b="0" lang="en-US" sz="2000" spc="-1" strike="noStrike">
                <a:solidFill>
                  <a:srgbClr val="ffffff"/>
                </a:solidFill>
                <a:latin typeface="Lato"/>
                <a:ea typeface="DejaVu Sans"/>
              </a:rPr>
              <a:t> if you are converting from sq. cm (the smaller unit) to sq. m (the bigger unit).</a:t>
            </a:r>
            <a:endParaRPr b="0" lang="en-PH" sz="2000" spc="-1" strike="noStrike">
              <a:latin typeface="Arial"/>
            </a:endParaRPr>
          </a:p>
          <a:p>
            <a:pPr algn="ct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90,000 sq. cm = sq. m = </a:t>
            </a:r>
            <a:r>
              <a:rPr b="1" lang="en-US" sz="2000" spc="-1" strike="noStrike">
                <a:solidFill>
                  <a:srgbClr val="ffffff"/>
                </a:solidFill>
                <a:latin typeface="Lato"/>
                <a:ea typeface="DejaVu Sans"/>
              </a:rPr>
              <a:t>9 sq. m</a:t>
            </a:r>
            <a:endParaRPr b="0" lang="en-PH" sz="2000" spc="-1" strike="noStrike">
              <a:latin typeface="Arial"/>
            </a:endParaRPr>
          </a:p>
          <a:p>
            <a:pPr algn="ctr">
              <a:lnSpc>
                <a:spcPts val="3600"/>
              </a:lnSpc>
              <a:buNone/>
            </a:pPr>
            <a:endParaRPr b="0" lang="en-PH" sz="2000" spc="-1" strike="noStrike">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Let us go back to the problem. Since the leader wants to find out</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how many square meters there are in 36,000 square centimeters, we</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need to move four decimal places to the left.</a:t>
            </a:r>
            <a:endParaRPr b="0" lang="en-PH" sz="2000" spc="-1" strike="noStrike">
              <a:latin typeface="Arial"/>
            </a:endParaRPr>
          </a:p>
          <a:p>
            <a:pPr algn="ctr">
              <a:lnSpc>
                <a:spcPts val="3600"/>
              </a:lnSpc>
              <a:buNone/>
            </a:pPr>
            <a:r>
              <a:rPr b="0" lang="en-US" sz="2000" spc="-1" strike="noStrike">
                <a:solidFill>
                  <a:srgbClr val="ffffff"/>
                </a:solidFill>
                <a:latin typeface="Lato"/>
                <a:ea typeface="DejaVu Sans"/>
              </a:rPr>
              <a:t>Then, 36,000 sq. cm =</a:t>
            </a: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sq. m = 3.6 sq. m.</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Since there are 6 students who were tasked to clean the playground, it would be divided by 6:</a:t>
            </a:r>
            <a:endParaRPr b="0" lang="en-PH" sz="2000" spc="-1" strike="noStrike">
              <a:latin typeface="Arial"/>
            </a:endParaRPr>
          </a:p>
          <a:p>
            <a:pPr algn="ctr">
              <a:lnSpc>
                <a:spcPts val="3600"/>
              </a:lnSpc>
              <a:buNone/>
            </a:pPr>
            <a:r>
              <a:rPr b="0" lang="en-US" sz="2000" spc="-1" strike="noStrike">
                <a:solidFill>
                  <a:srgbClr val="ffffff"/>
                </a:solidFill>
                <a:latin typeface="Lato"/>
                <a:ea typeface="DejaVu Sans"/>
              </a:rPr>
              <a:t>3.6 sq. m ÷ 6 students = 0.6 sq. m</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Therefore, each student would be assigned to clean an area of </a:t>
            </a:r>
            <a:endParaRPr b="0" lang="en-PH" sz="2000" spc="-1" strike="noStrike">
              <a:latin typeface="Arial"/>
            </a:endParaRPr>
          </a:p>
          <a:p>
            <a:pPr algn="ctr">
              <a:lnSpc>
                <a:spcPts val="3600"/>
              </a:lnSpc>
              <a:buNone/>
            </a:pPr>
            <a:r>
              <a:rPr b="1" lang="en-US" sz="2000" spc="-1" strike="noStrike">
                <a:solidFill>
                  <a:srgbClr val="ffffff"/>
                </a:solidFill>
                <a:latin typeface="Lato"/>
                <a:ea typeface="DejaVu Sans"/>
              </a:rPr>
              <a:t>0.6 sq. m.</a:t>
            </a:r>
            <a:endParaRPr b="0" lang="en-PH" sz="2000" spc="-1" strike="noStrike">
              <a:latin typeface="Arial"/>
            </a:endParaRPr>
          </a:p>
        </p:txBody>
      </p:sp>
      <p:pic>
        <p:nvPicPr>
          <p:cNvPr id="72" name="" descr=""/>
          <p:cNvPicPr/>
          <p:nvPr/>
        </p:nvPicPr>
        <p:blipFill>
          <a:blip r:embed="rId3"/>
          <a:stretch/>
        </p:blipFill>
        <p:spPr>
          <a:xfrm>
            <a:off x="4356000" y="6264000"/>
            <a:ext cx="925920" cy="349560"/>
          </a:xfrm>
          <a:prstGeom prst="rect">
            <a:avLst/>
          </a:prstGeom>
          <a:ln w="0">
            <a:noFill/>
          </a:ln>
        </p:spPr>
      </p:pic>
      <p:sp>
        <p:nvSpPr>
          <p:cNvPr id="73" name="TextBox 14"/>
          <p:cNvSpPr/>
          <p:nvPr/>
        </p:nvSpPr>
        <p:spPr>
          <a:xfrm>
            <a:off x="9180000" y="2447640"/>
            <a:ext cx="8819640" cy="417420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1" lang="en-US" sz="2600" spc="-1" strike="noStrike">
                <a:solidFill>
                  <a:srgbClr val="000000"/>
                </a:solidFill>
                <a:latin typeface="Lato"/>
                <a:ea typeface="DejaVu Sans"/>
              </a:rPr>
              <a:t>Example 3:</a:t>
            </a:r>
            <a:r>
              <a:rPr b="0" lang="en-US" sz="2600" spc="-1" strike="noStrike">
                <a:solidFill>
                  <a:srgbClr val="000000"/>
                </a:solidFill>
                <a:latin typeface="Lato"/>
                <a:ea typeface="DejaVu Sans"/>
              </a:rPr>
              <a:t> Convert 40,000 sq. cm to sq. m.</a:t>
            </a:r>
            <a:endParaRPr b="0" lang="en-PH" sz="2600" spc="-1" strike="noStrike">
              <a:latin typeface="Arial"/>
            </a:endParaRPr>
          </a:p>
          <a:p>
            <a:pPr>
              <a:lnSpc>
                <a:spcPct val="100000"/>
              </a:lnSpc>
              <a:buNone/>
            </a:pPr>
            <a:r>
              <a:rPr b="0" lang="en-US" sz="2600" spc="-1" strike="noStrike">
                <a:solidFill>
                  <a:srgbClr val="000000"/>
                </a:solidFill>
                <a:latin typeface="Lato"/>
                <a:ea typeface="DejaVu Sans"/>
              </a:rPr>
              <a:t> </a:t>
            </a:r>
            <a:endParaRPr b="0" lang="en-PH" sz="2600" spc="-1" strike="noStrike">
              <a:latin typeface="Arial"/>
            </a:endParaRPr>
          </a:p>
          <a:p>
            <a:pPr>
              <a:lnSpc>
                <a:spcPct val="100000"/>
              </a:lnSpc>
              <a:buNone/>
            </a:pPr>
            <a:r>
              <a:rPr b="0" lang="en-US" sz="2600" spc="-1" strike="noStrike">
                <a:solidFill>
                  <a:srgbClr val="000000"/>
                </a:solidFill>
                <a:latin typeface="Lato"/>
                <a:ea typeface="DejaVu Sans"/>
              </a:rPr>
              <a:t>	</a:t>
            </a:r>
            <a:r>
              <a:rPr b="0" lang="en-US" sz="2600" spc="-1" strike="noStrike">
                <a:solidFill>
                  <a:srgbClr val="000000"/>
                </a:solidFill>
                <a:latin typeface="Lato"/>
                <a:ea typeface="DejaVu Sans"/>
              </a:rPr>
              <a:t>To convert square centimeters to square meters, we divide by 10,000.</a:t>
            </a:r>
            <a:endParaRPr b="0" lang="en-PH" sz="2600" spc="-1" strike="noStrike">
              <a:latin typeface="Arial"/>
            </a:endParaRPr>
          </a:p>
          <a:p>
            <a:pPr algn="ctr">
              <a:lnSpc>
                <a:spcPct val="100000"/>
              </a:lnSpc>
              <a:buNone/>
            </a:pPr>
            <a:r>
              <a:rPr b="0" lang="en-US" sz="2600" spc="-1" strike="noStrike">
                <a:solidFill>
                  <a:srgbClr val="000000"/>
                </a:solidFill>
                <a:latin typeface="Lato"/>
                <a:ea typeface="DejaVu Sans"/>
              </a:rPr>
              <a:t>40,000 sq. cm ÷ 10,000 = </a:t>
            </a:r>
            <a:r>
              <a:rPr b="1" lang="en-US" sz="2600" spc="-1" strike="noStrike">
                <a:solidFill>
                  <a:srgbClr val="000000"/>
                </a:solidFill>
                <a:latin typeface="Lato"/>
                <a:ea typeface="DejaVu Sans"/>
              </a:rPr>
              <a:t>4 sq. m</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r>
              <a:rPr b="1" lang="en-US" sz="2600" spc="-1" strike="noStrike">
                <a:solidFill>
                  <a:srgbClr val="000000"/>
                </a:solidFill>
                <a:latin typeface="Lato"/>
                <a:ea typeface="DejaVu Sans"/>
              </a:rPr>
              <a:t>Example 4:</a:t>
            </a:r>
            <a:r>
              <a:rPr b="0" lang="en-US" sz="2600" spc="-1" strike="noStrike">
                <a:solidFill>
                  <a:srgbClr val="000000"/>
                </a:solidFill>
                <a:latin typeface="Lato"/>
                <a:ea typeface="DejaVu Sans"/>
              </a:rPr>
              <a:t> Convert 5 sq. m to sq. cm.</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r>
              <a:rPr b="0" lang="en-US" sz="2600" spc="-1" strike="noStrike">
                <a:solidFill>
                  <a:srgbClr val="000000"/>
                </a:solidFill>
                <a:latin typeface="Lato"/>
                <a:ea typeface="DejaVu Sans"/>
              </a:rPr>
              <a:t>	</a:t>
            </a:r>
            <a:r>
              <a:rPr b="0" lang="en-US" sz="2600" spc="-1" strike="noStrike">
                <a:solidFill>
                  <a:srgbClr val="000000"/>
                </a:solidFill>
                <a:latin typeface="Lato"/>
                <a:ea typeface="DejaVu Sans"/>
              </a:rPr>
              <a:t>To convert square centimeters to square meters, we multiply by 10,000.</a:t>
            </a:r>
            <a:endParaRPr b="0" lang="en-PH" sz="2600" spc="-1" strike="noStrike">
              <a:latin typeface="Arial"/>
            </a:endParaRPr>
          </a:p>
          <a:p>
            <a:pPr algn="ctr">
              <a:lnSpc>
                <a:spcPct val="100000"/>
              </a:lnSpc>
              <a:buNone/>
            </a:pPr>
            <a:r>
              <a:rPr b="0" lang="en-US" sz="2600" spc="-1" strike="noStrike">
                <a:solidFill>
                  <a:srgbClr val="000000"/>
                </a:solidFill>
                <a:latin typeface="Lato"/>
                <a:ea typeface="DejaVu Sans"/>
              </a:rPr>
              <a:t>3 sq. cm ÷ 10,000 = </a:t>
            </a:r>
            <a:r>
              <a:rPr b="1" lang="en-US" sz="2600" spc="-1" strike="noStrike">
                <a:solidFill>
                  <a:srgbClr val="000000"/>
                </a:solidFill>
                <a:latin typeface="Lato"/>
                <a:ea typeface="DejaVu Sans"/>
              </a:rPr>
              <a:t>30,000 sq. cm</a:t>
            </a:r>
            <a:endParaRPr b="0" lang="en-PH" sz="26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75" name="Group 3"/>
          <p:cNvGrpSpPr/>
          <p:nvPr/>
        </p:nvGrpSpPr>
        <p:grpSpPr>
          <a:xfrm>
            <a:off x="16303320" y="0"/>
            <a:ext cx="1441440" cy="1441440"/>
            <a:chOff x="16303320" y="0"/>
            <a:chExt cx="1441440" cy="1441440"/>
          </a:xfrm>
        </p:grpSpPr>
        <p:sp>
          <p:nvSpPr>
            <p:cNvPr id="76"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77"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78" name="TextBox 7"/>
          <p:cNvSpPr/>
          <p:nvPr/>
        </p:nvSpPr>
        <p:spPr>
          <a:xfrm>
            <a:off x="720000" y="144000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3000" spc="-1" strike="noStrike">
                <a:solidFill>
                  <a:srgbClr val="000000"/>
                </a:solidFill>
                <a:latin typeface="Lato"/>
                <a:ea typeface="DejaVu Sans"/>
              </a:rPr>
              <a:t>Activity:</a:t>
            </a:r>
            <a:endParaRPr b="1" lang="en-PH" sz="3000" spc="-1" strike="noStrike">
              <a:latin typeface="Lato"/>
            </a:endParaRPr>
          </a:p>
        </p:txBody>
      </p:sp>
      <p:sp>
        <p:nvSpPr>
          <p:cNvPr id="79" name="TextBox 8"/>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0" name="TextBox 9"/>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1" name="TextBox 2"/>
          <p:cNvSpPr/>
          <p:nvPr/>
        </p:nvSpPr>
        <p:spPr>
          <a:xfrm>
            <a:off x="720000" y="2160000"/>
            <a:ext cx="15040800" cy="402012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2800" spc="-1" strike="noStrike">
                <a:solidFill>
                  <a:srgbClr val="000000"/>
                </a:solidFill>
                <a:latin typeface="Lato"/>
                <a:ea typeface="DejaVu Sans"/>
              </a:rPr>
              <a:t>Convert the following units of measurements as indicated. An example is given for you.</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1" lang="en-US" sz="2800" spc="-1" strike="noStrike">
                <a:solidFill>
                  <a:srgbClr val="000000"/>
                </a:solidFill>
                <a:latin typeface="Lato"/>
                <a:ea typeface="DejaVu Sans"/>
              </a:rPr>
              <a:t>Example:</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1.45 sq. m = ___________ sq. cm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45 × 10,000 = 14,500 sq. cm</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1. 11,000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___________ 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2. 98,000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___________ 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3. 10,700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___________ 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4. 5 sq. m</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___________ sq. cm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5. 7.3 sq. 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___________ sq. cm</a:t>
            </a:r>
            <a:endParaRPr b="0" lang="en-PH" sz="28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Freeform 13"/>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3" name="Group 5"/>
          <p:cNvGrpSpPr/>
          <p:nvPr/>
        </p:nvGrpSpPr>
        <p:grpSpPr>
          <a:xfrm>
            <a:off x="16303320" y="0"/>
            <a:ext cx="1441440" cy="1441440"/>
            <a:chOff x="16303320" y="0"/>
            <a:chExt cx="1441440" cy="1441440"/>
          </a:xfrm>
        </p:grpSpPr>
        <p:sp>
          <p:nvSpPr>
            <p:cNvPr id="84" name="Freeform 1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5" name="Freeform 1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6" name="TextBox 15"/>
          <p:cNvSpPr/>
          <p:nvPr/>
        </p:nvSpPr>
        <p:spPr>
          <a:xfrm>
            <a:off x="720000" y="144000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3000" spc="-1" strike="noStrike">
                <a:solidFill>
                  <a:srgbClr val="000000"/>
                </a:solidFill>
                <a:latin typeface="Lato"/>
                <a:ea typeface="DejaVu Sans"/>
              </a:rPr>
              <a:t>Answer Key:</a:t>
            </a:r>
            <a:endParaRPr b="1" lang="en-PH" sz="3000" spc="-1" strike="noStrike">
              <a:latin typeface="Lato"/>
            </a:endParaRPr>
          </a:p>
        </p:txBody>
      </p:sp>
      <p:sp>
        <p:nvSpPr>
          <p:cNvPr id="87" name="TextBox 1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8" name="TextBox 1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9" name="TextBox 18"/>
          <p:cNvSpPr/>
          <p:nvPr/>
        </p:nvSpPr>
        <p:spPr>
          <a:xfrm>
            <a:off x="720000" y="2160000"/>
            <a:ext cx="15040800" cy="213156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2800" spc="-1" strike="noStrike">
                <a:solidFill>
                  <a:srgbClr val="000000"/>
                </a:solidFill>
                <a:latin typeface="Lato"/>
                <a:ea typeface="DejaVu Sans"/>
              </a:rPr>
              <a:t>1. 11,000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1" lang="en-US" sz="2800" spc="-1" strike="noStrike">
                <a:solidFill>
                  <a:srgbClr val="000000"/>
                </a:solidFill>
                <a:latin typeface="Lato"/>
                <a:ea typeface="DejaVu Sans"/>
              </a:rPr>
              <a:t>1.1</a:t>
            </a:r>
            <a:r>
              <a:rPr b="0" lang="en-US" sz="2800" spc="-1" strike="noStrike">
                <a:solidFill>
                  <a:srgbClr val="000000"/>
                </a:solidFill>
                <a:latin typeface="Lato"/>
                <a:ea typeface="DejaVu Sans"/>
              </a:rPr>
              <a:t> 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2. 98,000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1" lang="en-US" sz="2800" spc="-1" strike="noStrike">
                <a:solidFill>
                  <a:srgbClr val="000000"/>
                </a:solidFill>
                <a:latin typeface="Lato"/>
                <a:ea typeface="DejaVu Sans"/>
              </a:rPr>
              <a:t>9.8 </a:t>
            </a:r>
            <a:r>
              <a:rPr b="0" lang="en-US" sz="2800" spc="-1" strike="noStrike">
                <a:solidFill>
                  <a:srgbClr val="000000"/>
                </a:solidFill>
                <a:latin typeface="Lato"/>
                <a:ea typeface="DejaVu Sans"/>
              </a:rPr>
              <a:t>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3. 10,700 sq. cm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1" lang="en-US" sz="2800" spc="-1" strike="noStrike">
                <a:solidFill>
                  <a:srgbClr val="000000"/>
                </a:solidFill>
                <a:latin typeface="Lato"/>
                <a:ea typeface="DejaVu Sans"/>
              </a:rPr>
              <a:t>1.07</a:t>
            </a:r>
            <a:r>
              <a:rPr b="0" lang="en-US" sz="2800" spc="-1" strike="noStrike">
                <a:solidFill>
                  <a:srgbClr val="000000"/>
                </a:solidFill>
                <a:latin typeface="Lato"/>
                <a:ea typeface="DejaVu Sans"/>
              </a:rPr>
              <a:t> sq. 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4. 5 sq. m</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1" lang="en-US" sz="2800" spc="-1" strike="noStrike">
                <a:solidFill>
                  <a:srgbClr val="000000"/>
                </a:solidFill>
                <a:latin typeface="Lato"/>
                <a:ea typeface="DejaVu Sans"/>
              </a:rPr>
              <a:t>50,000</a:t>
            </a:r>
            <a:r>
              <a:rPr b="0" lang="en-US" sz="2800" spc="-1" strike="noStrike">
                <a:solidFill>
                  <a:srgbClr val="000000"/>
                </a:solidFill>
                <a:latin typeface="Lato"/>
                <a:ea typeface="DejaVu Sans"/>
              </a:rPr>
              <a:t> sq. cm</a:t>
            </a:r>
            <a:endParaRPr b="0" lang="en-PH" sz="2800" spc="-1" strike="noStrike">
              <a:latin typeface="Arial"/>
            </a:endParaRPr>
          </a:p>
          <a:p>
            <a:pPr>
              <a:lnSpc>
                <a:spcPct val="100000"/>
              </a:lnSpc>
              <a:buNone/>
            </a:pPr>
            <a:r>
              <a:rPr b="0" lang="en-US" sz="2800" spc="-1" strike="noStrike">
                <a:solidFill>
                  <a:srgbClr val="000000"/>
                </a:solidFill>
                <a:latin typeface="Lato"/>
                <a:ea typeface="DejaVu Sans"/>
              </a:rPr>
              <a:t>5. 7.3 sq. m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0" lang="en-US" sz="2800" spc="-1" strike="noStrike">
                <a:solidFill>
                  <a:srgbClr val="000000"/>
                </a:solidFill>
                <a:latin typeface="Lato"/>
                <a:ea typeface="DejaVu Sans"/>
              </a:rPr>
              <a:t>	</a:t>
            </a:r>
            <a:r>
              <a:rPr b="1" lang="en-US" sz="2800" spc="-1" strike="noStrike">
                <a:solidFill>
                  <a:srgbClr val="000000"/>
                </a:solidFill>
                <a:latin typeface="Lato"/>
                <a:ea typeface="DejaVu Sans"/>
              </a:rPr>
              <a:t>73,000</a:t>
            </a:r>
            <a:r>
              <a:rPr b="0" lang="en-US" sz="2800" spc="-1" strike="noStrike">
                <a:solidFill>
                  <a:srgbClr val="000000"/>
                </a:solidFill>
                <a:latin typeface="Lato"/>
                <a:ea typeface="DejaVu Sans"/>
              </a:rPr>
              <a:t> sq. cm</a:t>
            </a:r>
            <a:endParaRPr b="0" lang="en-PH" sz="28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Freeform 2"/>
          <p:cNvSpPr/>
          <p:nvPr/>
        </p:nvSpPr>
        <p:spPr>
          <a:xfrm>
            <a:off x="4133880" y="2263320"/>
            <a:ext cx="9910440" cy="506268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TotalTime>
  <Application>LibreOffice/7.2.5.2$MacOSX_X86_64 LibreOffice_project/499f9727c189e6ef3471021d6132d4c694f357e5</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DAFl9Zu4QXU</dc:identifier>
  <dc:language>en-PH</dc:language>
  <cp:lastModifiedBy/>
  <dcterms:modified xsi:type="dcterms:W3CDTF">2023-08-25T07:32:18Z</dcterms:modified>
  <cp:revision>19</cp:revision>
  <dc:subject/>
  <dc:title>Kinds of Line Pairs.pptx</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