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2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Picture 2" descr=""/>
          <p:cNvPicPr/>
          <p:nvPr/>
        </p:nvPicPr>
        <p:blipFill>
          <a:blip r:embed="rId1"/>
          <a:stretch/>
        </p:blipFill>
        <p:spPr>
          <a:xfrm>
            <a:off x="0" y="0"/>
            <a:ext cx="18285480" cy="10284480"/>
          </a:xfrm>
          <a:prstGeom prst="rect">
            <a:avLst/>
          </a:prstGeom>
          <a:ln w="0">
            <a:noFill/>
          </a:ln>
        </p:spPr>
      </p:pic>
      <p:grpSp>
        <p:nvGrpSpPr>
          <p:cNvPr id="39" name="Group 3"/>
          <p:cNvGrpSpPr/>
          <p:nvPr/>
        </p:nvGrpSpPr>
        <p:grpSpPr>
          <a:xfrm>
            <a:off x="0" y="0"/>
            <a:ext cx="18273600" cy="10272600"/>
            <a:chOff x="0" y="0"/>
            <a:chExt cx="18273600" cy="10272600"/>
          </a:xfrm>
        </p:grpSpPr>
        <p:sp>
          <p:nvSpPr>
            <p:cNvPr id="40" name="Freeform 4"/>
            <p:cNvSpPr/>
            <p:nvPr/>
          </p:nvSpPr>
          <p:spPr>
            <a:xfrm>
              <a:off x="0" y="0"/>
              <a:ext cx="18273600" cy="1027260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41" name="Freeform 5"/>
          <p:cNvSpPr/>
          <p:nvPr/>
        </p:nvSpPr>
        <p:spPr>
          <a:xfrm>
            <a:off x="499680" y="2701800"/>
            <a:ext cx="4184280" cy="418428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42" name="Group 6"/>
          <p:cNvGrpSpPr/>
          <p:nvPr/>
        </p:nvGrpSpPr>
        <p:grpSpPr>
          <a:xfrm>
            <a:off x="5231160" y="2212920"/>
            <a:ext cx="13042080" cy="5779080"/>
            <a:chOff x="5231160" y="2212920"/>
            <a:chExt cx="13042080" cy="5779080"/>
          </a:xfrm>
        </p:grpSpPr>
        <p:sp>
          <p:nvSpPr>
            <p:cNvPr id="43" name="Freeform 7"/>
            <p:cNvSpPr/>
            <p:nvPr/>
          </p:nvSpPr>
          <p:spPr>
            <a:xfrm>
              <a:off x="5231160" y="2212920"/>
              <a:ext cx="13042080" cy="577908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44" name="Freeform 8"/>
          <p:cNvSpPr/>
          <p:nvPr/>
        </p:nvSpPr>
        <p:spPr>
          <a:xfrm>
            <a:off x="5231160" y="8006760"/>
            <a:ext cx="13042440" cy="56196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45" name="TextBox 9"/>
          <p:cNvSpPr/>
          <p:nvPr/>
        </p:nvSpPr>
        <p:spPr>
          <a:xfrm>
            <a:off x="6068160" y="4731840"/>
            <a:ext cx="11048400" cy="823320"/>
          </a:xfrm>
          <a:prstGeom prst="rect">
            <a:avLst/>
          </a:prstGeom>
          <a:noFill/>
          <a:ln w="0">
            <a:noFill/>
          </a:ln>
        </p:spPr>
        <p:style>
          <a:lnRef idx="0"/>
          <a:fillRef idx="0"/>
          <a:effectRef idx="0"/>
          <a:fontRef idx="minor"/>
        </p:style>
        <p:txBody>
          <a:bodyPr lIns="0" rIns="0" tIns="0" bIns="0" anchor="t">
            <a:spAutoFit/>
          </a:bodyPr>
          <a:p>
            <a:pPr algn="ctr">
              <a:lnSpc>
                <a:spcPts val="6480"/>
              </a:lnSpc>
              <a:buNone/>
            </a:pPr>
            <a:r>
              <a:rPr b="1" lang="en-US" sz="5400" spc="-1" strike="noStrike">
                <a:solidFill>
                  <a:srgbClr val="ffffff"/>
                </a:solidFill>
                <a:latin typeface="Lato Bold"/>
                <a:ea typeface="DejaVu Sans"/>
              </a:rPr>
              <a:t>Perimeter and the Concept of Area</a:t>
            </a:r>
            <a:endParaRPr b="1" lang="en-PH" sz="5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47" name="Group 3"/>
          <p:cNvGrpSpPr/>
          <p:nvPr/>
        </p:nvGrpSpPr>
        <p:grpSpPr>
          <a:xfrm>
            <a:off x="16303320" y="0"/>
            <a:ext cx="1441440" cy="1441440"/>
            <a:chOff x="16303320" y="0"/>
            <a:chExt cx="1441440" cy="1441440"/>
          </a:xfrm>
        </p:grpSpPr>
        <p:sp>
          <p:nvSpPr>
            <p:cNvPr id="48"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49"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50" name="TextBox 6"/>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51" name="TextBox 7"/>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52" name="TextBox 8"/>
          <p:cNvSpPr/>
          <p:nvPr/>
        </p:nvSpPr>
        <p:spPr>
          <a:xfrm>
            <a:off x="690840" y="1260000"/>
            <a:ext cx="15040800" cy="685224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en-US" sz="3000" spc="-1" strike="noStrike">
                <a:solidFill>
                  <a:srgbClr val="000000"/>
                </a:solidFill>
                <a:latin typeface="Lato"/>
                <a:ea typeface="DejaVu Sans"/>
              </a:rPr>
              <a:t>	</a:t>
            </a:r>
            <a:r>
              <a:rPr b="0" lang="en-US" sz="3000" spc="-1" strike="noStrike">
                <a:solidFill>
                  <a:srgbClr val="000000"/>
                </a:solidFill>
                <a:latin typeface="Lato"/>
                <a:ea typeface="DejaVu Sans"/>
              </a:rPr>
              <a:t>Elsa’s teacher in science asked the pupils</a:t>
            </a: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to create a portfolio. A portfolio is a compilation of</a:t>
            </a: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their past works and activities.</a:t>
            </a:r>
            <a:endParaRPr b="0" lang="en-PH" sz="3000" spc="-1" strike="noStrike">
              <a:latin typeface="Arial"/>
            </a:endParaRPr>
          </a:p>
          <a:p>
            <a:pPr>
              <a:lnSpc>
                <a:spcPct val="100000"/>
              </a:lnSpc>
              <a:buNone/>
            </a:pP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	</a:t>
            </a:r>
            <a:r>
              <a:rPr b="0" lang="en-US" sz="3000" spc="-1" strike="noStrike">
                <a:solidFill>
                  <a:srgbClr val="000000"/>
                </a:solidFill>
                <a:latin typeface="Lato"/>
                <a:ea typeface="DejaVu Sans"/>
              </a:rPr>
              <a:t>Elsa wanted to decorate the front page of</a:t>
            </a: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her portfolio so it will be eye-catching. She decided</a:t>
            </a: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to decorate its edges with ribbons and cover the</a:t>
            </a: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whole front page with pink art paper.</a:t>
            </a:r>
            <a:endParaRPr b="0" lang="en-PH" sz="3000" spc="-1" strike="noStrike">
              <a:latin typeface="Arial"/>
            </a:endParaRPr>
          </a:p>
          <a:p>
            <a:pPr>
              <a:lnSpc>
                <a:spcPct val="100000"/>
              </a:lnSpc>
              <a:buNone/>
            </a:pP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	</a:t>
            </a:r>
            <a:r>
              <a:rPr b="0" lang="en-US" sz="3000" spc="-1" strike="noStrike">
                <a:solidFill>
                  <a:srgbClr val="000000"/>
                </a:solidFill>
                <a:latin typeface="Lato"/>
                <a:ea typeface="DejaVu Sans"/>
              </a:rPr>
              <a:t>Before going to a school supplies shop for</a:t>
            </a: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her materials, she needed to answer the following questions:</a:t>
            </a:r>
            <a:endParaRPr b="0" lang="en-PH" sz="3000" spc="-1" strike="noStrike">
              <a:latin typeface="Arial"/>
            </a:endParaRPr>
          </a:p>
          <a:p>
            <a:pPr>
              <a:lnSpc>
                <a:spcPct val="100000"/>
              </a:lnSpc>
              <a:buNone/>
            </a:pP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 </a:t>
            </a:r>
            <a:r>
              <a:rPr b="0" lang="en-US" sz="3000" spc="-1" strike="noStrike">
                <a:solidFill>
                  <a:srgbClr val="000000"/>
                </a:solidFill>
                <a:latin typeface="Lato"/>
                <a:ea typeface="DejaVu Sans"/>
              </a:rPr>
              <a:t>How many centimeters of ribbon will she need?</a:t>
            </a: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 </a:t>
            </a:r>
            <a:r>
              <a:rPr b="0" lang="en-US" sz="3000" spc="-1" strike="noStrike">
                <a:solidFill>
                  <a:srgbClr val="000000"/>
                </a:solidFill>
                <a:latin typeface="Lato"/>
                <a:ea typeface="DejaVu Sans"/>
              </a:rPr>
              <a:t>How many pink art papers should be used to cover the whole front</a:t>
            </a:r>
            <a:endParaRPr b="0" lang="en-PH" sz="3000" spc="-1" strike="noStrike">
              <a:latin typeface="Arial"/>
            </a:endParaRPr>
          </a:p>
          <a:p>
            <a:pPr>
              <a:lnSpc>
                <a:spcPct val="100000"/>
              </a:lnSpc>
              <a:buNone/>
            </a:pPr>
            <a:r>
              <a:rPr b="0" lang="en-US" sz="3000" spc="-1" strike="noStrike">
                <a:solidFill>
                  <a:srgbClr val="000000"/>
                </a:solidFill>
                <a:latin typeface="Lato"/>
                <a:ea typeface="DejaVu Sans"/>
              </a:rPr>
              <a:t>page?</a:t>
            </a:r>
            <a:endParaRPr b="0" lang="en-PH" sz="3000" spc="-1" strike="noStrike">
              <a:latin typeface="Arial"/>
            </a:endParaRPr>
          </a:p>
        </p:txBody>
      </p:sp>
      <p:pic>
        <p:nvPicPr>
          <p:cNvPr id="53" name="" descr=""/>
          <p:cNvPicPr/>
          <p:nvPr/>
        </p:nvPicPr>
        <p:blipFill>
          <a:blip r:embed="rId3"/>
          <a:stretch/>
        </p:blipFill>
        <p:spPr>
          <a:xfrm>
            <a:off x="12528000" y="1614240"/>
            <a:ext cx="5058720" cy="6809400"/>
          </a:xfrm>
          <a:prstGeom prst="rect">
            <a:avLst/>
          </a:prstGeom>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Freeform 1"/>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55" name="Group 1"/>
          <p:cNvGrpSpPr/>
          <p:nvPr/>
        </p:nvGrpSpPr>
        <p:grpSpPr>
          <a:xfrm>
            <a:off x="16303320" y="0"/>
            <a:ext cx="1441440" cy="1441440"/>
            <a:chOff x="16303320" y="0"/>
            <a:chExt cx="1441440" cy="1441440"/>
          </a:xfrm>
        </p:grpSpPr>
        <p:sp>
          <p:nvSpPr>
            <p:cNvPr id="56" name="Freeform 3"/>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57" name="Freeform 6"/>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58" name="TextBox 3"/>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59" name="TextBox 4"/>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60" name="TextBox 5"/>
          <p:cNvSpPr/>
          <p:nvPr/>
        </p:nvSpPr>
        <p:spPr>
          <a:xfrm>
            <a:off x="360000" y="1476000"/>
            <a:ext cx="17640000" cy="3654360"/>
          </a:xfrm>
          <a:prstGeom prst="rect">
            <a:avLst/>
          </a:prstGeom>
          <a:noFill/>
          <a:ln w="0">
            <a:noFill/>
          </a:ln>
        </p:spPr>
        <p:style>
          <a:lnRef idx="0"/>
          <a:fillRef idx="0"/>
          <a:effectRef idx="0"/>
          <a:fontRef idx="minor"/>
        </p:style>
        <p:txBody>
          <a:bodyPr lIns="0" rIns="0" tIns="0" bIns="0" anchor="t">
            <a:spAutoFit/>
          </a:bodyPr>
          <a:p>
            <a:pPr algn="just">
              <a:lnSpc>
                <a:spcPct val="100000"/>
              </a:lnSpc>
              <a:buNone/>
            </a:pP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Let us look at the questions again. The first question asks the length of the ribbon Elsa should use to decorate the edges. This means that it asks for the </a:t>
            </a:r>
            <a:r>
              <a:rPr b="1" lang="en-US" sz="2400" spc="-1" strike="noStrike">
                <a:solidFill>
                  <a:srgbClr val="000000"/>
                </a:solidFill>
                <a:latin typeface="Lato"/>
                <a:ea typeface="DejaVu Sans"/>
              </a:rPr>
              <a:t>perimeter.</a:t>
            </a:r>
            <a:endParaRPr b="0" lang="en-PH" sz="2400" spc="-1" strike="noStrike">
              <a:latin typeface="Arial"/>
            </a:endParaRPr>
          </a:p>
          <a:p>
            <a:pPr algn="just">
              <a:lnSpc>
                <a:spcPct val="100000"/>
              </a:lnSpc>
              <a:buNone/>
            </a:pP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Elsa simply needs to measure all the sides of her front page in centimeters. Then, she should add the measures of all sides to determine how much ribbon she should buy.</a:t>
            </a:r>
            <a:endParaRPr b="0" lang="en-PH" sz="2400" spc="-1" strike="noStrike">
              <a:latin typeface="Arial"/>
            </a:endParaRPr>
          </a:p>
          <a:p>
            <a:pPr algn="just">
              <a:lnSpc>
                <a:spcPct val="100000"/>
              </a:lnSpc>
              <a:buNone/>
            </a:pP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How about the second question? The second question asks for the number of art papers she should buy to cover the front page. You can see that the shape of the front page is a rectangle. The space occupied by the rectangle is the space Elsa wants to cover. This is the </a:t>
            </a:r>
            <a:r>
              <a:rPr b="1" lang="en-US" sz="2400" spc="-1" strike="noStrike">
                <a:solidFill>
                  <a:srgbClr val="000000"/>
                </a:solidFill>
                <a:latin typeface="Lato"/>
                <a:ea typeface="DejaVu Sans"/>
              </a:rPr>
              <a:t>area</a:t>
            </a:r>
            <a:r>
              <a:rPr b="0" lang="en-US" sz="2400" spc="-1" strike="noStrike">
                <a:solidFill>
                  <a:srgbClr val="000000"/>
                </a:solidFill>
                <a:latin typeface="Lato"/>
                <a:ea typeface="DejaVu Sans"/>
              </a:rPr>
              <a:t>.</a:t>
            </a:r>
            <a:endParaRPr b="0" lang="en-PH" sz="2400" spc="-1" strike="noStrike">
              <a:latin typeface="Arial"/>
            </a:endParaRPr>
          </a:p>
          <a:p>
            <a:pPr algn="just">
              <a:lnSpc>
                <a:spcPct val="100000"/>
              </a:lnSpc>
              <a:buNone/>
            </a:pP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Therefore, to answer the first question and know the amount of ribbon needed, Elsa should look for the </a:t>
            </a:r>
            <a:r>
              <a:rPr b="1" lang="en-US" sz="2400" spc="-1" strike="noStrike">
                <a:solidFill>
                  <a:srgbClr val="000000"/>
                </a:solidFill>
                <a:latin typeface="Lato"/>
                <a:ea typeface="DejaVu Sans"/>
              </a:rPr>
              <a:t>perimeter</a:t>
            </a:r>
            <a:r>
              <a:rPr b="0" lang="en-US" sz="2400" spc="-1" strike="noStrike">
                <a:solidFill>
                  <a:srgbClr val="000000"/>
                </a:solidFill>
                <a:latin typeface="Lato"/>
                <a:ea typeface="DejaVu Sans"/>
              </a:rPr>
              <a:t>. To answer the second question and know the number of art papers needed, she needs to look for the </a:t>
            </a:r>
            <a:r>
              <a:rPr b="1" lang="en-US" sz="2400" spc="-1" strike="noStrike">
                <a:solidFill>
                  <a:srgbClr val="000000"/>
                </a:solidFill>
                <a:latin typeface="Lato"/>
                <a:ea typeface="DejaVu Sans"/>
              </a:rPr>
              <a:t>area</a:t>
            </a:r>
            <a:r>
              <a:rPr b="0" lang="en-US" sz="2400" spc="-1" strike="noStrike">
                <a:solidFill>
                  <a:srgbClr val="000000"/>
                </a:solidFill>
                <a:latin typeface="Lato"/>
                <a:ea typeface="DejaVu Sans"/>
              </a:rPr>
              <a:t> of the front page.</a:t>
            </a:r>
            <a:endParaRPr b="0" lang="en-PH" sz="2400" spc="-1" strike="noStrike">
              <a:latin typeface="Arial"/>
            </a:endParaRPr>
          </a:p>
          <a:p>
            <a:pPr algn="just">
              <a:lnSpc>
                <a:spcPct val="100000"/>
              </a:lnSpc>
              <a:buNone/>
            </a:pP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	</a:t>
            </a:r>
            <a:r>
              <a:rPr b="0" lang="en-US" sz="2400" spc="-1" strike="noStrike">
                <a:solidFill>
                  <a:srgbClr val="000000"/>
                </a:solidFill>
                <a:latin typeface="Lato"/>
                <a:ea typeface="DejaVu Sans"/>
              </a:rPr>
              <a:t>To visualize perimeter and area easily, you may look at the illustration below:</a:t>
            </a:r>
            <a:endParaRPr b="0" lang="en-PH" sz="2400" spc="-1" strike="noStrike">
              <a:latin typeface="Arial"/>
            </a:endParaRPr>
          </a:p>
        </p:txBody>
      </p:sp>
      <p:pic>
        <p:nvPicPr>
          <p:cNvPr id="61" name="" descr=""/>
          <p:cNvPicPr/>
          <p:nvPr/>
        </p:nvPicPr>
        <p:blipFill>
          <a:blip r:embed="rId3"/>
          <a:stretch/>
        </p:blipFill>
        <p:spPr>
          <a:xfrm>
            <a:off x="5844240" y="5364000"/>
            <a:ext cx="6599520" cy="3691440"/>
          </a:xfrm>
          <a:prstGeom prst="rect">
            <a:avLst/>
          </a:prstGeom>
          <a:ln w="0">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63" name="Group 3"/>
          <p:cNvGrpSpPr/>
          <p:nvPr/>
        </p:nvGrpSpPr>
        <p:grpSpPr>
          <a:xfrm>
            <a:off x="16303320" y="0"/>
            <a:ext cx="1441440" cy="1441440"/>
            <a:chOff x="16303320" y="0"/>
            <a:chExt cx="1441440" cy="1441440"/>
          </a:xfrm>
        </p:grpSpPr>
        <p:sp>
          <p:nvSpPr>
            <p:cNvPr id="64"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65"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66" name="TextBox 7"/>
          <p:cNvSpPr/>
          <p:nvPr/>
        </p:nvSpPr>
        <p:spPr>
          <a:xfrm>
            <a:off x="368280" y="29124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3000" spc="-1" strike="noStrike">
                <a:solidFill>
                  <a:srgbClr val="000000"/>
                </a:solidFill>
                <a:latin typeface="Lato"/>
                <a:ea typeface="DejaVu Sans"/>
              </a:rPr>
              <a:t>Activity:</a:t>
            </a:r>
            <a:endParaRPr b="1" lang="en-PH" sz="3000" spc="-1" strike="noStrike">
              <a:latin typeface="Lato"/>
            </a:endParaRPr>
          </a:p>
        </p:txBody>
      </p:sp>
      <p:sp>
        <p:nvSpPr>
          <p:cNvPr id="67" name="TextBox 8"/>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68" name="TextBox 9"/>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69" name="TextBox 2"/>
          <p:cNvSpPr/>
          <p:nvPr/>
        </p:nvSpPr>
        <p:spPr>
          <a:xfrm>
            <a:off x="618480" y="754560"/>
            <a:ext cx="15040800" cy="912960"/>
          </a:xfrm>
          <a:prstGeom prst="rect">
            <a:avLst/>
          </a:prstGeom>
          <a:noFill/>
          <a:ln w="0">
            <a:noFill/>
          </a:ln>
        </p:spPr>
        <p:style>
          <a:lnRef idx="0"/>
          <a:fillRef idx="0"/>
          <a:effectRef idx="0"/>
          <a:fontRef idx="minor"/>
        </p:style>
        <p:txBody>
          <a:bodyPr lIns="0" rIns="0" tIns="0" bIns="0" anchor="ctr">
            <a:spAutoFit/>
          </a:bodyPr>
          <a:p>
            <a:pPr>
              <a:lnSpc>
                <a:spcPct val="100000"/>
              </a:lnSpc>
              <a:buNone/>
            </a:pPr>
            <a:r>
              <a:rPr b="0" lang="en-US" sz="3000" spc="-1" strike="noStrike">
                <a:solidFill>
                  <a:srgbClr val="000000"/>
                </a:solidFill>
                <a:latin typeface="Lato"/>
                <a:ea typeface="DejaVu Sans"/>
              </a:rPr>
              <a:t>Given the figure below, identify the length, width, total number of shaded squares, perimeter, and area. The first item is done for you. </a:t>
            </a:r>
            <a:endParaRPr b="0" lang="en-PH" sz="3000" spc="-1" strike="noStrike">
              <a:latin typeface="Arial"/>
            </a:endParaRPr>
          </a:p>
        </p:txBody>
      </p:sp>
      <p:pic>
        <p:nvPicPr>
          <p:cNvPr id="70" name="" descr=""/>
          <p:cNvPicPr/>
          <p:nvPr/>
        </p:nvPicPr>
        <p:blipFill>
          <a:blip r:embed="rId3"/>
          <a:stretch/>
        </p:blipFill>
        <p:spPr>
          <a:xfrm>
            <a:off x="1260000" y="1846440"/>
            <a:ext cx="2519640" cy="2466000"/>
          </a:xfrm>
          <a:prstGeom prst="rect">
            <a:avLst/>
          </a:prstGeom>
          <a:ln w="0">
            <a:noFill/>
          </a:ln>
        </p:spPr>
      </p:pic>
      <p:sp>
        <p:nvSpPr>
          <p:cNvPr id="71" name="TextBox 10"/>
          <p:cNvSpPr/>
          <p:nvPr/>
        </p:nvSpPr>
        <p:spPr>
          <a:xfrm>
            <a:off x="618840" y="1702440"/>
            <a:ext cx="730080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1.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Length: 4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Width: 2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Number of shaded squares: 8</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Perimeter: 12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Area: 8 square units</a:t>
            </a:r>
            <a:endParaRPr b="0" lang="en-PH" sz="2000" spc="-1" strike="noStrike">
              <a:latin typeface="Arial"/>
            </a:endParaRPr>
          </a:p>
        </p:txBody>
      </p:sp>
      <p:sp>
        <p:nvSpPr>
          <p:cNvPr id="72" name="TextBox 11"/>
          <p:cNvSpPr/>
          <p:nvPr/>
        </p:nvSpPr>
        <p:spPr>
          <a:xfrm>
            <a:off x="720000" y="5162760"/>
            <a:ext cx="7300800" cy="167688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2.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Length:</a:t>
            </a:r>
            <a:endParaRPr b="0" lang="en-PH" sz="20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Width:</a:t>
            </a:r>
            <a:endParaRPr b="0" lang="en-PH" sz="20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Number of shaded squares:</a:t>
            </a:r>
            <a:endParaRPr b="0" lang="en-PH" sz="20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Perimeter:</a:t>
            </a:r>
            <a:endParaRPr b="0" lang="en-PH" sz="20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e. Area:</a:t>
            </a:r>
            <a:endParaRPr b="0" lang="en-PH" sz="2000" spc="-1" strike="noStrike">
              <a:latin typeface="Arial"/>
            </a:endParaRPr>
          </a:p>
        </p:txBody>
      </p:sp>
      <p:pic>
        <p:nvPicPr>
          <p:cNvPr id="73" name="" descr=""/>
          <p:cNvPicPr/>
          <p:nvPr/>
        </p:nvPicPr>
        <p:blipFill>
          <a:blip r:embed="rId4"/>
          <a:stretch/>
        </p:blipFill>
        <p:spPr>
          <a:xfrm>
            <a:off x="1230480" y="5328000"/>
            <a:ext cx="2945160" cy="1658880"/>
          </a:xfrm>
          <a:prstGeom prst="rect">
            <a:avLst/>
          </a:prstGeom>
          <a:ln w="0">
            <a:noFill/>
          </a:ln>
        </p:spPr>
      </p:pic>
      <p:sp>
        <p:nvSpPr>
          <p:cNvPr id="74" name="TextBox 12"/>
          <p:cNvSpPr/>
          <p:nvPr/>
        </p:nvSpPr>
        <p:spPr>
          <a:xfrm>
            <a:off x="9720000" y="1742760"/>
            <a:ext cx="730080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3.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Length: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Width: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Number of shaded squares: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Perimeter:</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e. Area:</a:t>
            </a:r>
            <a:endParaRPr b="0" lang="en-PH" sz="2000" spc="-1" strike="noStrike">
              <a:latin typeface="Arial"/>
            </a:endParaRPr>
          </a:p>
        </p:txBody>
      </p:sp>
      <p:pic>
        <p:nvPicPr>
          <p:cNvPr id="75" name="" descr=""/>
          <p:cNvPicPr/>
          <p:nvPr/>
        </p:nvPicPr>
        <p:blipFill>
          <a:blip r:embed="rId5"/>
          <a:stretch/>
        </p:blipFill>
        <p:spPr>
          <a:xfrm>
            <a:off x="10146960" y="1814760"/>
            <a:ext cx="2992680" cy="2584800"/>
          </a:xfrm>
          <a:prstGeom prst="rect">
            <a:avLst/>
          </a:prstGeom>
          <a:ln w="0">
            <a:noFill/>
          </a:ln>
        </p:spPr>
      </p:pic>
      <p:sp>
        <p:nvSpPr>
          <p:cNvPr id="76" name="TextBox 13"/>
          <p:cNvSpPr/>
          <p:nvPr/>
        </p:nvSpPr>
        <p:spPr>
          <a:xfrm>
            <a:off x="9618840" y="5274360"/>
            <a:ext cx="730080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4.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Length: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Width: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Number of shaded squares: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Perimeter:</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e. Area:</a:t>
            </a:r>
            <a:endParaRPr b="0" lang="en-PH" sz="2000" spc="-1" strike="noStrike">
              <a:latin typeface="Arial"/>
            </a:endParaRPr>
          </a:p>
        </p:txBody>
      </p:sp>
      <p:pic>
        <p:nvPicPr>
          <p:cNvPr id="77" name="" descr=""/>
          <p:cNvPicPr/>
          <p:nvPr/>
        </p:nvPicPr>
        <p:blipFill>
          <a:blip r:embed="rId6"/>
          <a:stretch/>
        </p:blipFill>
        <p:spPr>
          <a:xfrm>
            <a:off x="10075320" y="5094360"/>
            <a:ext cx="3064320" cy="300168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Freeform 9"/>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79" name="Group 2"/>
          <p:cNvGrpSpPr/>
          <p:nvPr/>
        </p:nvGrpSpPr>
        <p:grpSpPr>
          <a:xfrm>
            <a:off x="16303320" y="0"/>
            <a:ext cx="1441440" cy="1441440"/>
            <a:chOff x="16303320" y="0"/>
            <a:chExt cx="1441440" cy="1441440"/>
          </a:xfrm>
        </p:grpSpPr>
        <p:sp>
          <p:nvSpPr>
            <p:cNvPr id="80" name="Freeform 10"/>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81" name="Freeform 11"/>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82" name="TextBox 14"/>
          <p:cNvSpPr/>
          <p:nvPr/>
        </p:nvSpPr>
        <p:spPr>
          <a:xfrm>
            <a:off x="368280" y="29124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 ANSWER KEY</a:t>
            </a:r>
            <a:endParaRPr b="0" lang="en-PH" sz="3000" spc="-1" strike="noStrike">
              <a:latin typeface="Arial"/>
            </a:endParaRPr>
          </a:p>
        </p:txBody>
      </p:sp>
      <p:sp>
        <p:nvSpPr>
          <p:cNvPr id="83" name="TextBox 15"/>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84" name="TextBox 16"/>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85" name="TextBox 17"/>
          <p:cNvSpPr/>
          <p:nvPr/>
        </p:nvSpPr>
        <p:spPr>
          <a:xfrm>
            <a:off x="618480" y="982440"/>
            <a:ext cx="1504080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Given the figure below, identify the length, width, total number of shaded squares, perimeter, and area. The first item is done for you. </a:t>
            </a:r>
            <a:endParaRPr b="0" lang="en-PH" sz="2000" spc="-1" strike="noStrike">
              <a:latin typeface="Arial"/>
            </a:endParaRPr>
          </a:p>
        </p:txBody>
      </p:sp>
      <p:pic>
        <p:nvPicPr>
          <p:cNvPr id="86" name="" descr=""/>
          <p:cNvPicPr/>
          <p:nvPr/>
        </p:nvPicPr>
        <p:blipFill>
          <a:blip r:embed="rId3"/>
          <a:stretch/>
        </p:blipFill>
        <p:spPr>
          <a:xfrm>
            <a:off x="1260000" y="1666440"/>
            <a:ext cx="2519640" cy="2466000"/>
          </a:xfrm>
          <a:prstGeom prst="rect">
            <a:avLst/>
          </a:prstGeom>
          <a:ln w="0">
            <a:noFill/>
          </a:ln>
        </p:spPr>
      </p:pic>
      <p:sp>
        <p:nvSpPr>
          <p:cNvPr id="87" name="TextBox 18"/>
          <p:cNvSpPr/>
          <p:nvPr/>
        </p:nvSpPr>
        <p:spPr>
          <a:xfrm>
            <a:off x="618840" y="1702440"/>
            <a:ext cx="730080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1.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Length: 4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Width: 2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Number of shaded squares: 8</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Perimeter: 12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Area: 8 square units</a:t>
            </a:r>
            <a:endParaRPr b="0" lang="en-PH" sz="2000" spc="-1" strike="noStrike">
              <a:latin typeface="Arial"/>
            </a:endParaRPr>
          </a:p>
        </p:txBody>
      </p:sp>
      <p:sp>
        <p:nvSpPr>
          <p:cNvPr id="88" name="TextBox 19"/>
          <p:cNvSpPr/>
          <p:nvPr/>
        </p:nvSpPr>
        <p:spPr>
          <a:xfrm>
            <a:off x="720000" y="5162760"/>
            <a:ext cx="7300800" cy="167688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2.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Length: 9</a:t>
            </a:r>
            <a:endParaRPr b="0" lang="en-PH" sz="20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Width: 1</a:t>
            </a:r>
            <a:endParaRPr b="0" lang="en-PH" sz="20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Number of shaded squares: 9</a:t>
            </a:r>
            <a:endParaRPr b="0" lang="en-PH" sz="20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Perimeter: 20 Units</a:t>
            </a:r>
            <a:endParaRPr b="0" lang="en-PH" sz="20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e. Area: 9 square units</a:t>
            </a:r>
            <a:endParaRPr b="0" lang="en-PH" sz="2000" spc="-1" strike="noStrike">
              <a:latin typeface="Arial"/>
            </a:endParaRPr>
          </a:p>
        </p:txBody>
      </p:sp>
      <p:pic>
        <p:nvPicPr>
          <p:cNvPr id="89" name="" descr=""/>
          <p:cNvPicPr/>
          <p:nvPr/>
        </p:nvPicPr>
        <p:blipFill>
          <a:blip r:embed="rId4"/>
          <a:stretch/>
        </p:blipFill>
        <p:spPr>
          <a:xfrm>
            <a:off x="1230480" y="5328000"/>
            <a:ext cx="2945160" cy="1658880"/>
          </a:xfrm>
          <a:prstGeom prst="rect">
            <a:avLst/>
          </a:prstGeom>
          <a:ln w="0">
            <a:noFill/>
          </a:ln>
        </p:spPr>
      </p:pic>
      <p:sp>
        <p:nvSpPr>
          <p:cNvPr id="90" name="TextBox 20"/>
          <p:cNvSpPr/>
          <p:nvPr/>
        </p:nvSpPr>
        <p:spPr>
          <a:xfrm>
            <a:off x="9720000" y="1742760"/>
            <a:ext cx="7379640" cy="22860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3.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Length: 5</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Width: 3</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Number of shaded squares: 15</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Perimeter: 16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e. Area: 15 square units</a:t>
            </a:r>
            <a:endParaRPr b="0" lang="en-PH" sz="2000" spc="-1" strike="noStrike">
              <a:latin typeface="Arial"/>
            </a:endParaRPr>
          </a:p>
        </p:txBody>
      </p:sp>
      <p:pic>
        <p:nvPicPr>
          <p:cNvPr id="91" name="" descr=""/>
          <p:cNvPicPr/>
          <p:nvPr/>
        </p:nvPicPr>
        <p:blipFill>
          <a:blip r:embed="rId5"/>
          <a:stretch/>
        </p:blipFill>
        <p:spPr>
          <a:xfrm>
            <a:off x="10146960" y="1814760"/>
            <a:ext cx="2992680" cy="2584800"/>
          </a:xfrm>
          <a:prstGeom prst="rect">
            <a:avLst/>
          </a:prstGeom>
          <a:ln w="0">
            <a:noFill/>
          </a:ln>
        </p:spPr>
      </p:pic>
      <p:sp>
        <p:nvSpPr>
          <p:cNvPr id="92" name="TextBox 21"/>
          <p:cNvSpPr/>
          <p:nvPr/>
        </p:nvSpPr>
        <p:spPr>
          <a:xfrm>
            <a:off x="9618840" y="5274360"/>
            <a:ext cx="748080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4.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Length: 7</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Width: 7</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 Number of shaded squares: 49</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 Perimeter: 28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e. Area: 49 square units</a:t>
            </a:r>
            <a:endParaRPr b="0" lang="en-PH" sz="2000" spc="-1" strike="noStrike">
              <a:latin typeface="Arial"/>
            </a:endParaRPr>
          </a:p>
        </p:txBody>
      </p:sp>
      <p:pic>
        <p:nvPicPr>
          <p:cNvPr id="93" name="" descr=""/>
          <p:cNvPicPr/>
          <p:nvPr/>
        </p:nvPicPr>
        <p:blipFill>
          <a:blip r:embed="rId6"/>
          <a:stretch/>
        </p:blipFill>
        <p:spPr>
          <a:xfrm>
            <a:off x="10075320" y="5094360"/>
            <a:ext cx="3064320" cy="300168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Freeform 2"/>
          <p:cNvSpPr/>
          <p:nvPr/>
        </p:nvSpPr>
        <p:spPr>
          <a:xfrm>
            <a:off x="4133880" y="2263320"/>
            <a:ext cx="9910440" cy="506268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92</TotalTime>
  <Application>LibreOffice/7.2.5.2$MacOSX_X86_64 LibreOffice_project/499f9727c189e6ef3471021d6132d4c694f357e5</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identifier>DAFl9Zu4QXU</dc:identifier>
  <dc:language>en-PH</dc:language>
  <cp:lastModifiedBy/>
  <dcterms:modified xsi:type="dcterms:W3CDTF">2023-08-25T08:51:48Z</dcterms:modified>
  <cp:revision>16</cp:revision>
  <dc:subject/>
  <dc:title>Kinds of Line Pairs.pptx</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