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9.png" ContentType="image/png"/>
  <Override PartName="/ppt/media/image24.png" ContentType="image/png"/>
  <Override PartName="/ppt/media/image12.png" ContentType="image/png"/>
  <Override PartName="/ppt/media/image13.png" ContentType="image/png"/>
  <Override PartName="/ppt/media/image14.png" ContentType="image/png"/>
  <Override PartName="/ppt/media/image5.png" ContentType="image/png"/>
  <Override PartName="/ppt/media/image20.png" ContentType="image/png"/>
  <Override PartName="/ppt/media/image10.png" ContentType="image/png"/>
  <Override PartName="/ppt/media/image29.png" ContentType="image/png"/>
  <Override PartName="/ppt/media/image15.png" ContentType="image/png"/>
  <Override PartName="/ppt/media/image30.png" ContentType="image/png"/>
  <Override PartName="/ppt/media/image25.png" ContentType="image/png"/>
  <Override PartName="/ppt/media/image16.png" ContentType="image/png"/>
  <Override PartName="/ppt/media/image31.png" ContentType="image/png"/>
  <Override PartName="/ppt/media/image26.png" ContentType="image/png"/>
  <Override PartName="/ppt/media/image17.png" ContentType="image/png"/>
  <Override PartName="/ppt/media/image32.png" ContentType="image/png"/>
  <Override PartName="/ppt/media/image27.png" ContentType="image/png"/>
  <Override PartName="/ppt/media/image18.png" ContentType="image/png"/>
  <Override PartName="/ppt/media/image33.png" ContentType="image/png"/>
  <Override PartName="/ppt/media/image28.png" ContentType="image/png"/>
  <Override PartName="/ppt/media/image19.png" ContentType="image/png"/>
  <Override PartName="/ppt/media/image34.png" ContentType="image/png"/>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Lst>
  <p:sldSz cx="18288000" cy="10287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7"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8"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0"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2"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5"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6"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41"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43"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45"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46"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51"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52"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56"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8"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59"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2"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3"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5"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6"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7"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0"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1"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3"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4"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8"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3"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4"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914400" y="410400"/>
            <a:ext cx="16458480" cy="171720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1" name="PlaceHolder 2"/>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39" name="PlaceHolder 2"/>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Picture 2" descr=""/>
          <p:cNvPicPr/>
          <p:nvPr/>
        </p:nvPicPr>
        <p:blipFill>
          <a:blip r:embed="rId1"/>
          <a:stretch/>
        </p:blipFill>
        <p:spPr>
          <a:xfrm>
            <a:off x="0" y="0"/>
            <a:ext cx="18285480" cy="10284480"/>
          </a:xfrm>
          <a:prstGeom prst="rect">
            <a:avLst/>
          </a:prstGeom>
          <a:ln w="0">
            <a:noFill/>
          </a:ln>
        </p:spPr>
      </p:pic>
      <p:grpSp>
        <p:nvGrpSpPr>
          <p:cNvPr id="77" name="Group 3"/>
          <p:cNvGrpSpPr/>
          <p:nvPr/>
        </p:nvGrpSpPr>
        <p:grpSpPr>
          <a:xfrm>
            <a:off x="0" y="0"/>
            <a:ext cx="18273600" cy="10272600"/>
            <a:chOff x="0" y="0"/>
            <a:chExt cx="18273600" cy="10272600"/>
          </a:xfrm>
        </p:grpSpPr>
        <p:sp>
          <p:nvSpPr>
            <p:cNvPr id="78" name="Freeform 4"/>
            <p:cNvSpPr/>
            <p:nvPr/>
          </p:nvSpPr>
          <p:spPr>
            <a:xfrm>
              <a:off x="0" y="0"/>
              <a:ext cx="18273600" cy="10272600"/>
            </a:xfrm>
            <a:custGeom>
              <a:avLst/>
              <a:gdLst/>
              <a:ahLst/>
              <a:rect l="l" t="t" r="r" b="b"/>
              <a:pathLst>
                <a:path w="24368379" h="13700125">
                  <a:moveTo>
                    <a:pt x="0" y="0"/>
                  </a:moveTo>
                  <a:lnTo>
                    <a:pt x="24368379" y="0"/>
                  </a:lnTo>
                  <a:lnTo>
                    <a:pt x="24368379" y="13700125"/>
                  </a:lnTo>
                  <a:lnTo>
                    <a:pt x="0" y="13700125"/>
                  </a:lnTo>
                  <a:close/>
                </a:path>
              </a:pathLst>
            </a:custGeom>
            <a:solidFill>
              <a:srgbClr val="ffffff"/>
            </a:solidFill>
            <a:ln w="0">
              <a:noFill/>
            </a:ln>
          </p:spPr>
          <p:style>
            <a:lnRef idx="0"/>
            <a:fillRef idx="0"/>
            <a:effectRef idx="0"/>
            <a:fontRef idx="minor"/>
          </p:style>
        </p:sp>
      </p:grpSp>
      <p:sp>
        <p:nvSpPr>
          <p:cNvPr id="79" name="Freeform 5"/>
          <p:cNvSpPr/>
          <p:nvPr/>
        </p:nvSpPr>
        <p:spPr>
          <a:xfrm>
            <a:off x="499680" y="2701800"/>
            <a:ext cx="4184280" cy="4184280"/>
          </a:xfrm>
          <a:custGeom>
            <a:avLst/>
            <a:gdLst/>
            <a:ahLst/>
            <a:rect l="l" t="t" r="r" b="b"/>
            <a:pathLst>
              <a:path w="4186620" h="4186620">
                <a:moveTo>
                  <a:pt x="0" y="0"/>
                </a:moveTo>
                <a:lnTo>
                  <a:pt x="4186620" y="0"/>
                </a:lnTo>
                <a:lnTo>
                  <a:pt x="4186620" y="4186620"/>
                </a:lnTo>
                <a:lnTo>
                  <a:pt x="0" y="4186620"/>
                </a:lnTo>
                <a:lnTo>
                  <a:pt x="0" y="0"/>
                </a:lnTo>
                <a:close/>
              </a:path>
            </a:pathLst>
          </a:custGeom>
          <a:blipFill rotWithShape="0">
            <a:blip r:embed="rId2"/>
            <a:srcRect/>
            <a:stretch/>
          </a:blipFill>
          <a:ln w="0">
            <a:noFill/>
          </a:ln>
        </p:spPr>
        <p:style>
          <a:lnRef idx="0"/>
          <a:fillRef idx="0"/>
          <a:effectRef idx="0"/>
          <a:fontRef idx="minor"/>
        </p:style>
      </p:sp>
      <p:grpSp>
        <p:nvGrpSpPr>
          <p:cNvPr id="80" name="Group 6"/>
          <p:cNvGrpSpPr/>
          <p:nvPr/>
        </p:nvGrpSpPr>
        <p:grpSpPr>
          <a:xfrm>
            <a:off x="5231160" y="2212920"/>
            <a:ext cx="13042080" cy="5779080"/>
            <a:chOff x="5231160" y="2212920"/>
            <a:chExt cx="13042080" cy="5779080"/>
          </a:xfrm>
        </p:grpSpPr>
        <p:sp>
          <p:nvSpPr>
            <p:cNvPr id="81" name="Freeform 7"/>
            <p:cNvSpPr/>
            <p:nvPr/>
          </p:nvSpPr>
          <p:spPr>
            <a:xfrm>
              <a:off x="5231160" y="2212920"/>
              <a:ext cx="13042080" cy="577908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82" name="Freeform 8"/>
          <p:cNvSpPr/>
          <p:nvPr/>
        </p:nvSpPr>
        <p:spPr>
          <a:xfrm>
            <a:off x="5231160" y="8006760"/>
            <a:ext cx="13042440" cy="561960"/>
          </a:xfrm>
          <a:custGeom>
            <a:avLst/>
            <a:gdLst/>
            <a:ahLst/>
            <a:rect l="l" t="t" r="r" b="b"/>
            <a:pathLst>
              <a:path w="13044780" h="564300">
                <a:moveTo>
                  <a:pt x="0" y="0"/>
                </a:moveTo>
                <a:lnTo>
                  <a:pt x="13044780" y="0"/>
                </a:lnTo>
                <a:lnTo>
                  <a:pt x="13044780" y="564300"/>
                </a:lnTo>
                <a:lnTo>
                  <a:pt x="0" y="564300"/>
                </a:lnTo>
                <a:lnTo>
                  <a:pt x="0" y="0"/>
                </a:lnTo>
                <a:close/>
              </a:path>
            </a:pathLst>
          </a:custGeom>
          <a:blipFill rotWithShape="0">
            <a:blip r:embed="rId3"/>
            <a:srcRect/>
            <a:stretch/>
          </a:blipFill>
          <a:ln w="0">
            <a:noFill/>
          </a:ln>
        </p:spPr>
        <p:style>
          <a:lnRef idx="0"/>
          <a:fillRef idx="0"/>
          <a:effectRef idx="0"/>
          <a:fontRef idx="minor"/>
        </p:style>
      </p:sp>
      <p:sp>
        <p:nvSpPr>
          <p:cNvPr id="83" name="TextBox 9"/>
          <p:cNvSpPr/>
          <p:nvPr/>
        </p:nvSpPr>
        <p:spPr>
          <a:xfrm>
            <a:off x="6068160" y="4361040"/>
            <a:ext cx="11048400" cy="1645560"/>
          </a:xfrm>
          <a:prstGeom prst="rect">
            <a:avLst/>
          </a:prstGeom>
          <a:noFill/>
          <a:ln w="0">
            <a:noFill/>
          </a:ln>
        </p:spPr>
        <p:style>
          <a:lnRef idx="0"/>
          <a:fillRef idx="0"/>
          <a:effectRef idx="0"/>
          <a:fontRef idx="minor"/>
        </p:style>
        <p:txBody>
          <a:bodyPr lIns="0" rIns="0" tIns="0" bIns="0" anchor="t">
            <a:spAutoFit/>
          </a:bodyPr>
          <a:p>
            <a:pPr algn="ctr">
              <a:lnSpc>
                <a:spcPct val="100000"/>
              </a:lnSpc>
              <a:buNone/>
            </a:pPr>
            <a:r>
              <a:rPr b="0" lang="en-US" sz="5400" spc="-1" strike="noStrike">
                <a:solidFill>
                  <a:srgbClr val="ffffff"/>
                </a:solidFill>
                <a:latin typeface="Lato Bold"/>
                <a:ea typeface="DejaVu Sans"/>
              </a:rPr>
              <a:t>Area of a Square and a Rectangle</a:t>
            </a:r>
            <a:endParaRPr b="0" lang="en-PH" sz="5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Freeform 1"/>
          <p:cNvSpPr/>
          <p:nvPr/>
        </p:nvSpPr>
        <p:spPr>
          <a:xfrm>
            <a:off x="180000" y="36000"/>
            <a:ext cx="6373440" cy="70560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sp>
        <p:nvSpPr>
          <p:cNvPr id="85" name="Freeform 2"/>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86" name="Group 3"/>
          <p:cNvGrpSpPr/>
          <p:nvPr/>
        </p:nvGrpSpPr>
        <p:grpSpPr>
          <a:xfrm>
            <a:off x="16303320" y="0"/>
            <a:ext cx="1441440" cy="1441440"/>
            <a:chOff x="16303320" y="0"/>
            <a:chExt cx="1441440" cy="1441440"/>
          </a:xfrm>
        </p:grpSpPr>
        <p:sp>
          <p:nvSpPr>
            <p:cNvPr id="87" name="Freeform 4"/>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88" name="Freeform 5"/>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89" name="TextBox 6"/>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90" name="TextBox 7"/>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91" name="TextBox 8"/>
          <p:cNvSpPr/>
          <p:nvPr/>
        </p:nvSpPr>
        <p:spPr>
          <a:xfrm>
            <a:off x="661680" y="1036800"/>
            <a:ext cx="15040800" cy="9144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Do you have a garden plot at home? At school?</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You can use your knowledge in determining the area of your own garden</a:t>
            </a:r>
            <a:endParaRPr b="0" lang="en-PH" sz="2000" spc="-1" strike="noStrike">
              <a:latin typeface="Arial"/>
            </a:endParaRPr>
          </a:p>
        </p:txBody>
      </p:sp>
      <p:sp>
        <p:nvSpPr>
          <p:cNvPr id="92" name="TextBox 3"/>
          <p:cNvSpPr/>
          <p:nvPr/>
        </p:nvSpPr>
        <p:spPr>
          <a:xfrm>
            <a:off x="324000" y="154800"/>
            <a:ext cx="742284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Area of a Square and a Rectangle</a:t>
            </a:r>
            <a:endParaRPr b="0" lang="en-PH" sz="3000" spc="-1" strike="noStrike">
              <a:latin typeface="Arial"/>
            </a:endParaRPr>
          </a:p>
        </p:txBody>
      </p:sp>
      <p:sp>
        <p:nvSpPr>
          <p:cNvPr id="93" name="TextBox 12"/>
          <p:cNvSpPr/>
          <p:nvPr/>
        </p:nvSpPr>
        <p:spPr>
          <a:xfrm>
            <a:off x="740160" y="2211840"/>
            <a:ext cx="17179560" cy="32000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Having and maintaining a vegetable garden or flowering garden of your own will make you love nature. Through this, you will know how to</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take care of plants. What are the things that you should remember in taking care of plants? Larger garden plots will give you more products like</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vegetables and flowers.</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Look at the diagram garden plots of the pupils below. Their  teacher asked the pupils to measure the length and the width of their plots.</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PUPIL A</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PUPIL B</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2000" spc="-1" strike="noStrike">
                <a:solidFill>
                  <a:srgbClr val="000000"/>
                </a:solidFill>
                <a:latin typeface="Lato"/>
                <a:ea typeface="DejaVu Sans"/>
              </a:rPr>
              <a:t>PUPIL C</a:t>
            </a:r>
            <a:endParaRPr b="0" lang="en-PH" sz="2000" spc="-1" strike="noStrike">
              <a:latin typeface="Arial"/>
            </a:endParaRPr>
          </a:p>
        </p:txBody>
      </p:sp>
      <p:pic>
        <p:nvPicPr>
          <p:cNvPr id="94" name="" descr=""/>
          <p:cNvPicPr/>
          <p:nvPr/>
        </p:nvPicPr>
        <p:blipFill>
          <a:blip r:embed="rId4"/>
          <a:stretch/>
        </p:blipFill>
        <p:spPr>
          <a:xfrm>
            <a:off x="114480" y="5490000"/>
            <a:ext cx="3338280" cy="2948040"/>
          </a:xfrm>
          <a:prstGeom prst="rect">
            <a:avLst/>
          </a:prstGeom>
          <a:ln w="0">
            <a:noFill/>
          </a:ln>
        </p:spPr>
      </p:pic>
      <p:pic>
        <p:nvPicPr>
          <p:cNvPr id="95" name="" descr=""/>
          <p:cNvPicPr/>
          <p:nvPr/>
        </p:nvPicPr>
        <p:blipFill>
          <a:blip r:embed="rId5"/>
          <a:stretch/>
        </p:blipFill>
        <p:spPr>
          <a:xfrm>
            <a:off x="3696480" y="5460840"/>
            <a:ext cx="4705200" cy="2649600"/>
          </a:xfrm>
          <a:prstGeom prst="rect">
            <a:avLst/>
          </a:prstGeom>
          <a:ln w="0">
            <a:noFill/>
          </a:ln>
        </p:spPr>
      </p:pic>
      <p:pic>
        <p:nvPicPr>
          <p:cNvPr id="96" name="" descr=""/>
          <p:cNvPicPr/>
          <p:nvPr/>
        </p:nvPicPr>
        <p:blipFill>
          <a:blip r:embed="rId6"/>
          <a:stretch/>
        </p:blipFill>
        <p:spPr>
          <a:xfrm>
            <a:off x="8627760" y="5497200"/>
            <a:ext cx="4047120" cy="2742480"/>
          </a:xfrm>
          <a:prstGeom prst="rect">
            <a:avLst/>
          </a:prstGeom>
          <a:ln w="0">
            <a:noFill/>
          </a:ln>
        </p:spPr>
      </p:pic>
      <p:sp>
        <p:nvSpPr>
          <p:cNvPr id="97" name="TextBox 13"/>
          <p:cNvSpPr/>
          <p:nvPr/>
        </p:nvSpPr>
        <p:spPr>
          <a:xfrm>
            <a:off x="13010040" y="4724280"/>
            <a:ext cx="5099040" cy="41144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What are the shapes of the garden plots? What are the dimensions of their plots? What are the respective areas of the plots?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If the pupils will plant pechay seedlings, who do you think will plant the greatest amount of pechay?</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Who will have the greatest number of pechay to be harvested?</a:t>
            </a:r>
            <a:endParaRPr b="0" lang="en-PH" sz="2000" spc="-1" strike="noStrike">
              <a:latin typeface="Arial"/>
            </a:endParaRPr>
          </a:p>
        </p:txBody>
      </p:sp>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Freeform 10"/>
          <p:cNvSpPr/>
          <p:nvPr/>
        </p:nvSpPr>
        <p:spPr>
          <a:xfrm>
            <a:off x="180000" y="36000"/>
            <a:ext cx="6373440" cy="70560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sp>
        <p:nvSpPr>
          <p:cNvPr id="99" name="Freeform 11"/>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100" name="Group 2"/>
          <p:cNvGrpSpPr/>
          <p:nvPr/>
        </p:nvGrpSpPr>
        <p:grpSpPr>
          <a:xfrm>
            <a:off x="16303320" y="0"/>
            <a:ext cx="1441440" cy="1441440"/>
            <a:chOff x="16303320" y="0"/>
            <a:chExt cx="1441440" cy="1441440"/>
          </a:xfrm>
        </p:grpSpPr>
        <p:sp>
          <p:nvSpPr>
            <p:cNvPr id="101" name="Freeform 12"/>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02" name="Freeform 13"/>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103" name="TextBox 14"/>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04" name="TextBox 15"/>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05" name="TextBox 17"/>
          <p:cNvSpPr/>
          <p:nvPr/>
        </p:nvSpPr>
        <p:spPr>
          <a:xfrm>
            <a:off x="324000" y="154800"/>
            <a:ext cx="742284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Area of a Square and a Rectangle</a:t>
            </a:r>
            <a:endParaRPr b="0" lang="en-PH" sz="3000" spc="-1" strike="noStrike">
              <a:latin typeface="Arial"/>
            </a:endParaRPr>
          </a:p>
        </p:txBody>
      </p:sp>
      <p:sp>
        <p:nvSpPr>
          <p:cNvPr id="106" name="TextBox 18"/>
          <p:cNvSpPr/>
          <p:nvPr/>
        </p:nvSpPr>
        <p:spPr>
          <a:xfrm>
            <a:off x="740160" y="699840"/>
            <a:ext cx="17179560" cy="13712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Look at the diagram garden plots of the pupils below. Their  teacher asked the pupils to measure the length and the width of their</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plots.</a:t>
            </a:r>
            <a:endParaRPr b="0" lang="en-PH" sz="2000" spc="-1" strike="noStrike">
              <a:latin typeface="Arial"/>
            </a:endParaRPr>
          </a:p>
          <a:p>
            <a:pPr>
              <a:lnSpc>
                <a:spcPts val="3600"/>
              </a:lnSpc>
              <a:buNone/>
            </a:pP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PUPIL A</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PUPIL B</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2000" spc="-1" strike="noStrike">
                <a:solidFill>
                  <a:srgbClr val="000000"/>
                </a:solidFill>
                <a:latin typeface="Lato"/>
                <a:ea typeface="DejaVu Sans"/>
              </a:rPr>
              <a:t>PUPIL C</a:t>
            </a:r>
            <a:endParaRPr b="0" lang="en-PH" sz="2000" spc="-1" strike="noStrike">
              <a:latin typeface="Arial"/>
            </a:endParaRPr>
          </a:p>
        </p:txBody>
      </p:sp>
      <p:pic>
        <p:nvPicPr>
          <p:cNvPr id="107" name="" descr=""/>
          <p:cNvPicPr/>
          <p:nvPr/>
        </p:nvPicPr>
        <p:blipFill>
          <a:blip r:embed="rId4"/>
          <a:stretch/>
        </p:blipFill>
        <p:spPr>
          <a:xfrm>
            <a:off x="114480" y="2250000"/>
            <a:ext cx="3338280" cy="2948040"/>
          </a:xfrm>
          <a:prstGeom prst="rect">
            <a:avLst/>
          </a:prstGeom>
          <a:ln w="0">
            <a:noFill/>
          </a:ln>
        </p:spPr>
      </p:pic>
      <p:pic>
        <p:nvPicPr>
          <p:cNvPr id="108" name="" descr=""/>
          <p:cNvPicPr/>
          <p:nvPr/>
        </p:nvPicPr>
        <p:blipFill>
          <a:blip r:embed="rId5"/>
          <a:stretch/>
        </p:blipFill>
        <p:spPr>
          <a:xfrm>
            <a:off x="3797640" y="2225880"/>
            <a:ext cx="4705200" cy="2649600"/>
          </a:xfrm>
          <a:prstGeom prst="rect">
            <a:avLst/>
          </a:prstGeom>
          <a:ln w="0">
            <a:noFill/>
          </a:ln>
        </p:spPr>
      </p:pic>
      <p:pic>
        <p:nvPicPr>
          <p:cNvPr id="109" name="" descr=""/>
          <p:cNvPicPr/>
          <p:nvPr/>
        </p:nvPicPr>
        <p:blipFill>
          <a:blip r:embed="rId6"/>
          <a:stretch/>
        </p:blipFill>
        <p:spPr>
          <a:xfrm>
            <a:off x="8677080" y="2203200"/>
            <a:ext cx="4047120" cy="2742480"/>
          </a:xfrm>
          <a:prstGeom prst="rect">
            <a:avLst/>
          </a:prstGeom>
          <a:ln w="0">
            <a:noFill/>
          </a:ln>
        </p:spPr>
      </p:pic>
      <p:sp>
        <p:nvSpPr>
          <p:cNvPr id="110" name="TextBox 19"/>
          <p:cNvSpPr/>
          <p:nvPr/>
        </p:nvSpPr>
        <p:spPr>
          <a:xfrm>
            <a:off x="12999960" y="1883880"/>
            <a:ext cx="5099040" cy="68576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With these areas, pupil A will plant the greatest number of pechay seedlings and will most likely harvest the greatest amount of pechay.</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The respective areas of the garden plots were derived by counting the squares. However, to facilitate the process of finding the area of the three garden plots of the pupils, formulas can be used.</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What will you do with the length and the width of the rectangular</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plots to get the area? Are you going to add, subtract, multiply, or divide?</a:t>
            </a:r>
            <a:endParaRPr b="0" lang="en-PH" sz="2000" spc="-1" strike="noStrike">
              <a:latin typeface="Arial"/>
            </a:endParaRPr>
          </a:p>
        </p:txBody>
      </p:sp>
      <p:sp>
        <p:nvSpPr>
          <p:cNvPr id="111" name="TextBox 16"/>
          <p:cNvSpPr/>
          <p:nvPr/>
        </p:nvSpPr>
        <p:spPr>
          <a:xfrm>
            <a:off x="861120" y="5535360"/>
            <a:ext cx="11502360" cy="2742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Given the garden plots, count the number of squares in each plot. The total number of square units corresponds to the area of the plot.</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The garden plot of pupil A is a square. It has 25 square units.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The garden plot of pupil B is a rectangle. It has 15 square units.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The garden plot of pupil C is a square. It has 12 square units.</a:t>
            </a:r>
            <a:endParaRPr b="0" lang="en-PH" sz="2000" spc="-1" strike="noStrike">
              <a:latin typeface="Arial"/>
            </a:endParaRPr>
          </a:p>
        </p:txBody>
      </p:sp>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Freeform 14"/>
          <p:cNvSpPr/>
          <p:nvPr/>
        </p:nvSpPr>
        <p:spPr>
          <a:xfrm>
            <a:off x="180000" y="36000"/>
            <a:ext cx="6373440" cy="70560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sp>
        <p:nvSpPr>
          <p:cNvPr id="113" name="Freeform 15"/>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114" name="Group 4"/>
          <p:cNvGrpSpPr/>
          <p:nvPr/>
        </p:nvGrpSpPr>
        <p:grpSpPr>
          <a:xfrm>
            <a:off x="16303320" y="0"/>
            <a:ext cx="1441440" cy="1441440"/>
            <a:chOff x="16303320" y="0"/>
            <a:chExt cx="1441440" cy="1441440"/>
          </a:xfrm>
        </p:grpSpPr>
        <p:sp>
          <p:nvSpPr>
            <p:cNvPr id="115" name="Freeform 16"/>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16" name="Freeform 17"/>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117" name="TextBox 20"/>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18" name="TextBox 21"/>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19" name="TextBox 22"/>
          <p:cNvSpPr/>
          <p:nvPr/>
        </p:nvSpPr>
        <p:spPr>
          <a:xfrm>
            <a:off x="324000" y="154800"/>
            <a:ext cx="7422840" cy="4572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A. Finding the Area of a Square</a:t>
            </a:r>
            <a:endParaRPr b="0" lang="en-PH" sz="3000" spc="-1" strike="noStrike">
              <a:latin typeface="Arial"/>
            </a:endParaRPr>
          </a:p>
        </p:txBody>
      </p:sp>
      <p:sp>
        <p:nvSpPr>
          <p:cNvPr id="120" name="TextBox 23"/>
          <p:cNvSpPr/>
          <p:nvPr/>
        </p:nvSpPr>
        <p:spPr>
          <a:xfrm>
            <a:off x="271080" y="915480"/>
            <a:ext cx="8297280" cy="9144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What do you notice about the sides of the garden plot of pupil A?</a:t>
            </a:r>
            <a:endParaRPr b="0" lang="en-PH" sz="2000" spc="-1" strike="noStrike">
              <a:latin typeface="Arial"/>
            </a:endParaRPr>
          </a:p>
          <a:p>
            <a:pPr>
              <a:lnSpc>
                <a:spcPts val="3600"/>
              </a:lnSpc>
              <a:buNone/>
            </a:pP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PUPIL A</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endParaRPr b="0" lang="en-PH" sz="1800" spc="-1" strike="noStrike">
              <a:latin typeface="Arial"/>
            </a:endParaRPr>
          </a:p>
        </p:txBody>
      </p:sp>
      <p:pic>
        <p:nvPicPr>
          <p:cNvPr id="121" name="" descr=""/>
          <p:cNvPicPr/>
          <p:nvPr/>
        </p:nvPicPr>
        <p:blipFill>
          <a:blip r:embed="rId4"/>
          <a:stretch/>
        </p:blipFill>
        <p:spPr>
          <a:xfrm>
            <a:off x="153720" y="2035080"/>
            <a:ext cx="3338280" cy="2948040"/>
          </a:xfrm>
          <a:prstGeom prst="rect">
            <a:avLst/>
          </a:prstGeom>
          <a:ln w="0">
            <a:noFill/>
          </a:ln>
        </p:spPr>
      </p:pic>
      <p:sp>
        <p:nvSpPr>
          <p:cNvPr id="122" name="TextBox 24"/>
          <p:cNvSpPr/>
          <p:nvPr/>
        </p:nvSpPr>
        <p:spPr>
          <a:xfrm>
            <a:off x="3609000" y="2079720"/>
            <a:ext cx="5099040" cy="32000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Since it is a square, the sides are all equal.</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The length of each side is 5 units.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The area of 25 square units is the result of multiplying the length of each side with itself.</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Thus,</a:t>
            </a:r>
            <a:endParaRPr b="0" lang="en-PH" sz="2000" spc="-1" strike="noStrike">
              <a:latin typeface="Arial"/>
            </a:endParaRPr>
          </a:p>
        </p:txBody>
      </p:sp>
      <p:sp>
        <p:nvSpPr>
          <p:cNvPr id="123" name=""/>
          <p:cNvSpPr/>
          <p:nvPr/>
        </p:nvSpPr>
        <p:spPr>
          <a:xfrm>
            <a:off x="174960" y="5337360"/>
            <a:ext cx="8338680" cy="2793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Area of a Square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side × side</a:t>
            </a:r>
            <a:endParaRPr b="0" lang="en-PH" sz="2000" spc="-1" strike="noStrike">
              <a:latin typeface="Arial"/>
            </a:endParaRPr>
          </a:p>
          <a:p>
            <a:pPr>
              <a:lnSpc>
                <a:spcPct val="1000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5 × 5</a:t>
            </a:r>
            <a:endParaRPr b="0" lang="en-PH" sz="2000" spc="-1" strike="noStrike">
              <a:latin typeface="Arial"/>
            </a:endParaRPr>
          </a:p>
          <a:p>
            <a:pPr>
              <a:lnSpc>
                <a:spcPct val="1000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25 square units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1" lang="en-US" sz="2000" spc="-1" strike="noStrike">
                <a:solidFill>
                  <a:srgbClr val="000000"/>
                </a:solidFill>
                <a:latin typeface="Lato"/>
                <a:ea typeface="DejaVu Sans"/>
              </a:rPr>
              <a:t>If a unit is 1 m, then the area is 25 sq. m.</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i="1" lang="en-US" sz="2000" spc="-1" strike="noStrike">
                <a:solidFill>
                  <a:srgbClr val="000000"/>
                </a:solidFill>
                <a:latin typeface="Lato"/>
                <a:ea typeface="DejaVu Sans"/>
              </a:rPr>
              <a:t>Note: We can use m2 for square meters.</a:t>
            </a:r>
            <a:endParaRPr b="0" lang="en-PH" sz="2000" spc="-1" strike="noStrike">
              <a:latin typeface="Arial"/>
            </a:endParaRPr>
          </a:p>
        </p:txBody>
      </p:sp>
      <p:sp>
        <p:nvSpPr>
          <p:cNvPr id="124" name="TextBox 25"/>
          <p:cNvSpPr/>
          <p:nvPr/>
        </p:nvSpPr>
        <p:spPr>
          <a:xfrm>
            <a:off x="9438840" y="1747080"/>
            <a:ext cx="8480880" cy="2742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000000"/>
                </a:solidFill>
                <a:latin typeface="Lato"/>
                <a:ea typeface="DejaVu Sans"/>
              </a:rPr>
              <a:t>Example 1:</a:t>
            </a:r>
            <a:r>
              <a:rPr b="0" lang="en-US" sz="2000" spc="-1" strike="noStrike">
                <a:solidFill>
                  <a:srgbClr val="000000"/>
                </a:solidFill>
                <a:latin typeface="Lato"/>
                <a:ea typeface="DejaVu Sans"/>
              </a:rPr>
              <a:t> The given figure is a square with a side of 4 meters. Find its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Area.</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area = side × side</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area = 4 m × 4 m</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area = 16 sq. m or m2</a:t>
            </a:r>
            <a:endParaRPr b="0" lang="en-PH" sz="2000" spc="-1" strike="noStrike">
              <a:latin typeface="Arial"/>
            </a:endParaRPr>
          </a:p>
        </p:txBody>
      </p:sp>
      <p:pic>
        <p:nvPicPr>
          <p:cNvPr id="125" name="" descr=""/>
          <p:cNvPicPr/>
          <p:nvPr/>
        </p:nvPicPr>
        <p:blipFill>
          <a:blip r:embed="rId5"/>
          <a:stretch/>
        </p:blipFill>
        <p:spPr>
          <a:xfrm>
            <a:off x="9460080" y="2886120"/>
            <a:ext cx="4035240" cy="2887560"/>
          </a:xfrm>
          <a:prstGeom prst="rect">
            <a:avLst/>
          </a:prstGeom>
          <a:ln w="0">
            <a:noFill/>
          </a:ln>
        </p:spPr>
      </p:pic>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Freeform 18"/>
          <p:cNvSpPr/>
          <p:nvPr/>
        </p:nvSpPr>
        <p:spPr>
          <a:xfrm>
            <a:off x="180000" y="36000"/>
            <a:ext cx="6373440" cy="70560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sp>
        <p:nvSpPr>
          <p:cNvPr id="127" name="Freeform 19"/>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128" name="Group 5"/>
          <p:cNvGrpSpPr/>
          <p:nvPr/>
        </p:nvGrpSpPr>
        <p:grpSpPr>
          <a:xfrm>
            <a:off x="16303320" y="0"/>
            <a:ext cx="1441440" cy="1441440"/>
            <a:chOff x="16303320" y="0"/>
            <a:chExt cx="1441440" cy="1441440"/>
          </a:xfrm>
        </p:grpSpPr>
        <p:sp>
          <p:nvSpPr>
            <p:cNvPr id="129" name="Freeform 20"/>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30" name="Freeform 21"/>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131" name="TextBox 26"/>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32" name="TextBox 27"/>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33" name="TextBox 28"/>
          <p:cNvSpPr/>
          <p:nvPr/>
        </p:nvSpPr>
        <p:spPr>
          <a:xfrm>
            <a:off x="324000" y="154800"/>
            <a:ext cx="742284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B. Finding the Area of a Rectangle</a:t>
            </a:r>
            <a:endParaRPr b="0" lang="en-PH" sz="3000" spc="-1" strike="noStrike">
              <a:latin typeface="Arial"/>
            </a:endParaRPr>
          </a:p>
        </p:txBody>
      </p:sp>
      <p:sp>
        <p:nvSpPr>
          <p:cNvPr id="134" name="TextBox 29"/>
          <p:cNvSpPr/>
          <p:nvPr/>
        </p:nvSpPr>
        <p:spPr>
          <a:xfrm>
            <a:off x="3440520" y="1033200"/>
            <a:ext cx="3602160" cy="457200"/>
          </a:xfrm>
          <a:prstGeom prst="rect">
            <a:avLst/>
          </a:prstGeom>
          <a:noFill/>
          <a:ln w="0">
            <a:noFill/>
          </a:ln>
        </p:spPr>
        <p:style>
          <a:lnRef idx="0"/>
          <a:fillRef idx="0"/>
          <a:effectRef idx="0"/>
          <a:fontRef idx="minor"/>
        </p:style>
        <p:txBody>
          <a:bodyPr lIns="0" rIns="0" tIns="0" bIns="0" anchor="t">
            <a:spAutoFit/>
          </a:bodyPr>
          <a:p>
            <a:pPr algn="ctr">
              <a:lnSpc>
                <a:spcPts val="3600"/>
              </a:lnSpc>
              <a:buNone/>
            </a:pPr>
            <a:r>
              <a:rPr b="1" lang="en-US" sz="1800" spc="-1" strike="noStrike">
                <a:solidFill>
                  <a:srgbClr val="000000"/>
                </a:solidFill>
                <a:latin typeface="Lato"/>
                <a:ea typeface="DejaVu Sans"/>
              </a:rPr>
              <a:t>PUPIL B</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endParaRPr b="0" lang="en-PH" sz="1800" spc="-1" strike="noStrike">
              <a:latin typeface="Arial"/>
            </a:endParaRPr>
          </a:p>
        </p:txBody>
      </p:sp>
      <p:sp>
        <p:nvSpPr>
          <p:cNvPr id="135" name="TextBox 30"/>
          <p:cNvSpPr/>
          <p:nvPr/>
        </p:nvSpPr>
        <p:spPr>
          <a:xfrm>
            <a:off x="368280" y="4970880"/>
            <a:ext cx="7456680" cy="411480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What do you notice about the sides of the garden plot of pupil B?</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T</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he length of the garden plot is 5 units and its width is 3 units.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The area of 15 square units is the result of multiplying the length by its width. That is,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area = length × width</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area = 5 × 3</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area = 15 square units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If 1 unit is 1 m, then the area is 15 sq. m or m2.</a:t>
            </a:r>
            <a:endParaRPr b="0" lang="en-PH" sz="2000" spc="-1" strike="noStrike">
              <a:latin typeface="Arial"/>
            </a:endParaRPr>
          </a:p>
        </p:txBody>
      </p:sp>
      <p:sp>
        <p:nvSpPr>
          <p:cNvPr id="136" name="TextBox 31"/>
          <p:cNvSpPr/>
          <p:nvPr/>
        </p:nvSpPr>
        <p:spPr>
          <a:xfrm>
            <a:off x="9438840" y="1747080"/>
            <a:ext cx="8480880" cy="91440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000000"/>
                </a:solidFill>
                <a:latin typeface="Lato"/>
                <a:ea typeface="DejaVu Sans"/>
              </a:rPr>
              <a:t>Example 2</a:t>
            </a:r>
            <a:r>
              <a:rPr b="0" lang="en-US" sz="2000" spc="-1" strike="noStrike">
                <a:solidFill>
                  <a:srgbClr val="000000"/>
                </a:solidFill>
                <a:latin typeface="Lato"/>
                <a:ea typeface="DejaVu Sans"/>
              </a:rPr>
              <a:t>: The given figure is a rectangle with a length of 6 meters and</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a width of 4 meters. Find the area.</a:t>
            </a:r>
            <a:endParaRPr b="0" lang="en-PH" sz="2000" spc="-1" strike="noStrike">
              <a:latin typeface="Arial"/>
            </a:endParaRPr>
          </a:p>
        </p:txBody>
      </p:sp>
      <p:pic>
        <p:nvPicPr>
          <p:cNvPr id="137" name="" descr=""/>
          <p:cNvPicPr/>
          <p:nvPr/>
        </p:nvPicPr>
        <p:blipFill>
          <a:blip r:embed="rId4"/>
          <a:stretch/>
        </p:blipFill>
        <p:spPr>
          <a:xfrm>
            <a:off x="919800" y="1547640"/>
            <a:ext cx="5888160" cy="3273840"/>
          </a:xfrm>
          <a:prstGeom prst="rect">
            <a:avLst/>
          </a:prstGeom>
          <a:ln w="0">
            <a:noFill/>
          </a:ln>
        </p:spPr>
      </p:pic>
      <p:sp>
        <p:nvSpPr>
          <p:cNvPr id="138" name="TextBox 32"/>
          <p:cNvSpPr/>
          <p:nvPr/>
        </p:nvSpPr>
        <p:spPr>
          <a:xfrm>
            <a:off x="13949280" y="3468600"/>
            <a:ext cx="3344760" cy="13712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area = length × width</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area = 6 m × 4 m</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area = 24 sq. m or m2</a:t>
            </a:r>
            <a:endParaRPr b="0" lang="en-PH" sz="2000" spc="-1" strike="noStrike">
              <a:latin typeface="Arial"/>
            </a:endParaRPr>
          </a:p>
        </p:txBody>
      </p:sp>
      <p:pic>
        <p:nvPicPr>
          <p:cNvPr id="139" name="" descr=""/>
          <p:cNvPicPr/>
          <p:nvPr/>
        </p:nvPicPr>
        <p:blipFill>
          <a:blip r:embed="rId5"/>
          <a:stretch/>
        </p:blipFill>
        <p:spPr>
          <a:xfrm>
            <a:off x="8573400" y="2931120"/>
            <a:ext cx="5173560" cy="2887560"/>
          </a:xfrm>
          <a:prstGeom prst="rect">
            <a:avLst/>
          </a:prstGeom>
          <a:ln w="0">
            <a:noFill/>
          </a:ln>
        </p:spPr>
      </p:pic>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Freeform 22"/>
          <p:cNvSpPr/>
          <p:nvPr/>
        </p:nvSpPr>
        <p:spPr>
          <a:xfrm>
            <a:off x="180000" y="36000"/>
            <a:ext cx="10800000" cy="70560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sp>
        <p:nvSpPr>
          <p:cNvPr id="141" name="Freeform 23"/>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142" name="Group 7"/>
          <p:cNvGrpSpPr/>
          <p:nvPr/>
        </p:nvGrpSpPr>
        <p:grpSpPr>
          <a:xfrm>
            <a:off x="16303320" y="0"/>
            <a:ext cx="1441440" cy="1441440"/>
            <a:chOff x="16303320" y="0"/>
            <a:chExt cx="1441440" cy="1441440"/>
          </a:xfrm>
        </p:grpSpPr>
        <p:sp>
          <p:nvSpPr>
            <p:cNvPr id="143" name="Freeform 24"/>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44" name="Freeform 25"/>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145" name="TextBox 33"/>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46" name="TextBox 34"/>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47" name="TextBox 35"/>
          <p:cNvSpPr/>
          <p:nvPr/>
        </p:nvSpPr>
        <p:spPr>
          <a:xfrm>
            <a:off x="360000" y="108000"/>
            <a:ext cx="10080000" cy="4575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ffffff"/>
                </a:solidFill>
                <a:latin typeface="Lato Bold Italics"/>
                <a:ea typeface="DejaVu Sans"/>
              </a:rPr>
              <a:t>C. Find the Missing Dimension When the Area Is Given</a:t>
            </a:r>
            <a:endParaRPr b="0" lang="en-PH" sz="3000" spc="-1" strike="noStrike">
              <a:latin typeface="Arial"/>
            </a:endParaRPr>
          </a:p>
        </p:txBody>
      </p:sp>
      <p:sp>
        <p:nvSpPr>
          <p:cNvPr id="148" name="TextBox 37"/>
          <p:cNvSpPr/>
          <p:nvPr/>
        </p:nvSpPr>
        <p:spPr>
          <a:xfrm>
            <a:off x="643320" y="1285200"/>
            <a:ext cx="15376680" cy="32000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000000"/>
                </a:solidFill>
                <a:latin typeface="Lato"/>
                <a:ea typeface="DejaVu Sans"/>
              </a:rPr>
              <a:t>Example 3:</a:t>
            </a:r>
            <a:r>
              <a:rPr b="0" lang="en-US" sz="2000" spc="-1" strike="noStrike">
                <a:solidFill>
                  <a:srgbClr val="000000"/>
                </a:solidFill>
                <a:latin typeface="Lato"/>
                <a:ea typeface="DejaVu Sans"/>
              </a:rPr>
              <a:t> The area of a rectangle is 42 square centimeters. If the width is 6 centimeters, what is the length?</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area = length × width</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Divide the area by the length to get the width.</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length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area ÷ width</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42 cm2 ÷ 6 cm</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length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7 cm</a:t>
            </a:r>
            <a:endParaRPr b="0" lang="en-PH" sz="2000" spc="-1" strike="noStrike">
              <a:latin typeface="Arial"/>
            </a:endParaRPr>
          </a:p>
        </p:txBody>
      </p:sp>
      <p:pic>
        <p:nvPicPr>
          <p:cNvPr id="149" name="" descr=""/>
          <p:cNvPicPr/>
          <p:nvPr/>
        </p:nvPicPr>
        <p:blipFill>
          <a:blip r:embed="rId4"/>
          <a:stretch/>
        </p:blipFill>
        <p:spPr>
          <a:xfrm>
            <a:off x="432000" y="1872000"/>
            <a:ext cx="3604680" cy="4248000"/>
          </a:xfrm>
          <a:prstGeom prst="rect">
            <a:avLst/>
          </a:prstGeom>
          <a:ln w="0">
            <a:noFill/>
          </a:ln>
        </p:spPr>
      </p:pic>
    </p:spTree>
  </p:cSld>
  <p:transition>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Freeform 2"/>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51" name="Group 3"/>
          <p:cNvGrpSpPr/>
          <p:nvPr/>
        </p:nvGrpSpPr>
        <p:grpSpPr>
          <a:xfrm>
            <a:off x="16303320" y="0"/>
            <a:ext cx="1441440" cy="1441440"/>
            <a:chOff x="16303320" y="0"/>
            <a:chExt cx="1441440" cy="1441440"/>
          </a:xfrm>
        </p:grpSpPr>
        <p:sp>
          <p:nvSpPr>
            <p:cNvPr id="152" name="Freeform 4"/>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53" name="Freeform 5"/>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54" name="TextBox 6"/>
          <p:cNvSpPr/>
          <p:nvPr/>
        </p:nvSpPr>
        <p:spPr>
          <a:xfrm>
            <a:off x="1028880" y="1019160"/>
            <a:ext cx="1504080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KEY TAKEAWAYS</a:t>
            </a:r>
            <a:endParaRPr b="0" lang="en-PH" sz="3000" spc="-1" strike="noStrike">
              <a:latin typeface="Arial"/>
            </a:endParaRPr>
          </a:p>
        </p:txBody>
      </p:sp>
      <p:sp>
        <p:nvSpPr>
          <p:cNvPr id="155" name="TextBox 7"/>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56" name="TextBox 8"/>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57" name="TextBox 1"/>
          <p:cNvSpPr/>
          <p:nvPr/>
        </p:nvSpPr>
        <p:spPr>
          <a:xfrm>
            <a:off x="978120" y="1605240"/>
            <a:ext cx="15040800" cy="182916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To find the area of a square, multiply the length of the sides.</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To find the area of a rectangle, multiply the length by the width.</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To find the missing dimension, divide the area by the given dimension. If the length is missing, divide the area by its width or</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vice versa.</a:t>
            </a:r>
            <a:endParaRPr b="0" lang="en-PH" sz="2000" spc="-1" strike="noStrike">
              <a:latin typeface="Arial"/>
            </a:endParaRPr>
          </a:p>
        </p:txBody>
      </p:sp>
    </p:spTree>
  </p:cSld>
  <p:transition>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58" name="Group 1"/>
          <p:cNvGrpSpPr/>
          <p:nvPr/>
        </p:nvGrpSpPr>
        <p:grpSpPr>
          <a:xfrm>
            <a:off x="14760000" y="3060000"/>
            <a:ext cx="3513600" cy="2880000"/>
            <a:chOff x="14760000" y="3060000"/>
            <a:chExt cx="3513600" cy="2880000"/>
          </a:xfrm>
        </p:grpSpPr>
        <p:sp>
          <p:nvSpPr>
            <p:cNvPr id="159" name="Freeform 3"/>
            <p:cNvSpPr/>
            <p:nvPr/>
          </p:nvSpPr>
          <p:spPr>
            <a:xfrm>
              <a:off x="14760000" y="3060000"/>
              <a:ext cx="3513600" cy="288000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160" name="Freeform 2"/>
          <p:cNvSpPr/>
          <p:nvPr/>
        </p:nvSpPr>
        <p:spPr>
          <a:xfrm>
            <a:off x="0" y="9364320"/>
            <a:ext cx="18273960" cy="93816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61" name="Group 3"/>
          <p:cNvGrpSpPr/>
          <p:nvPr/>
        </p:nvGrpSpPr>
        <p:grpSpPr>
          <a:xfrm>
            <a:off x="16303320" y="0"/>
            <a:ext cx="1441440" cy="1441440"/>
            <a:chOff x="16303320" y="0"/>
            <a:chExt cx="1441440" cy="1441440"/>
          </a:xfrm>
        </p:grpSpPr>
        <p:sp>
          <p:nvSpPr>
            <p:cNvPr id="162" name="Freeform 4"/>
            <p:cNvSpPr/>
            <p:nvPr/>
          </p:nvSpPr>
          <p:spPr>
            <a:xfrm>
              <a:off x="16303320" y="0"/>
              <a:ext cx="1441440" cy="144144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63" name="Freeform 5"/>
          <p:cNvSpPr/>
          <p:nvPr/>
        </p:nvSpPr>
        <p:spPr>
          <a:xfrm>
            <a:off x="16286040" y="-96840"/>
            <a:ext cx="1537560" cy="153756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64" name="TextBox 7"/>
          <p:cNvSpPr/>
          <p:nvPr/>
        </p:nvSpPr>
        <p:spPr>
          <a:xfrm>
            <a:off x="368280" y="291240"/>
            <a:ext cx="1504080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 ANSWER KEY</a:t>
            </a:r>
            <a:endParaRPr b="0" lang="en-PH" sz="3000" spc="-1" strike="noStrike">
              <a:latin typeface="Arial"/>
            </a:endParaRPr>
          </a:p>
        </p:txBody>
      </p:sp>
      <p:sp>
        <p:nvSpPr>
          <p:cNvPr id="165" name="TextBox 8"/>
          <p:cNvSpPr/>
          <p:nvPr/>
        </p:nvSpPr>
        <p:spPr>
          <a:xfrm>
            <a:off x="368280" y="9588600"/>
            <a:ext cx="68436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66" name="TextBox 9"/>
          <p:cNvSpPr/>
          <p:nvPr/>
        </p:nvSpPr>
        <p:spPr>
          <a:xfrm>
            <a:off x="14268960" y="9573480"/>
            <a:ext cx="374076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67" name="TextBox 2"/>
          <p:cNvSpPr/>
          <p:nvPr/>
        </p:nvSpPr>
        <p:spPr>
          <a:xfrm>
            <a:off x="618480" y="982440"/>
            <a:ext cx="15040800" cy="41144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Find the area of the following figures. </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1. Square with a side of 15 centimeters</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2. Square with a side of 6 meters</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3. Rectangle with a length of 25 centimeters and a width of 10  centimeters</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4. Rectangle with a length of 6 meters and a width of 5 meters</a:t>
            </a:r>
            <a:endParaRPr b="0" lang="en-PH" sz="2000" spc="-1" strike="noStrike">
              <a:latin typeface="Arial"/>
            </a:endParaRPr>
          </a:p>
        </p:txBody>
      </p:sp>
      <p:sp>
        <p:nvSpPr>
          <p:cNvPr id="168" name="TextBox 4"/>
          <p:cNvSpPr/>
          <p:nvPr/>
        </p:nvSpPr>
        <p:spPr>
          <a:xfrm>
            <a:off x="14940000" y="3060000"/>
            <a:ext cx="3060000" cy="2742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ffffff"/>
                </a:solidFill>
                <a:latin typeface="Lato"/>
                <a:ea typeface="DejaVu Sans"/>
              </a:rPr>
              <a:t>ANSWER KEY</a:t>
            </a:r>
            <a:endParaRPr b="1" lang="en-PH" sz="2000" spc="-1" strike="noStrike">
              <a:solidFill>
                <a:srgbClr val="ffffff"/>
              </a:solidFill>
              <a:latin typeface="Arial"/>
            </a:endParaRPr>
          </a:p>
          <a:p>
            <a:pPr>
              <a:lnSpc>
                <a:spcPts val="3600"/>
              </a:lnSpc>
              <a:buNone/>
            </a:pPr>
            <a:endParaRPr b="1" lang="en-PH" sz="2000" spc="-1" strike="noStrike">
              <a:solidFill>
                <a:srgbClr val="ffffff"/>
              </a:solidFill>
              <a:latin typeface="Arial"/>
            </a:endParaRPr>
          </a:p>
          <a:p>
            <a:pPr>
              <a:lnSpc>
                <a:spcPts val="3600"/>
              </a:lnSpc>
              <a:buNone/>
            </a:pPr>
            <a:r>
              <a:rPr b="1" lang="en-US" sz="2000" spc="-1" strike="noStrike">
                <a:solidFill>
                  <a:srgbClr val="ffffff"/>
                </a:solidFill>
                <a:latin typeface="Lato"/>
                <a:ea typeface="DejaVu Sans"/>
              </a:rPr>
              <a:t>1. 225 cm</a:t>
            </a:r>
            <a:r>
              <a:rPr b="1" lang="en-US" sz="2000" spc="-1" strike="noStrike" baseline="33000">
                <a:solidFill>
                  <a:srgbClr val="ffffff"/>
                </a:solidFill>
                <a:latin typeface="Lato"/>
                <a:ea typeface="DejaVu Sans"/>
              </a:rPr>
              <a:t>2 </a:t>
            </a:r>
            <a:endParaRPr b="1" lang="en-PH" sz="2000" spc="-1" strike="noStrike">
              <a:solidFill>
                <a:srgbClr val="ffffff"/>
              </a:solidFill>
              <a:latin typeface="Arial"/>
            </a:endParaRPr>
          </a:p>
          <a:p>
            <a:pPr>
              <a:lnSpc>
                <a:spcPts val="3600"/>
              </a:lnSpc>
              <a:buNone/>
            </a:pPr>
            <a:r>
              <a:rPr b="1" lang="en-US" sz="2000" spc="-1" strike="noStrike">
                <a:solidFill>
                  <a:srgbClr val="ffffff"/>
                </a:solidFill>
                <a:latin typeface="Lato"/>
                <a:ea typeface="DejaVu Sans"/>
              </a:rPr>
              <a:t>2. 36 m</a:t>
            </a:r>
            <a:r>
              <a:rPr b="1" lang="en-US" sz="2000" spc="-1" strike="noStrike" baseline="33000">
                <a:solidFill>
                  <a:srgbClr val="ffffff"/>
                </a:solidFill>
                <a:latin typeface="Lato"/>
                <a:ea typeface="DejaVu Sans"/>
              </a:rPr>
              <a:t>2 </a:t>
            </a:r>
            <a:endParaRPr b="1" lang="en-PH" sz="2000" spc="-1" strike="noStrike">
              <a:solidFill>
                <a:srgbClr val="ffffff"/>
              </a:solidFill>
              <a:latin typeface="Arial"/>
            </a:endParaRPr>
          </a:p>
          <a:p>
            <a:pPr>
              <a:lnSpc>
                <a:spcPts val="3600"/>
              </a:lnSpc>
              <a:buNone/>
            </a:pPr>
            <a:r>
              <a:rPr b="1" lang="en-US" sz="2000" spc="-1" strike="noStrike">
                <a:solidFill>
                  <a:srgbClr val="ffffff"/>
                </a:solidFill>
                <a:latin typeface="Lato"/>
                <a:ea typeface="DejaVu Sans"/>
              </a:rPr>
              <a:t>3. 250 cm</a:t>
            </a:r>
            <a:r>
              <a:rPr b="1" lang="en-US" sz="2000" spc="-1" strike="noStrike" baseline="33000">
                <a:solidFill>
                  <a:srgbClr val="ffffff"/>
                </a:solidFill>
                <a:latin typeface="Lato"/>
                <a:ea typeface="DejaVu Sans"/>
              </a:rPr>
              <a:t>2</a:t>
            </a:r>
            <a:r>
              <a:rPr b="1" lang="en-US" sz="2000" spc="-1" strike="noStrike">
                <a:solidFill>
                  <a:srgbClr val="ffffff"/>
                </a:solidFill>
                <a:latin typeface="Lato"/>
                <a:ea typeface="DejaVu Sans"/>
              </a:rPr>
              <a:t> </a:t>
            </a:r>
            <a:endParaRPr b="1" lang="en-PH" sz="2000" spc="-1" strike="noStrike">
              <a:solidFill>
                <a:srgbClr val="ffffff"/>
              </a:solidFill>
              <a:latin typeface="Arial"/>
            </a:endParaRPr>
          </a:p>
          <a:p>
            <a:pPr>
              <a:lnSpc>
                <a:spcPts val="3600"/>
              </a:lnSpc>
              <a:buNone/>
            </a:pPr>
            <a:r>
              <a:rPr b="1" lang="en-US" sz="2000" spc="-1" strike="noStrike">
                <a:solidFill>
                  <a:srgbClr val="ffffff"/>
                </a:solidFill>
                <a:latin typeface="Lato"/>
                <a:ea typeface="DejaVu Sans"/>
              </a:rPr>
              <a:t>4. 30 m</a:t>
            </a:r>
            <a:r>
              <a:rPr b="1" lang="en-US" sz="2000" spc="-1" strike="noStrike" baseline="33000">
                <a:solidFill>
                  <a:srgbClr val="ffffff"/>
                </a:solidFill>
                <a:latin typeface="Lato"/>
                <a:ea typeface="DejaVu Sans"/>
              </a:rPr>
              <a:t>2</a:t>
            </a:r>
            <a:endParaRPr b="1" lang="en-PH" sz="2000" spc="-1" strike="noStrike">
              <a:solidFill>
                <a:srgbClr val="ffffff"/>
              </a:solidFill>
              <a:latin typeface="Arial"/>
            </a:endParaRPr>
          </a:p>
        </p:txBody>
      </p:sp>
    </p:spTree>
  </p:cSld>
  <p:transition>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Freeform 2"/>
          <p:cNvSpPr/>
          <p:nvPr/>
        </p:nvSpPr>
        <p:spPr>
          <a:xfrm>
            <a:off x="4133880" y="2263320"/>
            <a:ext cx="9910440" cy="5062680"/>
          </a:xfrm>
          <a:custGeom>
            <a:avLst/>
            <a:gdLst/>
            <a:ahLst/>
            <a:rect l="l" t="t" r="r" b="b"/>
            <a:pathLst>
              <a:path w="9912780" h="5065200">
                <a:moveTo>
                  <a:pt x="0" y="0"/>
                </a:moveTo>
                <a:lnTo>
                  <a:pt x="9912780" y="0"/>
                </a:lnTo>
                <a:lnTo>
                  <a:pt x="9912780" y="5065200"/>
                </a:lnTo>
                <a:lnTo>
                  <a:pt x="0" y="5065200"/>
                </a:lnTo>
                <a:lnTo>
                  <a:pt x="0" y="0"/>
                </a:lnTo>
                <a:close/>
              </a:path>
            </a:pathLst>
          </a:custGeom>
          <a:blipFill rotWithShape="0">
            <a:blip r:embed="rId1"/>
            <a:srcRect/>
            <a:stretch/>
          </a:blipFill>
          <a:ln w="0">
            <a:noFill/>
          </a:ln>
        </p:spPr>
        <p:style>
          <a:lnRef idx="0"/>
          <a:fillRef idx="0"/>
          <a:effectRef idx="0"/>
          <a:fontRef idx="minor"/>
        </p:style>
      </p:sp>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2023-07-18T08:10:11Z</dcterms:created>
  <dc:creator/>
  <dc:description/>
  <dc:identifier>DAFl9Zu4QXU</dc:identifier>
  <dc:language>en-PH</dc:language>
  <cp:lastModifiedBy/>
  <dcterms:modified xsi:type="dcterms:W3CDTF">2023-07-18T11:30:12Z</dcterms:modified>
  <cp:revision>3</cp:revision>
  <dc:subject/>
  <dc:title>PPT TEMPLATE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